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Lst>
  <p:sldSz cx="9144000" cy="6858000" type="screen4x3"/>
  <p:notesSz cx="6858000" cy="9144000"/>
  <p:custDataLst>
    <p:tags r:id="rId2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86467" autoAdjust="0"/>
  </p:normalViewPr>
  <p:slideViewPr>
    <p:cSldViewPr snapToGrid="0">
      <p:cViewPr varScale="1">
        <p:scale>
          <a:sx n="54" d="100"/>
          <a:sy n="54" d="100"/>
        </p:scale>
        <p:origin x="1424"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22/07/2023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644637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053822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6859286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600598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1764486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5330102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5410778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4425115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959129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954611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046571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32600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309866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624451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960848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482065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22/07/2023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22/07/2023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22/07/2023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22/07/2023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22/07/2023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22/07/2023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22/07/2023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22/07/2023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22/07/2023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22/07/2023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22/07/2023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22/07/2023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627, 24 de julio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t>
            </a:r>
            <a:r>
              <a:rPr lang="es-CO" sz="1800" dirty="0" err="1"/>
              <a:t>Audire</a:t>
            </a:r>
            <a:r>
              <a:rPr lang="es-CO" sz="1800" dirty="0"/>
              <a:t>, el profesor Samuel Alberto Mantilla Blanco expuso el tema Prestación de servicios profesionales contables: pasado, presente y futuro.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Esta situación reciente me permite recordar las palabras del evangelio de este domingo “no tengan miedo a los que matan el cuerpo, pero no pueden matar el alma”. Es la actitud que debemos mantener para hacer frente a las situaciones adversas que aparecen en la vida, sean personales, grupales o sociales. El temple del espíritu ha de fortalecernos ante la amenaza o la adversidad. La vida debe continuar y no podemos encerrarnos en nuestros temores y miedos, porque de lo contrario no podríamos vivir y lo único que nos quedaría por hacer sería sentarnos y contemplar el paso de la historia y el transcurrir de la vida.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8765257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un ambiente de silencio, oración y contemplación, rodeado de naturaleza y armonía, 14 colaboradores de la Obra Social Fundación Justicia y Amor IAP, vivieron la experiencia de Ejercicios Espirituales en el Campamento Jesuita de Lomas Pinar en Cuernavaca, Morelos, México, en la semana del 12 al 16 de junio de 2023. Esto fue posible gracias al apoyo del Programa Pedro Fabro de la </a:t>
            </a:r>
            <a:r>
              <a:rPr lang="es-CO" sz="1800" dirty="0" err="1"/>
              <a:t>La</a:t>
            </a:r>
            <a:r>
              <a:rPr lang="es-CO" sz="1800" dirty="0"/>
              <a:t> Conferencia de Provinciales Jesuitas de América Latina y El Caribe (CPAL), el cual tiene como objetivo apoyar la realización de EE y la formación en el discernimiento de los colaboradores de obras y redes de la Conferencia.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11 al 14 julio en la casa de Ejercicios Manresa de Sto. Domingo, República Dominicana, se tuvo la reunión de los delegados de Formación y Espiritualidad de la CPAL. El P. Juan de Jesús Jiménez, Delegado de Espiritualidad de la Provincia de Antillas, y su equipo de laicos nos recibieron muy generosamente.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5434030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Para el segundo semestre de 2023, </a:t>
            </a:r>
            <a:r>
              <a:rPr lang="es-CO" sz="1800" dirty="0" err="1"/>
              <a:t>Educate</a:t>
            </a:r>
            <a:r>
              <a:rPr lang="es-CO" sz="1800" dirty="0"/>
              <a:t> </a:t>
            </a:r>
            <a:r>
              <a:rPr lang="es-CO" sz="1800" dirty="0" err="1"/>
              <a:t>Magis</a:t>
            </a:r>
            <a:r>
              <a:rPr lang="es-CO" sz="1800" dirty="0"/>
              <a:t> tiene una amplia e interesante lista de actividades globales para educadores y estudiantes de nuestra comunidad global. Desde experiencias de aprendizaje en grupos globales y seminarios web sobre la educación contemporánea jesuita hasta Aulas Conectadas creativas, y una fantástica oportunidad para reflexionar mientras celebramos el 50 Aniversario de “Hombres y Mujeres para los demás”.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Desde esta sincronía con las realidades locales, en septiembre de 2022 surgió la escuela de formación sobre Estrategias Comunitarias para la Transición Agroecológica. Así, con esta escuela hemos tratado de recuperar el conocimiento local, contrastarlo con otras disciplinas y, a partir de ahí, buscar alternativas de manera conjunta a los desafíos que se presentan en la gestión agroecológica, no solo en la parcela o finca, sino con un enfoque territorial e interdisciplinar.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7006894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esta sincronía con las realidades locales, en septiembre de 2022 surgió la escuela de formación sobre Estrategias Comunitarias para la Transición Agroecológica. Así, con esta escuela hemos tratado de recuperar el conocimiento local, contrastarlo con otras disciplinas y, a partir de ahí, buscar alternativas de manera conjunta a los desafíos que se presentan en la gestión agroecológica, no solo en la parcela o finca, sino con un enfoque territorial e interdisciplinar.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el marco del Proyecto FLACSI "Hacia un Currículo Humanista-Ignaciano", liderado por la Red Educacional Ignaciana de Chile (REI), se destaca el libro que próximamente será publicado: "El currículum porta la misión: Ensayos sobre el currículum en la educación jesuita contemporánea" de los editores P. Juan Cristóbal García-Huidobro, SJ, delegado provincial de educación escolar de Chile, y Vilma Reyes, referente del proyecto en el equipo central de FLACSI.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9879666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En el marco del nuevo direccionamiento estratégico de FLACSI, el proyecto  “Ser más para educar mejor” liderado por la red de los Colegios Jesuitas de Centroamérica (ACOSICAM) se ha comprometido a contribuir a la formación de miembros de equipos de gestión de redes educativas provinciales y de equipos directivos de colegios FLACSI, para atender las necesidades expresadas desde redes educativas y colegios.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En el marco del nuevo direccionamiento estratégico de FLACSI, en el cual las redes provinciales de educación participan en el diseño y ejecución de los proyectos de la Federación, la Red de Unidades Educativas Ignacianas de Ecuador (RUEI)  junto con el equipo del Sistema de Calidad en la Gestión Escolar (SCGE), colideran el proyecto  denominado «Innovación, mejora y cambio escolar». Este proyecto sigue la línea estratégica de «Investigación e innovación pedagógica» y tiene como propósito “contribuir con mirada crítica en la implementación de mejoras, innovación y renovación de propuestas educativas de calidad”.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536411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Fe y Alegría Colombia desde hace más de 10 años ha trabajado de la mano con el sector empresarial. Estas alianzas han permitido que jóvenes de educación media, mejoren sus competencias técnicas y socio laborales para insertarlos al mercado laboral. Las competencias digitales han sido un foco importante en este proceso y complemento al plan de estudios. Esta iniciativa ha sido posible a través del uso de las plataformas de acceso libre, como lo son:  Accenture (Formación para el Trabajo) e IBM (</a:t>
            </a:r>
            <a:r>
              <a:rPr lang="es-CO" sz="1800" dirty="0" err="1"/>
              <a:t>SkillsBuidforStudent</a:t>
            </a:r>
            <a:r>
              <a:rPr lang="es-CO" sz="1800" dirty="0"/>
              <a:t>). A estos recursos se suman otros, representados en los aliados empresariales; pequeñas, medianas y grandes empresas, que se han comprometido en los últimos cuatro años en otros focos de interés de los jóvenes.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El sábado 15 de julio, en Milán, 76 jóvenes y adultos latinoamericanos de Milán se graduaron en el Instituto IRFEYAL de Fe y Alegría Milano, obteniendo un diploma de bachillerato que les permitirá proseguir sus estudios y carreras en Italia. Desde hace más de 22 años, Fe y Alegría Milán, en colaboración con </a:t>
            </a:r>
            <a:r>
              <a:rPr lang="es-CO" sz="1800" dirty="0" err="1">
                <a:solidFill>
                  <a:schemeClr val="tx1"/>
                </a:solidFill>
              </a:rPr>
              <a:t>Irfeyal</a:t>
            </a:r>
            <a:r>
              <a:rPr lang="es-CO" sz="1800" dirty="0">
                <a:solidFill>
                  <a:schemeClr val="tx1"/>
                </a:solidFill>
              </a:rPr>
              <a:t> Ecuador y el </a:t>
            </a:r>
            <a:r>
              <a:rPr lang="es-CO" sz="1800" dirty="0" err="1">
                <a:solidFill>
                  <a:schemeClr val="tx1"/>
                </a:solidFill>
              </a:rPr>
              <a:t>Istituto</a:t>
            </a:r>
            <a:r>
              <a:rPr lang="es-CO" sz="1800" dirty="0">
                <a:solidFill>
                  <a:schemeClr val="tx1"/>
                </a:solidFill>
              </a:rPr>
              <a:t> Leone XIII, ha ofrecido un programa de estudios semipresencial con clases los sábados por la tarde y los domingos.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9031043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20000"/>
          </a:bodyPr>
          <a:lstStyle/>
          <a:p>
            <a:r>
              <a:rPr lang="es-CO" sz="1800" dirty="0"/>
              <a:t>“Hemos aprendido mucho: aislados no podemos, hay que aliarnos, y, además, estos proyectos de relación con la comunidad no terminan con el año escolar, hay que seguir trabajando, aunque ya tengamos logros”. Estas palabras de una de las docentes relatoras de las experiencias de proyectos del eje de ciudadanía, relación escuela – comunidad, socializadas el 18 de julio, a pocas semanas de terminar el año escolar en Venezuela, resumen las lecciones aprendidas con esas experiencias.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20000"/>
          </a:bodyPr>
          <a:lstStyle/>
          <a:p>
            <a:r>
              <a:rPr lang="es-CO" sz="1800" dirty="0">
                <a:solidFill>
                  <a:schemeClr val="tx1"/>
                </a:solidFill>
              </a:rPr>
              <a:t>El documento "La vocación del líder empresarial: una reflexión" (VBL) facilita la comprensión del papel del líder cristiano en estos tiempos caracterizados por graves perturbaciones económicas y una creciente desigualdad. VBL señala nuevos movimientos y programas que han surgido, como las iniciativas de economía solidaria, que son ejemplos de actividad económica marcada por la gratuidad y la comunión. Buscamos integrar los requisitos de liderazgo de las empresas de economía solidaria con los basados en el Pensamiento Social Católico (CST) y el VBL para llegar a un conjunto más completo de factores para una construcción que puede llamarse "liderazgo empresarial cristiano". Este documento ha encontrado que el líder empresarial cristiano puede agregar participación y cooperación, así como un enfoque agudo en la sostenibilidad, a su arsenal de liderazgo. El líder empresarial debe esforzarse, sobre todo, por la sostenibilidad personal que requiere, entre otros, un trabajo reflexivo constante y el ejercicio de importantes virtudes morales.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4472190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20000"/>
          </a:bodyPr>
          <a:lstStyle/>
          <a:p>
            <a:r>
              <a:rPr lang="es-CO" sz="1800" dirty="0"/>
              <a:t>"Durante mucho tiempo había sido una voz representativa de mi pueblo, pero nunca tuve las herramientas o el conocimiento de cómo podríamos hacer el cambio. Con todo esto en mente, me inspiré para comenzar el programa [BA en Desarrollo Sostenible]", dice Kyle, miembro de la comunidad indígena </a:t>
            </a:r>
            <a:r>
              <a:rPr lang="es-CO" sz="1800" dirty="0" err="1"/>
              <a:t>Wapishana</a:t>
            </a:r>
            <a:r>
              <a:rPr lang="es-CO" sz="1800" dirty="0"/>
              <a:t> y estudiante de JWL BA en Desarrollo Sostenible (acreditado por XIM </a:t>
            </a:r>
            <a:r>
              <a:rPr lang="es-CO" sz="1800" dirty="0" err="1"/>
              <a:t>University</a:t>
            </a:r>
            <a:r>
              <a:rPr lang="es-CO" sz="1800" dirty="0"/>
              <a:t> </a:t>
            </a:r>
            <a:r>
              <a:rPr lang="es-CO" sz="1800" dirty="0" err="1"/>
              <a:t>Bhubaneswar</a:t>
            </a:r>
            <a:r>
              <a:rPr lang="es-CO" sz="1800" dirty="0"/>
              <a:t>) en </a:t>
            </a:r>
            <a:r>
              <a:rPr lang="es-CO" sz="1800" dirty="0" err="1"/>
              <a:t>Lethem</a:t>
            </a:r>
            <a:r>
              <a:rPr lang="es-CO" sz="1800" dirty="0"/>
              <a:t>, Guyana, donde JWL ha estado presente desde 2020. Las comunidades indígenas de la Amazonía han enfrentado durante mucho tiempo desafíos que amenazan su medio ambiente y su forma de vida. A menudo son excluidos de los procesos de toma de decisiones que les afectan, simplemente se les deja experimentar las consecuencias devastadoras de sus resultados. En consonancia con la recomendación del Sínodo de la Amazonía de 2019 y respondiendo al llamado de las comunidades indígenas, el Programa Universitario Amazónico (PUAM) y JWL están uniendo esfuerzos para servir a las comunidades indígenas de la cuenca del Amazonas a través de programas de educación superior de calidad y transformadores.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20000"/>
          </a:bodyPr>
          <a:lstStyle/>
          <a:p>
            <a:r>
              <a:rPr lang="es-CO" sz="1800" dirty="0">
                <a:solidFill>
                  <a:schemeClr val="tx1"/>
                </a:solidFill>
              </a:rPr>
              <a:t>El 21 de julio se cumplen 250 años de la supresión pontificia de la Compañía de Jesús, colofón de un calvario de persecuciones en el siglo XVIII que cumplían una profecía de origen incierto: En el primer siglo florecerán, en el segundo reinarán y en el tercero perecerán.</a:t>
            </a:r>
          </a:p>
          <a:p>
            <a:pPr marL="0" indent="0">
              <a:buNone/>
            </a:pP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750992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n-US" sz="1800" dirty="0"/>
              <a:t>LOYOLA is a new opera about St Ignatius of Loyola, written by a Jesuit and sung by Indigenous people. The music was composed by Jesuit, Domenico </a:t>
            </a:r>
            <a:r>
              <a:rPr lang="en-US" sz="1800" dirty="0" err="1"/>
              <a:t>Zipoli</a:t>
            </a:r>
            <a:r>
              <a:rPr lang="en-US" sz="1800" dirty="0"/>
              <a:t>, and the staging is by Michael Walling, with Rafael Montero in the lead role of Loyola. The opera is sung in Spanish and has English surtitles.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La ciudad mexicana de Puebla alberga la biblioteca pública más antigua de América. Escondida del frente de la calle en un centro cultural en el corazón histórico de esta ciudad mexicana. Aquellos que ingresan a la Biblioteca Palafoxiana por primera vez, viendo el techo alto y abovedado y la pintura enmarcada en oro de la Virgen María, podrían pensar que han llegado a una capilla. </a:t>
            </a:r>
            <a:r>
              <a:rPr lang="es-CO" sz="1800">
                <a:solidFill>
                  <a:schemeClr val="tx1"/>
                </a:solidFill>
              </a:rPr>
              <a:t>De </a:t>
            </a:r>
            <a:r>
              <a:rPr lang="es-CO" sz="1800" dirty="0">
                <a:solidFill>
                  <a:schemeClr val="tx1"/>
                </a:solidFill>
              </a:rPr>
              <a:t>hecho, la biblioteca debe su existencia a uno de los primeros obispos católicos de Puebla, Juan de Palafox y Mendoza, quien en 1646 donó su biblioteca privada de 5,000 volúmenes a un colegio religioso local, con la esperanza de que cualquiera que supiera leer tuviera acceso a ellos.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40209028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Publicamos Novitas 885 - Contrapartida 7489 -7503 - Registro Contable 626.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docentes, Reciban un cordial saludo en nombre de la Dirección de Educación Continua, queremos agradecerles su participación en el DIPLOMADO REVISORÍA FISCAL Y AUDITORIA FINANCIERA a desarrollarse del 4 de julio al 12 de septiembre 2023 en horario martes y miércoles de 6:00 p.m. a 9:30 p.m. y jueves de 6:00 p.m. a 9:00 p.m.</a:t>
            </a:r>
          </a:p>
          <a:p>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 DAMOS LA BIENVENIDA AL ARTE Y CULTURA JAVERIANA 🌼 PROGRÁMATE CON LA AGENDA CULTURAL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Se reunió nuevamente el Comité Organizador de la próxima versión del Foro de Firmas. Se tomaron algunas decisiones respecto del folleto publicitario del evento.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2375725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Programación 2023 II Corren ríos de agua y tinta. Utopías y distopías literarias sobre el medio ambiente La escritura posa sus sentidos en la naturaleza para alabarla y para pedir a gritos su protección. Son muchas las historias que, a lo largo de nuestra historia humana, han imaginado y creado el mundo que queremos leer, aquel en el que los seres humanos vivimos en armonía con la naturaleza. También, los mundos que no quisiéramos habitar, pero que parecen inevitables si continuamos degradando nuestra relación con el medio ambiente. La literatura nos abre la puerta para conocer de cerca estas posibilidades y transformarlas. Dirigido a: Comunidad javeriana Horario: 6:00 a 8:00 p.m. Modalidad combinada. Presencial en el S1 de la Biblioteca General (Sala 2) y virtual, vía Zoom. -Sesión informativa Julio 25. Inscripciones aquí (De 6:00 a 7:00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Continuamos preparándonos para recibir el próximo año al Encuentro de Profesores de Revisoría </a:t>
            </a:r>
            <a:r>
              <a:rPr lang="es-CO" sz="1800" dirty="0" err="1">
                <a:solidFill>
                  <a:schemeClr val="tx1"/>
                </a:solidFill>
              </a:rPr>
              <a:t>Fiscsal</a:t>
            </a:r>
            <a:r>
              <a:rPr lang="es-CO" sz="1800" dirty="0">
                <a:solidFill>
                  <a:schemeClr val="tx1"/>
                </a:solidFill>
              </a:rPr>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5363042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La Insignia Digital MAGIS es mi reconocimiento al esfuerzo libre y dedicado del estudiantado que busca en las experiencias formativas de los Centros de la Vicerrectoría del Medio apropiar los principios institucionales, crecer en el bienestar· y desarrollo humano, formarse integralmente, potenciar capacidades para el mundo de las relaciones y el desempeño laboral, y fortalecer los valores que les permita construir la comunidad y la sociedad que sueñan. La Insignia Digital MAGIS podrá ser compartida en redes sociales y publicada en las hojas de vida para certificar las capacidades alcanzadas en las experiencias formativas de la Vicerrectoría del Medio Universitario.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Directivos, delegados y profesores de la Red para la formación en Revisoría Fiscal se reunieron para avanzar en la preparación de la próxima versión de la Cátedra itinerante de ética profesional Juan José Amézquita Piar.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4683406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¿Quieres hacer parte de los Grupos Culturales Javerianos? Inscripciones abiertas hasta el 28 de julio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¡Te invitamos a ser parte del Voluntariado Javeriano! Una oportunidad para transformar y transformarte.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0844899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77500" lnSpcReduction="20000"/>
          </a:bodyPr>
          <a:lstStyle/>
          <a:p>
            <a:r>
              <a:rPr lang="es-CO" sz="1800" dirty="0"/>
              <a:t>Apreciados profesores y profesoras, Desde la Dirección de investigación tenemos abiertas las siguientes convocatorias internas:  Apoyo a proyectos de investigación relacionados con la encíclica </a:t>
            </a:r>
            <a:r>
              <a:rPr lang="es-CO" sz="1800" dirty="0" err="1"/>
              <a:t>Laudato</a:t>
            </a:r>
            <a:r>
              <a:rPr lang="es-CO" sz="1800" dirty="0"/>
              <a:t> Si. Dirigida a profesores de planta de la Universidad a presentar proyectos de investigación que contribuyan al desarrollo de soluciones a las problemáticas identificadas en la Encíclica </a:t>
            </a:r>
            <a:r>
              <a:rPr lang="es-CO" sz="1800" dirty="0" err="1"/>
              <a:t>Laudato</a:t>
            </a:r>
            <a:r>
              <a:rPr lang="es-CO" sz="1800" dirty="0"/>
              <a:t> Si’ (sobre el cuidado de la casa común). Apoyo a proyectos de investigación que contribuyen al desarrollo de la misión de las obras de la Compañía de Jesús. Dirigida a profesores de planta de la Universidad a presentar proyectos de investigación orientados a contribuir a la solución de retos u oportunidades de investigación de al menos una obra de la compañía de Jesús. El proyecto debe presentar de manera explícita la obra de la compañía de Jesús con las que se desarrollará el proyecto y el reto que se abordará.  Tesis doctorales Busca fortalecer los programas de doctorado de la Universidad y los grupos de investigación a través del apoyo a proyectos de tesis de doctorado, esta convocatoria está dirigida a: - Estudiantes de doctorado. - Los profesores de planta que sean los directores deben postular a sus estudiantes. - El profesor tendrá el rol de tutor y el estudiante de investigador principal.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77500" lnSpcReduction="20000"/>
          </a:bodyPr>
          <a:lstStyle/>
          <a:p>
            <a:r>
              <a:rPr lang="es-CO" sz="1800" dirty="0">
                <a:solidFill>
                  <a:schemeClr val="tx1"/>
                </a:solidFill>
              </a:rPr>
              <a:t>Según mensaje de la Directora del Departamento: Conforme al correo recibido de la profesora Jenny y luego de coordinar lo pertinente con la Dirección de los Posgrados, la profesora Claudia Mateus, nos permitimos confirmar las siguientes asignaciones:</a:t>
            </a:r>
          </a:p>
          <a:p>
            <a:r>
              <a:rPr lang="es-CO" sz="1800" dirty="0">
                <a:solidFill>
                  <a:schemeClr val="tx1"/>
                </a:solidFill>
              </a:rPr>
              <a:t>1.	El Directivo que representará a la Universidad ante la Red: Decano de la Facultad. </a:t>
            </a:r>
          </a:p>
          <a:p>
            <a:r>
              <a:rPr lang="es-CO" sz="1800" dirty="0">
                <a:solidFill>
                  <a:schemeClr val="tx1"/>
                </a:solidFill>
              </a:rPr>
              <a:t>2.	Delegado de la Universidad ante la Red: profesor Claudia Mateus </a:t>
            </a:r>
          </a:p>
          <a:p>
            <a:r>
              <a:rPr lang="es-CO" sz="1800" dirty="0">
                <a:solidFill>
                  <a:schemeClr val="tx1"/>
                </a:solidFill>
              </a:rPr>
              <a:t>3.	Suplentes de la delegada: profesores Hernando Bermúdez y Jenny Sosa</a:t>
            </a:r>
          </a:p>
          <a:p>
            <a:r>
              <a:rPr lang="es-CO" sz="1800" dirty="0">
                <a:solidFill>
                  <a:schemeClr val="tx1"/>
                </a:solidFill>
              </a:rPr>
              <a:t>4.	Profesor para la Cátedra itinerante de ética profesional Juan José Amézquita Piar: profesor Hernando Bermúdez</a:t>
            </a:r>
          </a:p>
          <a:p>
            <a:r>
              <a:rPr lang="es-CO" sz="1800" dirty="0">
                <a:solidFill>
                  <a:schemeClr val="tx1"/>
                </a:solidFill>
              </a:rPr>
              <a:t>5.	Profesor para la investigación: profesora Jenny Sosa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1811489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 calcmode="lin" valueType="num">
                                      <p:cBhvr additive="base">
                                        <p:cTn id="47"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6">
                                            <p:txEl>
                                              <p:pRg st="3" end="3"/>
                                            </p:txEl>
                                          </p:spTgt>
                                        </p:tgtEl>
                                        <p:attrNameLst>
                                          <p:attrName>style.visibility</p:attrName>
                                        </p:attrNameLst>
                                      </p:cBhvr>
                                      <p:to>
                                        <p:strVal val="visible"/>
                                      </p:to>
                                    </p:set>
                                    <p:anim calcmode="lin" valueType="num">
                                      <p:cBhvr additive="base">
                                        <p:cTn id="53" dur="20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4" dur="20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6">
                                            <p:txEl>
                                              <p:pRg st="4" end="4"/>
                                            </p:txEl>
                                          </p:spTgt>
                                        </p:tgtEl>
                                        <p:attrNameLst>
                                          <p:attrName>style.visibility</p:attrName>
                                        </p:attrNameLst>
                                      </p:cBhvr>
                                      <p:to>
                                        <p:strVal val="visible"/>
                                      </p:to>
                                    </p:set>
                                    <p:anim calcmode="lin" valueType="num">
                                      <p:cBhvr additive="base">
                                        <p:cTn id="59" dur="20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0" dur="20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6">
                                            <p:txEl>
                                              <p:pRg st="5" end="5"/>
                                            </p:txEl>
                                          </p:spTgt>
                                        </p:tgtEl>
                                        <p:attrNameLst>
                                          <p:attrName>style.visibility</p:attrName>
                                        </p:attrNameLst>
                                      </p:cBhvr>
                                      <p:to>
                                        <p:strVal val="visible"/>
                                      </p:to>
                                    </p:set>
                                    <p:anim calcmode="lin" valueType="num">
                                      <p:cBhvr additive="base">
                                        <p:cTn id="65" dur="20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66" dur="20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par>
                          <p:cTn id="67" fill="hold">
                            <p:stCondLst>
                              <p:cond delay="2000"/>
                            </p:stCondLst>
                            <p:childTnLst>
                              <p:par>
                                <p:cTn id="68" presetID="22" presetClass="entr" presetSubtype="4" fill="hold" grpId="0" nodeType="afterEffect">
                                  <p:stCondLst>
                                    <p:cond delay="0"/>
                                  </p:stCondLst>
                                  <p:childTnLst>
                                    <p:set>
                                      <p:cBhvr>
                                        <p:cTn id="69" dur="1" fill="hold">
                                          <p:stCondLst>
                                            <p:cond delay="0"/>
                                          </p:stCondLst>
                                        </p:cTn>
                                        <p:tgtEl>
                                          <p:spTgt spid="13"/>
                                        </p:tgtEl>
                                        <p:attrNameLst>
                                          <p:attrName>style.visibility</p:attrName>
                                        </p:attrNameLst>
                                      </p:cBhvr>
                                      <p:to>
                                        <p:strVal val="visible"/>
                                      </p:to>
                                    </p:set>
                                    <p:animEffect transition="in" filter="wipe(down)">
                                      <p:cBhvr>
                                        <p:cTn id="70" dur="500"/>
                                        <p:tgtEl>
                                          <p:spTgt spid="13"/>
                                        </p:tgtEl>
                                      </p:cBhvr>
                                    </p:animEffect>
                                  </p:childTnLst>
                                </p:cTn>
                              </p:par>
                            </p:childTnLst>
                          </p:cTn>
                        </p:par>
                        <p:par>
                          <p:cTn id="71" fill="hold">
                            <p:stCondLst>
                              <p:cond delay="2500"/>
                            </p:stCondLst>
                            <p:childTnLst>
                              <p:par>
                                <p:cTn id="72" presetID="22" presetClass="entr" presetSubtype="4" fill="hold" grpId="0" nodeType="after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wipe(down)">
                                      <p:cBhvr>
                                        <p:cTn id="7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invita a la Comunidad Educativa Javeriana a participar activamente en la programación de la Semana del Carisma Ignaciano. ¡Este lunes comienza la Semana del Carisma Ignaciano!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 Crea, explora y únete a este parche 🔥 Danza, música, narración oral y teatro Abierto a toda la Comunidad Educativa Javeriana  Revisa tus horarios, inscríbete y construye nuevas perspectivas alrededor del arte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919627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Estimadas y Estimados Profesores: Reciban un cordial saludo, esperando se encuentren muy bien. Queremos recordarles que se encuentran abiertas las inscripciones a las convocatorias del XVII Congreso La Investigación en la Pontificia Universidad Javeriana en las que pueden postularse. Los animamos a revisarlas, compartirlas y a participar activamente en este evento.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Buenos días </a:t>
            </a:r>
            <a:r>
              <a:rPr lang="es-CO" sz="1800" dirty="0" err="1">
                <a:solidFill>
                  <a:schemeClr val="tx1"/>
                </a:solidFill>
              </a:rPr>
              <a:t>estimad@s</a:t>
            </a:r>
            <a:r>
              <a:rPr lang="es-CO" sz="1800" dirty="0">
                <a:solidFill>
                  <a:schemeClr val="tx1"/>
                </a:solidFill>
              </a:rPr>
              <a:t> </a:t>
            </a:r>
            <a:r>
              <a:rPr lang="es-CO" sz="1800" dirty="0" err="1">
                <a:solidFill>
                  <a:schemeClr val="tx1"/>
                </a:solidFill>
              </a:rPr>
              <a:t>profesor@s</a:t>
            </a:r>
            <a:r>
              <a:rPr lang="es-CO" sz="1800" dirty="0">
                <a:solidFill>
                  <a:schemeClr val="tx1"/>
                </a:solidFill>
              </a:rPr>
              <a:t>, reciban un cordial saludo. Les comparto que, producto de la gestión realizada por la profesora María Angélica con la profesora Graciela </a:t>
            </a:r>
            <a:r>
              <a:rPr lang="es-CO" sz="1800" dirty="0" err="1">
                <a:solidFill>
                  <a:schemeClr val="tx1"/>
                </a:solidFill>
              </a:rPr>
              <a:t>Scavone</a:t>
            </a:r>
            <a:r>
              <a:rPr lang="es-CO" sz="1800" dirty="0">
                <a:solidFill>
                  <a:schemeClr val="tx1"/>
                </a:solidFill>
              </a:rPr>
              <a:t> de la Universidad de Buenos Aires, tenemos la posibilidad de participar como directores de trabajos de grado de Maestría.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733055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24125</TotalTime>
  <Words>2755</Words>
  <Application>Microsoft Office PowerPoint</Application>
  <PresentationFormat>Presentación en pantalla (4:3)</PresentationFormat>
  <Paragraphs>77</Paragraphs>
  <Slides>18</Slides>
  <Notes>18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1228</cp:revision>
  <dcterms:modified xsi:type="dcterms:W3CDTF">2023-07-22T23:56:11Z</dcterms:modified>
</cp:coreProperties>
</file>