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7"/>
  </p:notesMasterIdLst>
  <p:sldIdLst>
    <p:sldId id="256" r:id="rId2"/>
    <p:sldId id="265" r:id="rId3"/>
    <p:sldId id="266" r:id="rId4"/>
    <p:sldId id="267" r:id="rId5"/>
    <p:sldId id="268" r:id="rId6"/>
    <p:sldId id="269" r:id="rId7"/>
    <p:sldId id="270" r:id="rId8"/>
    <p:sldId id="271" r:id="rId9"/>
    <p:sldId id="272" r:id="rId10"/>
    <p:sldId id="273" r:id="rId11"/>
    <p:sldId id="274" r:id="rId12"/>
    <p:sldId id="275" r:id="rId13"/>
    <p:sldId id="276" r:id="rId14"/>
    <p:sldId id="277" r:id="rId15"/>
    <p:sldId id="278" r:id="rId16"/>
  </p:sldIdLst>
  <p:sldSz cx="9144000" cy="6858000" type="screen4x3"/>
  <p:notesSz cx="6858000" cy="9144000"/>
  <p:custDataLst>
    <p:tags r:id="rId18"/>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212" autoAdjust="0"/>
    <p:restoredTop sz="86467" autoAdjust="0"/>
  </p:normalViewPr>
  <p:slideViewPr>
    <p:cSldViewPr snapToGrid="0">
      <p:cViewPr varScale="1">
        <p:scale>
          <a:sx n="54" d="100"/>
          <a:sy n="54" d="100"/>
        </p:scale>
        <p:origin x="1424" y="9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18/08/2023</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2238265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5756325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25226871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141307981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14</a:t>
            </a:fld>
            <a:endParaRPr lang="es-CO"/>
          </a:p>
        </p:txBody>
      </p:sp>
    </p:spTree>
    <p:extLst>
      <p:ext uri="{BB962C8B-B14F-4D97-AF65-F5344CB8AC3E}">
        <p14:creationId xmlns:p14="http://schemas.microsoft.com/office/powerpoint/2010/main" val="231143308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15</a:t>
            </a:fld>
            <a:endParaRPr lang="es-CO"/>
          </a:p>
        </p:txBody>
      </p:sp>
    </p:spTree>
    <p:extLst>
      <p:ext uri="{BB962C8B-B14F-4D97-AF65-F5344CB8AC3E}">
        <p14:creationId xmlns:p14="http://schemas.microsoft.com/office/powerpoint/2010/main" val="15371771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8472890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16873352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35411721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1838896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14178553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7979061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13188822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32774823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18/08/2023</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18/08/2023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18/08/2023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18/08/2023</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18/08/2023</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18/08/2023</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18/08/2023</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18/08/2023</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18/08/2023</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18/08/2023</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18/08/2023</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18/08/2023</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631, 21 de agosto de 2023</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Fronteras En Movimiento En este documento se presentan los hallazgos de los Monitoreos Humanitarios Fronterizos desarrollados en el departamento de Arauca en Colombia durante 2022 y 2023, a partir del trabajo de campo del Servicio Jesuita a Refugiados para Latinoamérica y el Caribe – JRS LAC. </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solidFill>
                  <a:schemeClr val="tx1"/>
                </a:solidFill>
              </a:rPr>
              <a:t>Del 8 al 11 de agosto del 2023 se llevó a cabo la Asamblea Presencial ordinaria de la Conferencia Eclesial de la Amazonia – CEAMA, en la Casa de Retiros </a:t>
            </a:r>
            <a:r>
              <a:rPr lang="es-ES" sz="1800" dirty="0" err="1">
                <a:solidFill>
                  <a:schemeClr val="tx1"/>
                </a:solidFill>
              </a:rPr>
              <a:t>Maromba</a:t>
            </a:r>
            <a:r>
              <a:rPr lang="es-ES" sz="1800" dirty="0">
                <a:solidFill>
                  <a:schemeClr val="tx1"/>
                </a:solidFill>
              </a:rPr>
              <a:t> de la arquidiócesis de </a:t>
            </a:r>
            <a:r>
              <a:rPr lang="es-ES" sz="1800" dirty="0" err="1">
                <a:solidFill>
                  <a:schemeClr val="tx1"/>
                </a:solidFill>
              </a:rPr>
              <a:t>Manaus</a:t>
            </a:r>
            <a:r>
              <a:rPr lang="es-ES" sz="1800" dirty="0">
                <a:solidFill>
                  <a:schemeClr val="tx1"/>
                </a:solidFill>
              </a:rPr>
              <a:t>, Brasil. El objetivo de este encuentro fue fortalecer la identidad de este organismo eclesial y representativo, el sentido de pertenencia con el lema Somos </a:t>
            </a:r>
            <a:r>
              <a:rPr lang="es-ES" sz="1800" dirty="0" err="1">
                <a:solidFill>
                  <a:schemeClr val="tx1"/>
                </a:solidFill>
              </a:rPr>
              <a:t>Ceama</a:t>
            </a:r>
            <a:r>
              <a:rPr lang="es-ES" sz="1800" dirty="0">
                <a:solidFill>
                  <a:schemeClr val="tx1"/>
                </a:solidFill>
              </a:rPr>
              <a:t>, definir las líneas de acción pastoral y construir estrategias conjuntas para visualizar su horizonte eclesial.</a:t>
            </a:r>
            <a:endParaRPr lang="es-CO" sz="1800" dirty="0">
              <a:solidFill>
                <a:schemeClr val="tx1"/>
              </a:solidFill>
            </a:endParaRP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168618646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El 31 de julio de 2023, en la </a:t>
            </a:r>
            <a:r>
              <a:rPr lang="es-ES" sz="1800" dirty="0" err="1"/>
              <a:t>Universidade</a:t>
            </a:r>
            <a:r>
              <a:rPr lang="es-ES" sz="1800" dirty="0"/>
              <a:t> Católica Portuguesa de Lisboa, tuvo lugar la cuarta Conferencia Internacional sobre el Cuidado de la Creación, con el título: "El Compromiso de los Jóvenes con la Ecología Integral: estilos de vida para una nueva humanidad".</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solidFill>
                  <a:schemeClr val="tx1"/>
                </a:solidFill>
              </a:rPr>
              <a:t>Después de realizado el proceso de informes y consultas, el P. General ha nombrado al P. Cristóbal Fones SJ como Vicedirector Internacional de la Red Mundial de Oración del Papa (RMOP). El P. Cristóbal asumirá esta nueva misión desde enero de 2024, con sede en Roma.</a:t>
            </a:r>
            <a:endParaRPr lang="es-CO" sz="1800" dirty="0">
              <a:solidFill>
                <a:schemeClr val="tx1"/>
              </a:solidFill>
            </a:endParaRP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19997172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lnSpcReduction="10000"/>
          </a:bodyPr>
          <a:lstStyle/>
          <a:p>
            <a:r>
              <a:rPr lang="es-ES" sz="1800" dirty="0"/>
              <a:t>Para abrir el apetito. El libro “El currículum porta la misión”, que editamos con Vilma Reyes y esperamos lanzar internacionalmente a fines de septiembre o comienzos de octubre, tiene varios temas centrales. Primero, que es fruto de un esfuerzo colectivo de reflexión y formación muy profundo, durante casi todo el año 2022. Segundo, la urgencia de retomar una conversación sobre el currículum en nuestra tradición que, desde Pedagogía ignaciana (ICAJE, 1993), casi abandonamos. Tercero, que lo anterior exige revisar nuestro relato más común sobre las fuentes de la educación jesuita y su renovación desde los años 70 y 80. Finalmente, que es necesario abordar un aparente “ocultamiento de la raíz humanista-cristiana de nuestra identidad ignaciana” en los colegios.</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lnSpcReduction="10000"/>
          </a:bodyPr>
          <a:lstStyle/>
          <a:p>
            <a:r>
              <a:rPr lang="es-ES" sz="1800" dirty="0">
                <a:solidFill>
                  <a:schemeClr val="tx1"/>
                </a:solidFill>
              </a:rPr>
              <a:t>El Servicio Jesuita a Refugiados Colombia (JRS) provocó un debate sobre la hospitalidad en entornos educativos. La escuela es el lugar privilegiado para promover acciones de acogida entre población migrante y comunidades receptoras. El conversatorio Hospitalidad en Entornos Educativos estuvo enmarcado en la conocida “Caravana por la Hospitalidad”, que ya tiene varios años recorriendo pueblos y ciudades de América Latina llevando mensajes contra la xenofobia y promoviendo prácticas de solidaridad entre la ciudadanía.</a:t>
            </a:r>
            <a:endParaRPr lang="es-CO" sz="1800" dirty="0">
              <a:solidFill>
                <a:schemeClr val="tx1"/>
              </a:solidFill>
            </a:endParaRP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160026731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lnSpcReduction="20000"/>
          </a:bodyPr>
          <a:lstStyle/>
          <a:p>
            <a:r>
              <a:rPr lang="en-US" sz="1800" dirty="0"/>
              <a:t>Last month, from June 12 to 23, the University of San Francisco, Loyola Andalucía University and the Baraka Center carried out the faculty led program "Crossing Borders, Changing Lives: Migrants at the Spain Morocco Border", held in Seville, Cordoba, Granada and </a:t>
            </a:r>
            <a:r>
              <a:rPr lang="en-US" sz="1800" dirty="0" err="1"/>
              <a:t>Nador</a:t>
            </a:r>
            <a:r>
              <a:rPr lang="en-US" sz="1800" dirty="0"/>
              <a:t> (Morocco). The program consisted of a few weeks of immersion that kept the students close to the reality of migration and the borders themselves. The collaboration between the two universities and the Baraka center, run by the Diocesan Delegation of Migration of the Diocese of Tangier, has resulted in field work in which the students have been able to develop their knowledge of migration in such conflictive borders as Morocco and Spain. In addition, different seminars have been held on topics related to the relationship between Christians and Muslims or inclusive communities.</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lnSpcReduction="20000"/>
          </a:bodyPr>
          <a:lstStyle/>
          <a:p>
            <a:r>
              <a:rPr lang="es-CO" sz="1800" dirty="0">
                <a:solidFill>
                  <a:schemeClr val="tx1"/>
                </a:solidFill>
              </a:rPr>
              <a:t>JUEZA NICARAGÜENSE ORDENA LA INCAUTACIÓN DE TODOS LOS BIENES DE LA UNIVERSIDAD JESUITA EN NICARAGUA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137268177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PADRE GENERAL EXPRESÓ SU SOLIDARIDAD A LOS JESUITAS Y COMPAÑEROS DE MISIÓN EN LA UCA NICARAGUA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err="1">
                <a:solidFill>
                  <a:schemeClr val="tx1"/>
                </a:solidFill>
              </a:rPr>
              <a:t>Ciszek</a:t>
            </a:r>
            <a:r>
              <a:rPr lang="es-CO" sz="1800" dirty="0">
                <a:solidFill>
                  <a:schemeClr val="tx1"/>
                </a:solidFill>
              </a:rPr>
              <a:t> Hall </a:t>
            </a:r>
            <a:r>
              <a:rPr lang="es-CO" sz="1800" dirty="0" err="1">
                <a:solidFill>
                  <a:schemeClr val="tx1"/>
                </a:solidFill>
              </a:rPr>
              <a:t>Jesuit</a:t>
            </a:r>
            <a:r>
              <a:rPr lang="es-CO" sz="1800" dirty="0">
                <a:solidFill>
                  <a:schemeClr val="tx1"/>
                </a:solidFill>
              </a:rPr>
              <a:t> </a:t>
            </a:r>
            <a:r>
              <a:rPr lang="es-CO" sz="1800" dirty="0" err="1">
                <a:solidFill>
                  <a:schemeClr val="tx1"/>
                </a:solidFill>
              </a:rPr>
              <a:t>Residential</a:t>
            </a:r>
            <a:r>
              <a:rPr lang="es-CO" sz="1800" dirty="0">
                <a:solidFill>
                  <a:schemeClr val="tx1"/>
                </a:solidFill>
              </a:rPr>
              <a:t> </a:t>
            </a:r>
            <a:r>
              <a:rPr lang="es-CO" sz="1800" dirty="0" err="1">
                <a:solidFill>
                  <a:schemeClr val="tx1"/>
                </a:solidFill>
              </a:rPr>
              <a:t>College</a:t>
            </a:r>
            <a:r>
              <a:rPr lang="es-CO" sz="1800" dirty="0">
                <a:solidFill>
                  <a:schemeClr val="tx1"/>
                </a:solidFill>
              </a:rPr>
              <a:t>: una «comunidad de vida y aprendizaje» donde los jesuitas en formación pueden integrar su vida académica, ministerial, social y espiritual dentro del contexto del Bronx. El </a:t>
            </a:r>
            <a:r>
              <a:rPr lang="es-CO" sz="1800" dirty="0" err="1">
                <a:solidFill>
                  <a:schemeClr val="tx1"/>
                </a:solidFill>
              </a:rPr>
              <a:t>Ciszek</a:t>
            </a:r>
            <a:r>
              <a:rPr lang="es-CO" sz="1800" dirty="0">
                <a:solidFill>
                  <a:schemeClr val="tx1"/>
                </a:solidFill>
              </a:rPr>
              <a:t> Hall </a:t>
            </a:r>
            <a:r>
              <a:rPr lang="es-CO" sz="1800" dirty="0" err="1">
                <a:solidFill>
                  <a:schemeClr val="tx1"/>
                </a:solidFill>
              </a:rPr>
              <a:t>Jesuit</a:t>
            </a:r>
            <a:r>
              <a:rPr lang="es-CO" sz="1800" dirty="0">
                <a:solidFill>
                  <a:schemeClr val="tx1"/>
                </a:solidFill>
              </a:rPr>
              <a:t> </a:t>
            </a:r>
            <a:r>
              <a:rPr lang="es-CO" sz="1800" dirty="0" err="1">
                <a:solidFill>
                  <a:schemeClr val="tx1"/>
                </a:solidFill>
              </a:rPr>
              <a:t>Residential</a:t>
            </a:r>
            <a:r>
              <a:rPr lang="es-CO" sz="1800" dirty="0">
                <a:solidFill>
                  <a:schemeClr val="tx1"/>
                </a:solidFill>
              </a:rPr>
              <a:t> </a:t>
            </a:r>
            <a:r>
              <a:rPr lang="es-CO" sz="1800" dirty="0" err="1">
                <a:solidFill>
                  <a:schemeClr val="tx1"/>
                </a:solidFill>
              </a:rPr>
              <a:t>College</a:t>
            </a:r>
            <a:r>
              <a:rPr lang="es-CO" sz="1800" dirty="0">
                <a:solidFill>
                  <a:schemeClr val="tx1"/>
                </a:solidFill>
              </a:rPr>
              <a:t> (Casa de Formación Jesuita </a:t>
            </a:r>
            <a:r>
              <a:rPr lang="es-CO" sz="1800" dirty="0" err="1">
                <a:solidFill>
                  <a:schemeClr val="tx1"/>
                </a:solidFill>
              </a:rPr>
              <a:t>Ciszek</a:t>
            </a:r>
            <a:r>
              <a:rPr lang="es-CO" sz="1800" dirty="0">
                <a:solidFill>
                  <a:schemeClr val="tx1"/>
                </a:solidFill>
              </a:rPr>
              <a:t> Hall), en el barrio del Bronx de Nueva York, acompaña a los jóvenes jesuitas en su formación a través de un programa que integra el aprendizaje académico tradicional, la educación práctica y la vida en comunidad.</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14</a:t>
            </a:fld>
            <a:endParaRPr lang="es-CO"/>
          </a:p>
        </p:txBody>
      </p:sp>
    </p:spTree>
    <p:extLst>
      <p:ext uri="{BB962C8B-B14F-4D97-AF65-F5344CB8AC3E}">
        <p14:creationId xmlns:p14="http://schemas.microsoft.com/office/powerpoint/2010/main" val="369389090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lnSpcReduction="10000"/>
          </a:bodyPr>
          <a:lstStyle/>
          <a:p>
            <a:r>
              <a:rPr lang="es-CO" sz="1800" dirty="0"/>
              <a:t>El periodista de OPB Anthony Schick visitó a los jesuitas el martes 14 de marzo para presentar un taller de la Semana de la Justicia Social sobre el oficio del periodismo de investigación. Schick ha cubierto noticias ambientales y del noroeste del Pacífico desde 2013. También es miembro de la clase jesuita de 2006.</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lnSpcReduction="10000"/>
          </a:bodyPr>
          <a:lstStyle/>
          <a:p>
            <a:r>
              <a:rPr lang="en-US" sz="1800" dirty="0">
                <a:solidFill>
                  <a:schemeClr val="tx1"/>
                </a:solidFill>
              </a:rPr>
              <a:t>The Jesuit Conference of Canada and the United States is alarmed and troubled by the unjust confiscation of the University of Central America (UCA) in Managua by the government of Nicaragua. The UCA is internationally known for providing an outstanding education to thousands of students in the Jesuit and Catholic tradition since its founding in 1960. The seizure of the university is a blatant violation of academic and religious freedom. We stand in solidarity with the Jesuits of Nicaragua and the faculty, staff and students of the UCA in rejecting the false accusations made against the university and in condemning the government’s actions.</a:t>
            </a:r>
            <a:endParaRPr lang="es-CO" sz="1800" dirty="0">
              <a:solidFill>
                <a:schemeClr val="tx1"/>
              </a:solidFill>
            </a:endParaRP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15</a:t>
            </a:fld>
            <a:endParaRPr lang="es-CO"/>
          </a:p>
        </p:txBody>
      </p:sp>
    </p:spTree>
    <p:extLst>
      <p:ext uri="{BB962C8B-B14F-4D97-AF65-F5344CB8AC3E}">
        <p14:creationId xmlns:p14="http://schemas.microsoft.com/office/powerpoint/2010/main" val="362077182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889 - Contrapartida 7547 -7560 - Registro Contable 630.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solidFill>
                  <a:schemeClr val="tx1"/>
                </a:solidFill>
              </a:rPr>
              <a:t>Queridos javerianos, queridas Javerianas. Deseándoles un buen inicio de semana, los invito a responder esta pregunta ¿Cómo quieres que la Javeriana te hable? haciendo clic en la imagen.</a:t>
            </a:r>
            <a:endParaRPr lang="es-CO" sz="1800" dirty="0">
              <a:solidFill>
                <a:schemeClr val="tx1"/>
              </a:solidFill>
            </a:endParaRP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80506179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Comenzó la  nueva versión de la Cátedra itinerante de ética profesional Juan José Amézquita Piar.</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solidFill>
                  <a:schemeClr val="tx1"/>
                </a:solidFill>
              </a:rPr>
              <a:t>De la Directora del Departamento: Buenos días </a:t>
            </a:r>
            <a:r>
              <a:rPr lang="es-ES" sz="1800" dirty="0" err="1">
                <a:solidFill>
                  <a:schemeClr val="tx1"/>
                </a:solidFill>
              </a:rPr>
              <a:t>estimad@s</a:t>
            </a:r>
            <a:r>
              <a:rPr lang="es-ES" sz="1800" dirty="0">
                <a:solidFill>
                  <a:schemeClr val="tx1"/>
                </a:solidFill>
              </a:rPr>
              <a:t> </a:t>
            </a:r>
            <a:r>
              <a:rPr lang="es-ES" sz="1800" dirty="0" err="1">
                <a:solidFill>
                  <a:schemeClr val="tx1"/>
                </a:solidFill>
              </a:rPr>
              <a:t>profesor@s</a:t>
            </a:r>
            <a:r>
              <a:rPr lang="es-ES" sz="1800" dirty="0">
                <a:solidFill>
                  <a:schemeClr val="tx1"/>
                </a:solidFill>
              </a:rPr>
              <a:t>, reciban un cordial saludo. Les comento que luego de surtir las instancias pertinentes, el día de ayer se recibió el correo de aceptación de la profesora María Victoria a la oferta realizada para su vinculación al Departamento de Ciencias Contables. Por consiguiente, iniciaremos el proceso interno para formalizar la vinculación a partir de enero del próximo año. </a:t>
            </a:r>
            <a:endParaRPr lang="es-CO" sz="1800" dirty="0">
              <a:solidFill>
                <a:schemeClr val="tx1"/>
              </a:solidFill>
            </a:endParaRP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264217106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Continuará el </a:t>
            </a:r>
            <a:r>
              <a:rPr lang="es-ES" sz="1800" dirty="0"/>
              <a:t>Plan de formación Consejeros Académicos: Sentido de la Consejería.</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solidFill>
                  <a:schemeClr val="tx1"/>
                </a:solidFill>
              </a:rPr>
              <a:t>La Vicerrectoría del Medio Universitario, junto con la Oficina de Seguridad y Salud en el Trabajo y el Hospital Universitario San Ignacio realizarán una nueva Semana de la Vida Saludable con más de 40 experiencias que han sido diseñadas para que cuides de ti mismo, de los otros y cuides la casa común. Conoce aquí las experiencias programadas aquí</a:t>
            </a:r>
            <a:endParaRPr lang="es-CO" sz="1800" dirty="0">
              <a:solidFill>
                <a:schemeClr val="tx1"/>
              </a:solidFill>
            </a:endParaRP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109605172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Camila Moreno Gómez, profesora de cátedra del Departamento de Diseño Industrial de la Facultad de Arquitectura y Diseño, es la ganadora del concurso para diseñar el logo de los 400 años de la Universidad.</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solidFill>
                  <a:schemeClr val="tx1"/>
                </a:solidFill>
              </a:rPr>
              <a:t>Desde el lunes 14 de agosto a las 10:00 p.m. hasta el 26 de agosto a las 7:00 p.m. la Biblioteca General ofrecerá jornada continua con el fin de acompañar a la comunidad javeriana en sus primeros parciales. El servicio 24/7 se ofrecerá en los pisos 0, 1, 2, así como en la sala interactiva (sótano 1). En esta última estarán habilitadas las consolas de videojuegos, la sala de descanso y la sala de televisores.</a:t>
            </a:r>
            <a:endParaRPr lang="es-CO" sz="1800" dirty="0">
              <a:solidFill>
                <a:schemeClr val="tx1"/>
              </a:solidFill>
            </a:endParaRP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177783902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Con motivo de su octogenario aniversario, la Facultad de Derecho Canónico realizará una eucaristía y una jornada de reflexión académica presidida por Monseñor Luis Rafael Zarama </a:t>
            </a:r>
            <a:r>
              <a:rPr lang="es-ES" sz="1800" dirty="0" err="1"/>
              <a:t>Pasqualetto</a:t>
            </a:r>
            <a:r>
              <a:rPr lang="es-ES" sz="1800" dirty="0"/>
              <a:t>, obispo de Raleigh, este viernes 18 de agosto a partir de las 8:30 a.m.</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solidFill>
                  <a:schemeClr val="tx1"/>
                </a:solidFill>
              </a:rPr>
              <a:t>El Centro Pastoral San Francisco Javier invita a administrativos, profesores y estudiantes a vivir el Campamento Xavier, de Misión País Colombia, que se realizará entre el 14 y el 23 de diciembre de 2023.</a:t>
            </a:r>
            <a:endParaRPr lang="es-CO" sz="1800" dirty="0">
              <a:solidFill>
                <a:schemeClr val="tx1"/>
              </a:solidFill>
            </a:endParaRP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63934202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En el mundo de la investigación, el reconocimiento es una fuente de felicidad y motivación para aquellos que dedican su vida a expandir el conocimiento y aportar a la sociedad. Un ejemplo de esto es la odontóloga Liliana Otero, ganadora del Premio Bienal Javeriano 2021 en la modalidad Vida y Obra, una distinción que se otorga cada dos años en el marco del Congreso La Investigación en la Pontificia Universidad Javeriana.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solidFill>
                  <a:schemeClr val="tx1"/>
                </a:solidFill>
              </a:rPr>
              <a:t>INICIO 3 octubre, 2023 END 4 agosto, 2023 DIRECCIÓN Pontificia Universidad Javeriana Cali, Calle 18 No. 118 – 250 Cali, Colombia   VIEW MAP El Segundo Simposio de Innovación Educativa de AUSJAL tiene por objetivo: Compartir, profundizar y enriquecer las experiencias que las universidades han desarrollado para fortalecer un modelo educativo que se caracteriza por la formación integral, la innovación pedagógica, la articulación entre calidad e inclusión y la incidencia social.</a:t>
            </a:r>
            <a:endParaRPr lang="es-CO" sz="1800" dirty="0">
              <a:solidFill>
                <a:schemeClr val="tx1"/>
              </a:solidFill>
            </a:endParaRP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385476438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Del </a:t>
            </a:r>
            <a:r>
              <a:rPr lang="es-CO" sz="1800" dirty="0" err="1"/>
              <a:t>Cinep</a:t>
            </a:r>
            <a:r>
              <a:rPr lang="es-CO" sz="1800" dirty="0"/>
              <a:t>: </a:t>
            </a:r>
            <a:r>
              <a:rPr lang="es-ES" sz="1800" dirty="0"/>
              <a:t>En junio de este año se cerró el proceso de evaluación externa de 3 proyectos de Pan Para el Mundo: El proyecto ejecutado entre 2018 y 2020 “Transformación de conflictos para la construcción de una sociedad justa, sostenible y en paz 2018 – 2020” y dos proyectos que están en curso “Comprometidos en los territorios con la paz y la reconciliación de Colombia 2021 – 2023” y “Apoyo psicosocial a defensores de derechos humanos en Colombia 2022 – 2023”. También dimos cierre en mayo a la evaluación por competencias del equipo de trabajo.</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Del </a:t>
            </a:r>
            <a:r>
              <a:rPr lang="es-CO" sz="1800" dirty="0" err="1">
                <a:solidFill>
                  <a:schemeClr val="tx1"/>
                </a:solidFill>
              </a:rPr>
              <a:t>Cinep</a:t>
            </a:r>
            <a:r>
              <a:rPr lang="es-CO" sz="1800" dirty="0">
                <a:solidFill>
                  <a:schemeClr val="tx1"/>
                </a:solidFill>
              </a:rPr>
              <a:t>: </a:t>
            </a:r>
            <a:r>
              <a:rPr lang="es-ES" sz="1800" dirty="0">
                <a:solidFill>
                  <a:schemeClr val="tx1"/>
                </a:solidFill>
              </a:rPr>
              <a:t>El pasado 28 de julio se desarrolló en las Instituciones Educativas de Quibdó y Medio Atrato, la gran jornada de la Escuela Abraza la Verdad, que busca acercar el legado de la Comisión para el Esclarecimiento de la Verdad (CEV) a las comunidades educativas, para reflexionar y construir un relato profundo sobre los acontecimientos históricos del país relacionados con el informe de la CEV, y de esta manera, avanzar hacia la convivencia y la no repetición.  Esta iniciativa se desarrolla en el marco de la alianza de </a:t>
            </a:r>
            <a:r>
              <a:rPr lang="es-ES" sz="1800" dirty="0" err="1">
                <a:solidFill>
                  <a:schemeClr val="tx1"/>
                </a:solidFill>
              </a:rPr>
              <a:t>Cinep</a:t>
            </a:r>
            <a:r>
              <a:rPr lang="es-ES" sz="1800" dirty="0">
                <a:solidFill>
                  <a:schemeClr val="tx1"/>
                </a:solidFill>
              </a:rPr>
              <a:t>/PPP con el Programa Nacional de Educación para la Paz -EDUCAPAZ-.</a:t>
            </a:r>
            <a:endParaRPr lang="es-CO" sz="1800" dirty="0">
              <a:solidFill>
                <a:schemeClr val="tx1"/>
              </a:solidFill>
            </a:endParaRP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287976590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lnSpcReduction="10000"/>
          </a:bodyPr>
          <a:lstStyle/>
          <a:p>
            <a:r>
              <a:rPr lang="es-ES" sz="1800" dirty="0"/>
              <a:t>"Desconectando para conectar" es el lema que acompañó la primera Jornada Internacional de Comunicadores que organizó la Red de Oficinas Provinciales de Comunicación (OPC) de la CPAL, en el marco de su encuentro presencial de este año. Una provocación que inspiró a los asistentes a utilizar la Comunicación y sus instrumentos de manera efectiva y en conexión con las Preferencias Apostólicas Universales, que son los cuatro puntos de referencia para el trabajo de la Compañía de Jesús. Este encuentro se llevó a cabo del 7 al 11 de agosto en la Casa de Retiros Padre Anchieta (CARPA), ubicada en la ciudad de Río de Janeiro de la Provincia de Brasil. </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lnSpcReduction="10000"/>
          </a:bodyPr>
          <a:lstStyle/>
          <a:p>
            <a:r>
              <a:rPr lang="es-CO" sz="1800" dirty="0">
                <a:solidFill>
                  <a:schemeClr val="tx1"/>
                </a:solidFill>
              </a:rPr>
              <a:t>De la Provincia de Nicaragua: </a:t>
            </a:r>
            <a:r>
              <a:rPr lang="es-ES" sz="1800" dirty="0">
                <a:solidFill>
                  <a:schemeClr val="tx1"/>
                </a:solidFill>
              </a:rPr>
              <a:t>Son totalmente falsas e infundadas las graves acusaciones en contra de la Universidad Jesuita de Nicaragua contenidas en el oficio emitido por el Décimo Distrito Penal de Audiencias, Circunscripción Managua, el 15 de agosto del 2023, en el que se le califica como “Centro de terrorismo”, y se le imputa de haber “traicionado la confianza del pueblo nicaragüense” y de “haber transgredido el orden constitucional, el orden jurídico y el ordenamiento que rige a las Instituciones de la Educación Superior del país”. La confiscación de facto a la UCA es el precio por pagar por la búsqueda de una sociedad más justa, proteger la vida, la verdad y la libertad del pueblo nicaragüense, en consonancia con su lema: La verdad los hará libres (Juan 8, 32).</a:t>
            </a:r>
            <a:endParaRPr lang="es-CO" sz="1800" dirty="0">
              <a:solidFill>
                <a:schemeClr val="tx1"/>
              </a:solidFill>
            </a:endParaRP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364112088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24816</TotalTime>
  <Words>2001</Words>
  <Application>Microsoft Office PowerPoint</Application>
  <PresentationFormat>Presentación en pantalla (4:3)</PresentationFormat>
  <Paragraphs>60</Paragraphs>
  <Slides>15</Slides>
  <Notes>15</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15</vt:i4>
      </vt:variant>
    </vt:vector>
  </HeadingPairs>
  <TitlesOfParts>
    <vt:vector size="21"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1245</cp:revision>
  <dcterms:modified xsi:type="dcterms:W3CDTF">2023-08-18T21:56:36Z</dcterms:modified>
</cp:coreProperties>
</file>