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6"/>
  </p:notesMasterIdLst>
  <p:sldIdLst>
    <p:sldId id="256" r:id="rId2"/>
    <p:sldId id="265" r:id="rId3"/>
    <p:sldId id="266" r:id="rId4"/>
    <p:sldId id="267" r:id="rId5"/>
    <p:sldId id="268" r:id="rId6"/>
    <p:sldId id="269" r:id="rId7"/>
    <p:sldId id="270" r:id="rId8"/>
    <p:sldId id="271" r:id="rId9"/>
    <p:sldId id="272" r:id="rId10"/>
    <p:sldId id="273" r:id="rId11"/>
    <p:sldId id="274" r:id="rId12"/>
    <p:sldId id="275" r:id="rId13"/>
    <p:sldId id="276" r:id="rId14"/>
    <p:sldId id="277" r:id="rId15"/>
  </p:sldIdLst>
  <p:sldSz cx="9144000" cy="6858000" type="screen4x3"/>
  <p:notesSz cx="6858000" cy="9144000"/>
  <p:custDataLst>
    <p:tags r:id="rId17"/>
  </p:custDataLst>
  <p:defaultTextStyle>
    <a:defPPr lvl="0">
      <a:defRPr lang="es-CO"/>
    </a:defPPr>
    <a:lvl1pPr marL="0" lvl="0" algn="l" defTabSz="914400" rtl="0" eaLnBrk="1" latinLnBrk="0" hangingPunct="1">
      <a:defRPr sz="1800" kern="1200">
        <a:solidFill>
          <a:schemeClr val="tx1"/>
        </a:solidFill>
        <a:latin typeface="+mn-lt"/>
        <a:ea typeface="+mn-ea"/>
        <a:cs typeface="+mn-cs"/>
      </a:defRPr>
    </a:lvl1pPr>
    <a:lvl2pPr marL="457200" lvl="1" algn="l" defTabSz="914400" rtl="0" eaLnBrk="1" latinLnBrk="0" hangingPunct="1">
      <a:defRPr sz="1800" kern="1200">
        <a:solidFill>
          <a:schemeClr val="tx1"/>
        </a:solidFill>
        <a:latin typeface="+mn-lt"/>
        <a:ea typeface="+mn-ea"/>
        <a:cs typeface="+mn-cs"/>
      </a:defRPr>
    </a:lvl2pPr>
    <a:lvl3pPr marL="914400" lvl="2" algn="l" defTabSz="914400" rtl="0" eaLnBrk="1" latinLnBrk="0" hangingPunct="1">
      <a:defRPr sz="1800" kern="1200">
        <a:solidFill>
          <a:schemeClr val="tx1"/>
        </a:solidFill>
        <a:latin typeface="+mn-lt"/>
        <a:ea typeface="+mn-ea"/>
        <a:cs typeface="+mn-cs"/>
      </a:defRPr>
    </a:lvl3pPr>
    <a:lvl4pPr marL="1371600" lvl="3" algn="l" defTabSz="914400" rtl="0" eaLnBrk="1" latinLnBrk="0" hangingPunct="1">
      <a:defRPr sz="1800" kern="1200">
        <a:solidFill>
          <a:schemeClr val="tx1"/>
        </a:solidFill>
        <a:latin typeface="+mn-lt"/>
        <a:ea typeface="+mn-ea"/>
        <a:cs typeface="+mn-cs"/>
      </a:defRPr>
    </a:lvl4pPr>
    <a:lvl5pPr marL="1828800" lvl="4" algn="l" defTabSz="914400" rtl="0" eaLnBrk="1" latinLnBrk="0" hangingPunct="1">
      <a:defRPr sz="1800" kern="1200">
        <a:solidFill>
          <a:schemeClr val="tx1"/>
        </a:solidFill>
        <a:latin typeface="+mn-lt"/>
        <a:ea typeface="+mn-ea"/>
        <a:cs typeface="+mn-cs"/>
      </a:defRPr>
    </a:lvl5pPr>
    <a:lvl6pPr marL="2286000" lvl="5" algn="l" defTabSz="914400" rtl="0" eaLnBrk="1" latinLnBrk="0" hangingPunct="1">
      <a:defRPr sz="1800" kern="1200">
        <a:solidFill>
          <a:schemeClr val="tx1"/>
        </a:solidFill>
        <a:latin typeface="+mn-lt"/>
        <a:ea typeface="+mn-ea"/>
        <a:cs typeface="+mn-cs"/>
      </a:defRPr>
    </a:lvl6pPr>
    <a:lvl7pPr marL="2743200" lvl="6" algn="l" defTabSz="914400" rtl="0" eaLnBrk="1" latinLnBrk="0" hangingPunct="1">
      <a:defRPr sz="1800" kern="1200">
        <a:solidFill>
          <a:schemeClr val="tx1"/>
        </a:solidFill>
        <a:latin typeface="+mn-lt"/>
        <a:ea typeface="+mn-ea"/>
        <a:cs typeface="+mn-cs"/>
      </a:defRPr>
    </a:lvl7pPr>
    <a:lvl8pPr marL="3200400" lvl="7" algn="l" defTabSz="914400" rtl="0" eaLnBrk="1" latinLnBrk="0" hangingPunct="1">
      <a:defRPr sz="1800" kern="1200">
        <a:solidFill>
          <a:schemeClr val="tx1"/>
        </a:solidFill>
        <a:latin typeface="+mn-lt"/>
        <a:ea typeface="+mn-ea"/>
        <a:cs typeface="+mn-cs"/>
      </a:defRPr>
    </a:lvl8pPr>
    <a:lvl9pPr marL="3657600" lvl="8"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1212" autoAdjust="0"/>
    <p:restoredTop sz="86467" autoAdjust="0"/>
  </p:normalViewPr>
  <p:slideViewPr>
    <p:cSldViewPr snapToGrid="0">
      <p:cViewPr varScale="1">
        <p:scale>
          <a:sx n="54" d="100"/>
          <a:sy n="54" d="100"/>
        </p:scale>
        <p:origin x="1424" y="60"/>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gs" Target="tags/tag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CO"/>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7A4A78E-36A0-4C82-A63C-1DF8B56BE281}" type="datetimeFigureOut">
              <a:rPr lang="es-CO" smtClean="0"/>
              <a:pPr/>
              <a:t>23/09/2023</a:t>
            </a:fld>
            <a:endParaRPr lang="es-CO"/>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CO"/>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CO"/>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ADE55E3-A00E-43FD-A031-841EC2C2B02A}" type="slidenum">
              <a:rPr lang="es-CO" smtClean="0"/>
              <a:pPr/>
              <a:t>‹Nº›</a:t>
            </a:fld>
            <a:endParaRPr lang="es-CO"/>
          </a:p>
        </p:txBody>
      </p:sp>
    </p:spTree>
    <p:extLst>
      <p:ext uri="{BB962C8B-B14F-4D97-AF65-F5344CB8AC3E}">
        <p14:creationId xmlns:p14="http://schemas.microsoft.com/office/powerpoint/2010/main" val="30253343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10"/>
          </p:nvPr>
        </p:nvSpPr>
        <p:spPr/>
        <p:txBody>
          <a:bodyPr/>
          <a:lstStyle/>
          <a:p>
            <a:fld id="{0ADE55E3-A00E-43FD-A031-841EC2C2B02A}" type="slidenum">
              <a:rPr lang="es-CO" smtClean="0"/>
              <a:pPr/>
              <a:t>1</a:t>
            </a:fld>
            <a:endParaRPr lang="es-CO"/>
          </a:p>
        </p:txBody>
      </p:sp>
    </p:spTree>
    <p:extLst>
      <p:ext uri="{BB962C8B-B14F-4D97-AF65-F5344CB8AC3E}">
        <p14:creationId xmlns:p14="http://schemas.microsoft.com/office/powerpoint/2010/main" val="92612598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10</a:t>
            </a:fld>
            <a:endParaRPr lang="es-CO"/>
          </a:p>
        </p:txBody>
      </p:sp>
    </p:spTree>
    <p:extLst>
      <p:ext uri="{BB962C8B-B14F-4D97-AF65-F5344CB8AC3E}">
        <p14:creationId xmlns:p14="http://schemas.microsoft.com/office/powerpoint/2010/main" val="17462902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11</a:t>
            </a:fld>
            <a:endParaRPr lang="es-CO"/>
          </a:p>
        </p:txBody>
      </p:sp>
    </p:spTree>
    <p:extLst>
      <p:ext uri="{BB962C8B-B14F-4D97-AF65-F5344CB8AC3E}">
        <p14:creationId xmlns:p14="http://schemas.microsoft.com/office/powerpoint/2010/main" val="343181517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12</a:t>
            </a:fld>
            <a:endParaRPr lang="es-CO"/>
          </a:p>
        </p:txBody>
      </p:sp>
    </p:spTree>
    <p:extLst>
      <p:ext uri="{BB962C8B-B14F-4D97-AF65-F5344CB8AC3E}">
        <p14:creationId xmlns:p14="http://schemas.microsoft.com/office/powerpoint/2010/main" val="311768606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13</a:t>
            </a:fld>
            <a:endParaRPr lang="es-CO"/>
          </a:p>
        </p:txBody>
      </p:sp>
    </p:spTree>
    <p:extLst>
      <p:ext uri="{BB962C8B-B14F-4D97-AF65-F5344CB8AC3E}">
        <p14:creationId xmlns:p14="http://schemas.microsoft.com/office/powerpoint/2010/main" val="221469867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14</a:t>
            </a:fld>
            <a:endParaRPr lang="es-CO"/>
          </a:p>
        </p:txBody>
      </p:sp>
    </p:spTree>
    <p:extLst>
      <p:ext uri="{BB962C8B-B14F-4D97-AF65-F5344CB8AC3E}">
        <p14:creationId xmlns:p14="http://schemas.microsoft.com/office/powerpoint/2010/main" val="14868370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2</a:t>
            </a:fld>
            <a:endParaRPr lang="es-CO"/>
          </a:p>
        </p:txBody>
      </p:sp>
    </p:spTree>
    <p:extLst>
      <p:ext uri="{BB962C8B-B14F-4D97-AF65-F5344CB8AC3E}">
        <p14:creationId xmlns:p14="http://schemas.microsoft.com/office/powerpoint/2010/main" val="184728901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3</a:t>
            </a:fld>
            <a:endParaRPr lang="es-CO"/>
          </a:p>
        </p:txBody>
      </p:sp>
    </p:spTree>
    <p:extLst>
      <p:ext uri="{BB962C8B-B14F-4D97-AF65-F5344CB8AC3E}">
        <p14:creationId xmlns:p14="http://schemas.microsoft.com/office/powerpoint/2010/main" val="35056292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4</a:t>
            </a:fld>
            <a:endParaRPr lang="es-CO"/>
          </a:p>
        </p:txBody>
      </p:sp>
    </p:spTree>
    <p:extLst>
      <p:ext uri="{BB962C8B-B14F-4D97-AF65-F5344CB8AC3E}">
        <p14:creationId xmlns:p14="http://schemas.microsoft.com/office/powerpoint/2010/main" val="273422471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5</a:t>
            </a:fld>
            <a:endParaRPr lang="es-CO"/>
          </a:p>
        </p:txBody>
      </p:sp>
    </p:spTree>
    <p:extLst>
      <p:ext uri="{BB962C8B-B14F-4D97-AF65-F5344CB8AC3E}">
        <p14:creationId xmlns:p14="http://schemas.microsoft.com/office/powerpoint/2010/main" val="126061050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6</a:t>
            </a:fld>
            <a:endParaRPr lang="es-CO"/>
          </a:p>
        </p:txBody>
      </p:sp>
    </p:spTree>
    <p:extLst>
      <p:ext uri="{BB962C8B-B14F-4D97-AF65-F5344CB8AC3E}">
        <p14:creationId xmlns:p14="http://schemas.microsoft.com/office/powerpoint/2010/main" val="10842669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7</a:t>
            </a:fld>
            <a:endParaRPr lang="es-CO"/>
          </a:p>
        </p:txBody>
      </p:sp>
    </p:spTree>
    <p:extLst>
      <p:ext uri="{BB962C8B-B14F-4D97-AF65-F5344CB8AC3E}">
        <p14:creationId xmlns:p14="http://schemas.microsoft.com/office/powerpoint/2010/main" val="357387443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8</a:t>
            </a:fld>
            <a:endParaRPr lang="es-CO"/>
          </a:p>
        </p:txBody>
      </p:sp>
    </p:spTree>
    <p:extLst>
      <p:ext uri="{BB962C8B-B14F-4D97-AF65-F5344CB8AC3E}">
        <p14:creationId xmlns:p14="http://schemas.microsoft.com/office/powerpoint/2010/main" val="229026973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9</a:t>
            </a:fld>
            <a:endParaRPr lang="es-CO"/>
          </a:p>
        </p:txBody>
      </p:sp>
    </p:spTree>
    <p:extLst>
      <p:ext uri="{BB962C8B-B14F-4D97-AF65-F5344CB8AC3E}">
        <p14:creationId xmlns:p14="http://schemas.microsoft.com/office/powerpoint/2010/main" val="410863892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28 Título"/>
          <p:cNvSpPr>
            <a:spLocks noGrp="1"/>
          </p:cNvSpPr>
          <p:nvPr>
            <p:ph type="ctrTitle"/>
          </p:nvPr>
        </p:nvSpPr>
        <p:spPr>
          <a:xfrm>
            <a:off x="381000" y="4853411"/>
            <a:ext cx="8458200" cy="1222375"/>
          </a:xfrm>
        </p:spPr>
        <p:txBody>
          <a:bodyPr anchor="t"/>
          <a:lstStyle/>
          <a:p>
            <a:r>
              <a:rPr kumimoji="0" lang="es-ES"/>
              <a:t>Haga clic para modificar el estilo de título del patrón</a:t>
            </a:r>
            <a:endParaRPr kumimoji="0" lang="en-US"/>
          </a:p>
        </p:txBody>
      </p:sp>
      <p:sp>
        <p:nvSpPr>
          <p:cNvPr id="9" name="8 Subtítulo"/>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a:t>Haga clic para modificar el estilo de subtítulo del patrón</a:t>
            </a:r>
            <a:endParaRPr kumimoji="0" lang="en-US"/>
          </a:p>
        </p:txBody>
      </p:sp>
      <p:sp>
        <p:nvSpPr>
          <p:cNvPr id="16" name="15 Marcador de fecha"/>
          <p:cNvSpPr>
            <a:spLocks noGrp="1"/>
          </p:cNvSpPr>
          <p:nvPr>
            <p:ph type="dt" sz="half" idx="10"/>
          </p:nvPr>
        </p:nvSpPr>
        <p:spPr/>
        <p:txBody>
          <a:bodyPr/>
          <a:lstStyle/>
          <a:p>
            <a:fld id="{0802B026-D3D0-4D75-8C57-6085F1C3ABC7}" type="datetime1">
              <a:rPr lang="es-CO" smtClean="0"/>
              <a:t>23/09/2023</a:t>
            </a:fld>
            <a:endParaRPr lang="es-CO"/>
          </a:p>
        </p:txBody>
      </p:sp>
      <p:sp>
        <p:nvSpPr>
          <p:cNvPr id="2" name="1 Marcador de pie de página"/>
          <p:cNvSpPr>
            <a:spLocks noGrp="1"/>
          </p:cNvSpPr>
          <p:nvPr>
            <p:ph type="ftr" sz="quarter" idx="11"/>
          </p:nvPr>
        </p:nvSpPr>
        <p:spPr/>
        <p:txBody>
          <a:bodyPr/>
          <a:lstStyle/>
          <a:p>
            <a:endParaRPr lang="es-CO"/>
          </a:p>
        </p:txBody>
      </p:sp>
      <p:sp>
        <p:nvSpPr>
          <p:cNvPr id="15" name="14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‹Nº›</a:t>
            </a:fld>
            <a:endParaRPr lang="es-CO"/>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8EC40E92-7DA5-43D8-985E-EAF30807E519}" type="datetime1">
              <a:rPr lang="es-CO" smtClean="0"/>
              <a:t>23/09/2023</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858000" y="549276"/>
            <a:ext cx="1828800" cy="5851525"/>
          </a:xfrm>
        </p:spPr>
        <p:txBody>
          <a:bodyPr vert="eaVert"/>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a:xfrm>
            <a:off x="457200" y="549276"/>
            <a:ext cx="6248400" cy="5851525"/>
          </a:xfrm>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5953E614-17A9-43E2-85CA-E610E692B630}" type="datetime1">
              <a:rPr lang="es-CO" smtClean="0"/>
              <a:t>23/09/2023</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2" name="21 Título"/>
          <p:cNvSpPr>
            <a:spLocks noGrp="1"/>
          </p:cNvSpPr>
          <p:nvPr>
            <p:ph type="title"/>
          </p:nvPr>
        </p:nvSpPr>
        <p:spPr/>
        <p:txBody>
          <a:bodyPr/>
          <a:lstStyle/>
          <a:p>
            <a:r>
              <a:rPr kumimoji="0" lang="es-ES"/>
              <a:t>Haga clic para modificar el estilo de título del patrón</a:t>
            </a:r>
            <a:endParaRPr kumimoji="0" lang="en-US"/>
          </a:p>
        </p:txBody>
      </p:sp>
      <p:sp>
        <p:nvSpPr>
          <p:cNvPr id="27" name="26 Marcador de contenido"/>
          <p:cNvSpPr>
            <a:spLocks noGrp="1"/>
          </p:cNvSpPr>
          <p:nvPr>
            <p:ph idx="1"/>
          </p:nvPr>
        </p:nvSpPr>
        <p:spPr/>
        <p:txBody>
          <a:body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5" name="24 Marcador de fecha"/>
          <p:cNvSpPr>
            <a:spLocks noGrp="1"/>
          </p:cNvSpPr>
          <p:nvPr>
            <p:ph type="dt" sz="half" idx="10"/>
          </p:nvPr>
        </p:nvSpPr>
        <p:spPr/>
        <p:txBody>
          <a:bodyPr/>
          <a:lstStyle/>
          <a:p>
            <a:fld id="{5A2CAE3F-7AB2-4219-A3AA-A679FF1AD429}" type="datetime1">
              <a:rPr lang="es-CO" smtClean="0"/>
              <a:t>23/09/2023</a:t>
            </a:fld>
            <a:endParaRPr lang="es-CO"/>
          </a:p>
        </p:txBody>
      </p:sp>
      <p:sp>
        <p:nvSpPr>
          <p:cNvPr id="19" name="18 Marcador de pie de página"/>
          <p:cNvSpPr>
            <a:spLocks noGrp="1"/>
          </p:cNvSpPr>
          <p:nvPr>
            <p:ph type="ftr" sz="quarter" idx="11"/>
          </p:nvPr>
        </p:nvSpPr>
        <p:spPr>
          <a:xfrm>
            <a:off x="3581400" y="76200"/>
            <a:ext cx="2895600" cy="288925"/>
          </a:xfrm>
        </p:spPr>
        <p:txBody>
          <a:bodyPr/>
          <a:lstStyle/>
          <a:p>
            <a:endParaRPr lang="es-CO"/>
          </a:p>
        </p:txBody>
      </p:sp>
      <p:sp>
        <p:nvSpPr>
          <p:cNvPr id="16" name="15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‹Nº›</a:t>
            </a:fld>
            <a:endParaRPr lang="es-CO"/>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5 Marcador de texto"/>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a:t>Haga clic para modificar el estilo de texto del patrón</a:t>
            </a:r>
          </a:p>
        </p:txBody>
      </p:sp>
      <p:sp>
        <p:nvSpPr>
          <p:cNvPr id="19" name="18 Marcador de fecha"/>
          <p:cNvSpPr>
            <a:spLocks noGrp="1"/>
          </p:cNvSpPr>
          <p:nvPr>
            <p:ph type="dt" sz="half" idx="10"/>
          </p:nvPr>
        </p:nvSpPr>
        <p:spPr/>
        <p:txBody>
          <a:bodyPr/>
          <a:lstStyle/>
          <a:p>
            <a:fld id="{D9C576DE-CDF1-4D50-BA6D-A0C94D0C047F}" type="datetime1">
              <a:rPr lang="es-CO" smtClean="0"/>
              <a:t>23/09/2023</a:t>
            </a:fld>
            <a:endParaRPr lang="es-CO"/>
          </a:p>
        </p:txBody>
      </p:sp>
      <p:sp>
        <p:nvSpPr>
          <p:cNvPr id="11" name="10 Marcador de pie de página"/>
          <p:cNvSpPr>
            <a:spLocks noGrp="1"/>
          </p:cNvSpPr>
          <p:nvPr>
            <p:ph type="ftr" sz="quarter" idx="11"/>
          </p:nvPr>
        </p:nvSpPr>
        <p:spPr/>
        <p:txBody>
          <a:bodyPr/>
          <a:lstStyle/>
          <a:p>
            <a:endParaRPr lang="es-CO"/>
          </a:p>
        </p:txBody>
      </p:sp>
      <p:sp>
        <p:nvSpPr>
          <p:cNvPr id="16" name="1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
        <p:nvSpPr>
          <p:cNvPr id="8" name="7 Título"/>
          <p:cNvSpPr>
            <a:spLocks noGrp="1"/>
          </p:cNvSpPr>
          <p:nvPr>
            <p:ph type="title"/>
          </p:nvPr>
        </p:nvSpPr>
        <p:spPr>
          <a:xfrm>
            <a:off x="180475" y="2947085"/>
            <a:ext cx="8686800" cy="1184825"/>
          </a:xfrm>
        </p:spPr>
        <p:txBody>
          <a:bodyPr rtlCol="0" anchor="t"/>
          <a:lstStyle>
            <a:lvl1pPr algn="r">
              <a:defRPr/>
            </a:lvl1pPr>
          </a:lstStyle>
          <a:p>
            <a:r>
              <a:rPr kumimoji="0" lang="es-ES"/>
              <a:t>Haga clic para modificar el estilo de título del patrón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0" name="19 Título"/>
          <p:cNvSpPr>
            <a:spLocks noGrp="1"/>
          </p:cNvSpPr>
          <p:nvPr>
            <p:ph type="title"/>
          </p:nvPr>
        </p:nvSpPr>
        <p:spPr>
          <a:xfrm>
            <a:off x="301752" y="457200"/>
            <a:ext cx="8686800" cy="841248"/>
          </a:xfrm>
        </p:spPr>
        <p:txBody>
          <a:bodyPr/>
          <a:lstStyle/>
          <a:p>
            <a:r>
              <a:rPr kumimoji="0" lang="es-ES"/>
              <a:t>Haga clic para modificar el estilo de título del patrón</a:t>
            </a:r>
            <a:endParaRPr kumimoji="0" lang="en-US"/>
          </a:p>
        </p:txBody>
      </p:sp>
      <p:sp>
        <p:nvSpPr>
          <p:cNvPr id="14" name="13 Marcador de contenido"/>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dirty="0"/>
              <a:t>Haga clic para modificar el estilo de texto del patrón</a:t>
            </a:r>
          </a:p>
          <a:p>
            <a:pPr lvl="1" eaLnBrk="1" latinLnBrk="0" hangingPunct="1"/>
            <a:r>
              <a:rPr lang="es-ES" dirty="0"/>
              <a:t>Segundo nivel</a:t>
            </a:r>
          </a:p>
          <a:p>
            <a:pPr lvl="2" eaLnBrk="1" latinLnBrk="0" hangingPunct="1"/>
            <a:r>
              <a:rPr lang="es-ES" dirty="0"/>
              <a:t>Tercer nivel</a:t>
            </a:r>
          </a:p>
          <a:p>
            <a:pPr lvl="3" eaLnBrk="1" latinLnBrk="0" hangingPunct="1"/>
            <a:r>
              <a:rPr lang="es-ES" dirty="0"/>
              <a:t>Cuarto nivel</a:t>
            </a:r>
          </a:p>
          <a:p>
            <a:pPr lvl="4" eaLnBrk="1" latinLnBrk="0" hangingPunct="1"/>
            <a:r>
              <a:rPr lang="es-ES" dirty="0"/>
              <a:t>Quinto nivel</a:t>
            </a:r>
            <a:endParaRPr kumimoji="0" lang="en-US" dirty="0"/>
          </a:p>
        </p:txBody>
      </p:sp>
      <p:sp>
        <p:nvSpPr>
          <p:cNvPr id="13" name="12 Marcador de contenido"/>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1" name="20 Marcador de fecha"/>
          <p:cNvSpPr>
            <a:spLocks noGrp="1"/>
          </p:cNvSpPr>
          <p:nvPr>
            <p:ph type="dt" sz="half" idx="10"/>
          </p:nvPr>
        </p:nvSpPr>
        <p:spPr/>
        <p:txBody>
          <a:bodyPr/>
          <a:lstStyle/>
          <a:p>
            <a:fld id="{0FB891D8-4896-4B00-9807-82C35F0A879A}" type="datetime1">
              <a:rPr lang="es-CO" smtClean="0"/>
              <a:t>23/09/2023</a:t>
            </a:fld>
            <a:endParaRPr lang="es-CO"/>
          </a:p>
        </p:txBody>
      </p:sp>
      <p:sp>
        <p:nvSpPr>
          <p:cNvPr id="10" name="9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spTree>
      <p:nvGrpSpPr>
        <p:cNvPr id="1" name=""/>
        <p:cNvGrpSpPr/>
        <p:nvPr/>
      </p:nvGrpSpPr>
      <p:grpSpPr>
        <a:xfrm>
          <a:off x="0" y="0"/>
          <a:ext cx="0" cy="0"/>
          <a:chOff x="0" y="0"/>
          <a:chExt cx="0" cy="0"/>
        </a:xfrm>
      </p:grpSpPr>
      <p:sp>
        <p:nvSpPr>
          <p:cNvPr id="29" name="28 Título"/>
          <p:cNvSpPr>
            <a:spLocks noGrp="1"/>
          </p:cNvSpPr>
          <p:nvPr>
            <p:ph type="title"/>
          </p:nvPr>
        </p:nvSpPr>
        <p:spPr>
          <a:xfrm>
            <a:off x="304800" y="5410200"/>
            <a:ext cx="8610600" cy="882650"/>
          </a:xfrm>
        </p:spPr>
        <p:txBody>
          <a:bodyPr anchor="ctr"/>
          <a:lstStyle>
            <a:lvl1pPr>
              <a:defRPr/>
            </a:lvl1pPr>
          </a:lstStyle>
          <a:p>
            <a:r>
              <a:rPr kumimoji="0" lang="es-ES"/>
              <a:t>Haga clic para modificar el estilo de título del patrón</a:t>
            </a:r>
            <a:endParaRPr kumimoji="0" lang="en-US"/>
          </a:p>
        </p:txBody>
      </p:sp>
      <p:sp>
        <p:nvSpPr>
          <p:cNvPr id="13" name="12 Marcador de texto"/>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25" name="24 Marcador de texto"/>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4" name="3 Marcador de contenido"/>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8" name="27 Marcador de contenido"/>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10" name="9 Marcador de fecha"/>
          <p:cNvSpPr>
            <a:spLocks noGrp="1"/>
          </p:cNvSpPr>
          <p:nvPr>
            <p:ph type="dt" sz="half" idx="10"/>
          </p:nvPr>
        </p:nvSpPr>
        <p:spPr/>
        <p:txBody>
          <a:bodyPr/>
          <a:lstStyle/>
          <a:p>
            <a:fld id="{B1A51459-9CD6-459C-BB2A-8D7DD0169F21}" type="datetime1">
              <a:rPr lang="es-CO" smtClean="0"/>
              <a:t>23/09/2023</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a:xfrm>
            <a:off x="8229600" y="6477000"/>
            <a:ext cx="762000" cy="246888"/>
          </a:xfrm>
        </p:spPr>
        <p:txBody>
          <a:bodyPr/>
          <a:lstStyle/>
          <a:p>
            <a:fld id="{87159146-41A3-4BE1-A659-FD07DAF1089F}" type="slidenum">
              <a:rPr lang="es-CO" smtClean="0"/>
              <a:pPr/>
              <a:t>‹Nº›</a:t>
            </a:fld>
            <a:endParaRPr lang="es-CO"/>
          </a:p>
        </p:txBody>
      </p:sp>
      <p:sp>
        <p:nvSpPr>
          <p:cNvPr id="11" name="10 Conector recto"/>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30" name="29 Título"/>
          <p:cNvSpPr>
            <a:spLocks noGrp="1"/>
          </p:cNvSpPr>
          <p:nvPr>
            <p:ph type="title"/>
          </p:nvPr>
        </p:nvSpPr>
        <p:spPr>
          <a:xfrm>
            <a:off x="301752" y="457200"/>
            <a:ext cx="8686800" cy="841248"/>
          </a:xfrm>
        </p:spPr>
        <p:txBody>
          <a:bodyPr/>
          <a:lstStyle/>
          <a:p>
            <a:r>
              <a:rPr kumimoji="0" lang="es-ES"/>
              <a:t>Haga clic para modificar el estilo de título del patrón</a:t>
            </a:r>
            <a:endParaRPr kumimoji="0" lang="en-US"/>
          </a:p>
        </p:txBody>
      </p:sp>
      <p:sp>
        <p:nvSpPr>
          <p:cNvPr id="12" name="11 Marcador de fecha"/>
          <p:cNvSpPr>
            <a:spLocks noGrp="1"/>
          </p:cNvSpPr>
          <p:nvPr>
            <p:ph type="dt" sz="half" idx="10"/>
          </p:nvPr>
        </p:nvSpPr>
        <p:spPr/>
        <p:txBody>
          <a:bodyPr/>
          <a:lstStyle/>
          <a:p>
            <a:fld id="{F2CAB3B7-B57A-4C09-A7AD-05CE810D666C}" type="datetime1">
              <a:rPr lang="es-CO" smtClean="0"/>
              <a:t>23/09/2023</a:t>
            </a:fld>
            <a:endParaRPr lang="es-CO"/>
          </a:p>
        </p:txBody>
      </p:sp>
      <p:sp>
        <p:nvSpPr>
          <p:cNvPr id="21" name="20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3" name="2 Marcador de fecha"/>
          <p:cNvSpPr>
            <a:spLocks noGrp="1"/>
          </p:cNvSpPr>
          <p:nvPr>
            <p:ph type="dt" sz="half" idx="10"/>
          </p:nvPr>
        </p:nvSpPr>
        <p:spPr/>
        <p:txBody>
          <a:bodyPr/>
          <a:lstStyle/>
          <a:p>
            <a:fld id="{E99E445F-8593-4E54-A286-14CC5B4A276B}" type="datetime1">
              <a:rPr lang="es-CO" smtClean="0"/>
              <a:t>23/09/2023</a:t>
            </a:fld>
            <a:endParaRPr lang="es-CO"/>
          </a:p>
        </p:txBody>
      </p:sp>
      <p:sp>
        <p:nvSpPr>
          <p:cNvPr id="24" name="23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8" name="7 Conector recto"/>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Título"/>
          <p:cNvSpPr>
            <a:spLocks noGrp="1"/>
          </p:cNvSpPr>
          <p:nvPr>
            <p:ph type="title"/>
          </p:nvPr>
        </p:nvSpPr>
        <p:spPr>
          <a:xfrm>
            <a:off x="457200" y="5486400"/>
            <a:ext cx="8458200" cy="520700"/>
          </a:xfrm>
        </p:spPr>
        <p:txBody>
          <a:bodyPr anchor="ctr"/>
          <a:lstStyle>
            <a:lvl1pPr algn="l">
              <a:buNone/>
              <a:defRPr sz="2000" b="1"/>
            </a:lvl1pPr>
          </a:lstStyle>
          <a:p>
            <a:r>
              <a:rPr kumimoji="0" lang="es-ES"/>
              <a:t>Haga clic para modificar el estilo de título del patrón</a:t>
            </a:r>
            <a:endParaRPr kumimoji="0" lang="en-US"/>
          </a:p>
        </p:txBody>
      </p:sp>
      <p:sp>
        <p:nvSpPr>
          <p:cNvPr id="26" name="25 Marcador de texto"/>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s-ES"/>
              <a:t>Haga clic para modificar el estilo de texto del patrón</a:t>
            </a:r>
          </a:p>
        </p:txBody>
      </p:sp>
      <p:sp>
        <p:nvSpPr>
          <p:cNvPr id="14" name="13 Marcador de contenido"/>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5" name="24 Marcador de fecha"/>
          <p:cNvSpPr>
            <a:spLocks noGrp="1"/>
          </p:cNvSpPr>
          <p:nvPr>
            <p:ph type="dt" sz="half" idx="10"/>
          </p:nvPr>
        </p:nvSpPr>
        <p:spPr/>
        <p:txBody>
          <a:bodyPr/>
          <a:lstStyle/>
          <a:p>
            <a:fld id="{1DD7DC1F-DCCC-44FF-A484-E8B29A229617}" type="datetime1">
              <a:rPr lang="es-CO" smtClean="0"/>
              <a:t>23/09/2023</a:t>
            </a:fld>
            <a:endParaRPr lang="es-CO"/>
          </a:p>
        </p:txBody>
      </p:sp>
      <p:sp>
        <p:nvSpPr>
          <p:cNvPr id="29" name="28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13" name="12 Marcador de posición de imagen"/>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s-ES"/>
              <a:t>Haga clic en el icono para agregar una imagen</a:t>
            </a:r>
            <a:endParaRPr kumimoji="0" lang="en-US" dirty="0"/>
          </a:p>
        </p:txBody>
      </p:sp>
      <p:sp>
        <p:nvSpPr>
          <p:cNvPr id="7" name="6 Marcador de fecha"/>
          <p:cNvSpPr>
            <a:spLocks noGrp="1"/>
          </p:cNvSpPr>
          <p:nvPr>
            <p:ph type="dt" sz="half" idx="10"/>
          </p:nvPr>
        </p:nvSpPr>
        <p:spPr/>
        <p:txBody>
          <a:bodyPr/>
          <a:lstStyle/>
          <a:p>
            <a:fld id="{1A2124FD-5DA9-4DD1-AB9E-366C5026D021}" type="datetime1">
              <a:rPr lang="es-CO" smtClean="0"/>
              <a:t>23/09/2023</a:t>
            </a:fld>
            <a:endParaRPr lang="es-CO"/>
          </a:p>
        </p:txBody>
      </p:sp>
      <p:sp>
        <p:nvSpPr>
          <p:cNvPr id="5" name="4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
        <p:nvSpPr>
          <p:cNvPr id="17" name="16 Título"/>
          <p:cNvSpPr>
            <a:spLocks noGrp="1"/>
          </p:cNvSpPr>
          <p:nvPr>
            <p:ph type="title"/>
          </p:nvPr>
        </p:nvSpPr>
        <p:spPr>
          <a:xfrm>
            <a:off x="381000" y="4993760"/>
            <a:ext cx="5867400" cy="522288"/>
          </a:xfrm>
        </p:spPr>
        <p:txBody>
          <a:bodyPr anchor="ctr"/>
          <a:lstStyle>
            <a:lvl1pPr algn="l">
              <a:buNone/>
              <a:defRPr sz="2000" b="1"/>
            </a:lvl1pPr>
          </a:lstStyle>
          <a:p>
            <a:r>
              <a:rPr kumimoji="0" lang="es-ES"/>
              <a:t>Haga clic para modificar el estilo de título del patrón</a:t>
            </a:r>
            <a:endParaRPr kumimoji="0" lang="en-US"/>
          </a:p>
        </p:txBody>
      </p:sp>
      <p:sp>
        <p:nvSpPr>
          <p:cNvPr id="26" name="25 Marcador de texto"/>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s-ES"/>
              <a:t>Haga clic para modificar el estilo de texto del patrón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7 Marcador de texto"/>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s-ES" dirty="0"/>
              <a:t>Haga clic para modificar el estilo de texto del patrón</a:t>
            </a:r>
          </a:p>
          <a:p>
            <a:pPr lvl="1" eaLnBrk="1" latinLnBrk="0" hangingPunct="1"/>
            <a:r>
              <a:rPr kumimoji="0" lang="es-ES" dirty="0"/>
              <a:t>Segundo nivel</a:t>
            </a:r>
          </a:p>
          <a:p>
            <a:pPr lvl="2" eaLnBrk="1" latinLnBrk="0" hangingPunct="1"/>
            <a:r>
              <a:rPr kumimoji="0" lang="es-ES" dirty="0"/>
              <a:t>Tercer nivel</a:t>
            </a:r>
          </a:p>
          <a:p>
            <a:pPr lvl="3" eaLnBrk="1" latinLnBrk="0" hangingPunct="1"/>
            <a:r>
              <a:rPr kumimoji="0" lang="es-ES" dirty="0"/>
              <a:t>Cuarto nivel</a:t>
            </a:r>
          </a:p>
          <a:p>
            <a:pPr lvl="4" eaLnBrk="1" latinLnBrk="0" hangingPunct="1"/>
            <a:r>
              <a:rPr kumimoji="0" lang="es-ES" dirty="0"/>
              <a:t>Quinto nivel</a:t>
            </a:r>
            <a:endParaRPr kumimoji="0" lang="en-US" dirty="0"/>
          </a:p>
        </p:txBody>
      </p:sp>
      <p:sp>
        <p:nvSpPr>
          <p:cNvPr id="11" name="10 Marcador de fecha"/>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2816E7FB-D113-47F7-9B2E-D98881C93E53}" type="datetime1">
              <a:rPr lang="es-CO" smtClean="0"/>
              <a:t>23/09/2023</a:t>
            </a:fld>
            <a:endParaRPr lang="es-CO"/>
          </a:p>
        </p:txBody>
      </p:sp>
      <p:sp>
        <p:nvSpPr>
          <p:cNvPr id="28" name="27 Marcador de pie de página"/>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s-CO"/>
          </a:p>
        </p:txBody>
      </p:sp>
      <p:sp>
        <p:nvSpPr>
          <p:cNvPr id="5" name="4 Marcador de número de diapositiva"/>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87159146-41A3-4BE1-A659-FD07DAF1089F}" type="slidenum">
              <a:rPr lang="es-CO" smtClean="0"/>
              <a:pPr/>
              <a:t>‹Nº›</a:t>
            </a:fld>
            <a:endParaRPr lang="es-CO"/>
          </a:p>
        </p:txBody>
      </p:sp>
      <p:sp>
        <p:nvSpPr>
          <p:cNvPr id="10" name="9 Marcador de título"/>
          <p:cNvSpPr>
            <a:spLocks noGrp="1"/>
          </p:cNvSpPr>
          <p:nvPr>
            <p:ph type="title"/>
          </p:nvPr>
        </p:nvSpPr>
        <p:spPr>
          <a:xfrm>
            <a:off x="304800" y="457200"/>
            <a:ext cx="8686800" cy="838200"/>
          </a:xfrm>
          <a:prstGeom prst="rect">
            <a:avLst/>
          </a:prstGeom>
        </p:spPr>
        <p:txBody>
          <a:bodyPr vert="horz" anchor="ctr">
            <a:normAutofit/>
          </a:bodyPr>
          <a:lstStyle/>
          <a:p>
            <a:r>
              <a:rPr kumimoji="0" lang="es-ES"/>
              <a:t>Haga clic para modificar el estilo de título del patrón</a:t>
            </a:r>
            <a:endParaRPr kumimoji="0" lang="en-US"/>
          </a:p>
        </p:txBody>
      </p:sp>
      <p:sp>
        <p:nvSpPr>
          <p:cNvPr id="9" name="8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Conector recto"/>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3" Type="http://schemas.openxmlformats.org/officeDocument/2006/relationships/hyperlink" Target="https://forms.office.com/r/NA9mSa9mhR" TargetMode="External"/><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hyperlink" Target="https://bit.ly/3PHZxm3" TargetMode="External"/><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hyperlink" Target="https://encuestas.javeriana.edu.co/947428?lang=es" TargetMode="External"/><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1500175"/>
            <a:ext cx="7772400" cy="2786082"/>
          </a:xfrm>
        </p:spPr>
        <p:txBody>
          <a:bodyPr>
            <a:noAutofit/>
          </a:bodyPr>
          <a:lstStyle/>
          <a:p>
            <a:r>
              <a:rPr lang="es-CO" sz="8800" dirty="0">
                <a:latin typeface="Bradley Hand ITC" pitchFamily="66" charset="0"/>
              </a:rPr>
              <a:t>Registro contable</a:t>
            </a:r>
          </a:p>
        </p:txBody>
      </p:sp>
      <p:sp>
        <p:nvSpPr>
          <p:cNvPr id="3" name="2 Subtítulo"/>
          <p:cNvSpPr>
            <a:spLocks noGrp="1"/>
          </p:cNvSpPr>
          <p:nvPr>
            <p:ph type="subTitle" idx="1"/>
          </p:nvPr>
        </p:nvSpPr>
        <p:spPr>
          <a:xfrm>
            <a:off x="1428728" y="4572008"/>
            <a:ext cx="6400800" cy="614370"/>
          </a:xfrm>
        </p:spPr>
        <p:txBody>
          <a:bodyPr/>
          <a:lstStyle/>
          <a:p>
            <a:r>
              <a:rPr lang="es-CO" dirty="0"/>
              <a:t>Número 636, 25 de septiembre de 2023</a:t>
            </a:r>
          </a:p>
        </p:txBody>
      </p:sp>
      <p:sp>
        <p:nvSpPr>
          <p:cNvPr id="4" name="Slide Number Placeholder 3"/>
          <p:cNvSpPr>
            <a:spLocks noGrp="1"/>
          </p:cNvSpPr>
          <p:nvPr>
            <p:ph type="sldNum" sz="quarter" idx="12"/>
          </p:nvPr>
        </p:nvSpPr>
        <p:spPr/>
        <p:txBody>
          <a:bodyPr/>
          <a:lstStyle/>
          <a:p>
            <a:fld id="{87159146-41A3-4BE1-A659-FD07DAF1089F}" type="slidenum">
              <a:rPr lang="es-CO" smtClean="0"/>
              <a:pPr/>
              <a:t>1</a:t>
            </a:fld>
            <a:endParaRPr lang="es-CO"/>
          </a:p>
        </p:txBody>
      </p:sp>
    </p:spTree>
  </p:cSld>
  <p:clrMapOvr>
    <a:masterClrMapping/>
  </p:clrMapOvr>
  <p:transition advClick="0" advTm="300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2"/>
                                        </p:tgtEl>
                                        <p:attrNameLst>
                                          <p:attrName>ppt_y</p:attrName>
                                        </p:attrNameLst>
                                      </p:cBhvr>
                                      <p:tavLst>
                                        <p:tav tm="0">
                                          <p:val>
                                            <p:strVal val="#ppt_y"/>
                                          </p:val>
                                        </p:tav>
                                        <p:tav tm="100000">
                                          <p:val>
                                            <p:strVal val="#ppt_y"/>
                                          </p:val>
                                        </p:tav>
                                      </p:tavLst>
                                    </p:anim>
                                    <p:anim calcmode="lin" valueType="num">
                                      <p:cBhvr>
                                        <p:cTn id="9" dur="500" fill="hold"/>
                                        <p:tgtEl>
                                          <p:spTgt spid="2"/>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2"/>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2"/>
                                        </p:tgtEl>
                                      </p:cBhvr>
                                    </p:animEffect>
                                  </p:childTnLst>
                                </p:cTn>
                              </p:par>
                            </p:childTnLst>
                          </p:cTn>
                        </p:par>
                        <p:par>
                          <p:cTn id="12" fill="hold">
                            <p:stCondLst>
                              <p:cond delay="1250"/>
                            </p:stCondLst>
                            <p:childTnLst>
                              <p:par>
                                <p:cTn id="13" presetID="4" presetClass="entr" presetSubtype="16" fill="hold" grpId="0" nodeType="after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box(in)">
                                      <p:cBhvr>
                                        <p:cTn id="15"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lnSpcReduction="10000"/>
          </a:bodyPr>
          <a:lstStyle/>
          <a:p>
            <a:r>
              <a:rPr lang="es-CO" sz="1800" dirty="0"/>
              <a:t>El documental "La otra ola", producción que sigue los pasos de Xaviera, una de los miles de personas nicaragüenses exiliadas que están buscando rehacer su vida en Costa Rica, tuvo su primera proyección local en el ITESO. Al final hubo una mesa de diálogo con Carlos Herrera, productor de la cinta, y Fátima Villalta, quien también vive en exilio.</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lnSpcReduction="10000"/>
          </a:bodyPr>
          <a:lstStyle/>
          <a:p>
            <a:r>
              <a:rPr lang="es-CO" sz="1800" dirty="0">
                <a:solidFill>
                  <a:schemeClr val="tx1"/>
                </a:solidFill>
              </a:rPr>
              <a:t>Del 18 al 22 de septiembre del presente año se llevará a cabo el encuentro de mujeres indígenas en la ciudad de Cusco de la Provincia del Perú. Una iniciativa de la Red Solidaridad y Apostolado Indígena. El objetivo de esta reunión es generar un espacio de diálogo sobre la realidad de la mujer indígena en Latinoamérica y en la Iglesia: sus luchas, búsquedas, resistencias y sabidurías. Se busca encontrar puntos comunes que ayuden a reforzar su protagonismo desde su identidad y visibilizar sus causas a nivel continental. El nombre asignado para este encuentro es “Camino y vida de las mujeres de los Pueblos Originarios de América Latina”.</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10</a:t>
            </a:fld>
            <a:endParaRPr lang="es-CO"/>
          </a:p>
        </p:txBody>
      </p:sp>
    </p:spTree>
    <p:extLst>
      <p:ext uri="{BB962C8B-B14F-4D97-AF65-F5344CB8AC3E}">
        <p14:creationId xmlns:p14="http://schemas.microsoft.com/office/powerpoint/2010/main" val="697773106"/>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Los administradores provinciales de la CPAL se reunieron del 6 al 8 de septiembre en la Casa de Retiros San Francisco de Sales en Quito, Ecuador. Este encuentro tuvo la compañía y participación del P. Rafael Garrido SJ, Presidente de la CPAL, y del P. Agustín Moreira SJ, asistente del administrador general. Se inició la jornada con la presencia del P. Daniel de Ycaza SJ, Provincial de Ecuador, quien dio la bienvenida y animó a la misión que se tiene como administradores provinciales.</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solidFill>
                  <a:schemeClr val="tx1"/>
                </a:solidFill>
              </a:rPr>
              <a:t>Como Delegada Social de la CPAL, Carmen de los Ríos visitó las obras sociales de la Provincia Jesuita de Brasil del 14 al 25 de agosto. </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11</a:t>
            </a:fld>
            <a:endParaRPr lang="es-CO"/>
          </a:p>
        </p:txBody>
      </p:sp>
    </p:spTree>
    <p:extLst>
      <p:ext uri="{BB962C8B-B14F-4D97-AF65-F5344CB8AC3E}">
        <p14:creationId xmlns:p14="http://schemas.microsoft.com/office/powerpoint/2010/main" val="1635731763"/>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La Conferencia de Obispos Católicos de Cuba (COCC) recordó, mediante un comunicado, los 30 años del mensaje pastoral “El Amor todo Espera” y los 20 años de “La Esperanza no defrauda”. A decir de los pastores sería útil volverlos a leer en el contexto actual para redescubrir la vigencia de tantos análisis y propuestas que ellos contienen.</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solidFill>
                  <a:schemeClr val="tx1"/>
                </a:solidFill>
              </a:rPr>
              <a:t>Para nosotros, miembros y colaboradores de la Compañía de Jesús, este día es importante. El Servicio Jesuita a Refugiados (JRS) está en el corazón de nuestro apostolado social. Estamos activamente implicados en todos los continentes en el acompañamiento, el servicio y la defensa de los derechos de los migrantes, en particular de los refugiados. Cada año, la JMMR se celebra el último domingo de septiembre; el JRS y la Compañía de Jesús en su conjunto nos invitan a orar y a comprometernos en favor de las decenas de millones de personas que se ven obligadas a desplazarse y que buscan nuevos horizontes.</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12</a:t>
            </a:fld>
            <a:endParaRPr lang="es-CO"/>
          </a:p>
        </p:txBody>
      </p:sp>
    </p:spTree>
    <p:extLst>
      <p:ext uri="{BB962C8B-B14F-4D97-AF65-F5344CB8AC3E}">
        <p14:creationId xmlns:p14="http://schemas.microsoft.com/office/powerpoint/2010/main" val="1488329819"/>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Nairobi ocupó un lugar protagonista en la lucha contra el cambio climático, entre el 4 y el 6 de septiembre de 2023, al acoger la inauguración de la Semana del Clima en África (ACW). La Red Jesuítica de Justicia y Ecología en África (JENA), órgano que se ocupa del apostolado social de la Conferencia de la Compañía para África y Madagascar (JCAM), ha participado muy activamente en esta pionera cumbre.</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solidFill>
                  <a:schemeClr val="tx1"/>
                </a:solidFill>
              </a:rPr>
              <a:t>El Padre General ha nombrado al P. Roberto Jaramillo, de la Provincia de Colombia, próximo Director del Secretariado para la Justicia Social y la Ecología. Sucederá al P. Xavier </a:t>
            </a:r>
            <a:r>
              <a:rPr lang="es-CO" sz="1800" dirty="0" err="1">
                <a:solidFill>
                  <a:schemeClr val="tx1"/>
                </a:solidFill>
              </a:rPr>
              <a:t>Jeyaraj</a:t>
            </a:r>
            <a:r>
              <a:rPr lang="es-CO" sz="1800" dirty="0">
                <a:solidFill>
                  <a:schemeClr val="tx1"/>
                </a:solidFill>
              </a:rPr>
              <a:t>, de la Provincia de Calcuta, que ha ocupado el cargo en la Curia General desde 2017.</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13</a:t>
            </a:fld>
            <a:endParaRPr lang="es-CO"/>
          </a:p>
        </p:txBody>
      </p:sp>
    </p:spTree>
    <p:extLst>
      <p:ext uri="{BB962C8B-B14F-4D97-AF65-F5344CB8AC3E}">
        <p14:creationId xmlns:p14="http://schemas.microsoft.com/office/powerpoint/2010/main" val="54310373"/>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Entre los descubrimientos más llamativos figura el hecho de que un centenar de congregaciones religiosas femeninas y 55 masculinas participaron en esta operación de acogida. El número de personas salvadas de los nazis también es impresionante: se mencionan unas 4.300 personas, 3.600 de las cuales han sido identificadas por su nombre. Entre ellas, había sin duda más de 3.200 judíos. Esta documentación aporta mucha información sobre la historia de la protección de los judíos en el contexto de las instituciones católicas de Roma. Por razones de privacidad, el acceso a las listas está restringido.</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solidFill>
                  <a:schemeClr val="tx1"/>
                </a:solidFill>
              </a:rPr>
              <a:t>Cada año, en septiembre, el Padre General reúne a su Consejo Ampliado. Éste está formado por su grupo habitual de Asistentes, a los que se unen los Secretarios de los Secretariados sectoriales (Apostolado Social y Ecología, Servicio de la Fe, Educación </a:t>
            </a:r>
            <a:r>
              <a:rPr lang="es-CO" sz="1800" dirty="0" err="1">
                <a:solidFill>
                  <a:schemeClr val="tx1"/>
                </a:solidFill>
              </a:rPr>
              <a:t>Pre-secundaria</a:t>
            </a:r>
            <a:r>
              <a:rPr lang="es-CO" sz="1800" dirty="0">
                <a:solidFill>
                  <a:schemeClr val="tx1"/>
                </a:solidFill>
              </a:rPr>
              <a:t> y Secundaria, Educación Superior), el Ecónomo General y los seis Presidentes de las Conferencias Regionales de la Compañía. La reunión de este mes de septiembre utiliza un formato original, el de un “taller de formación” durante el cual los miembros del Consejo profundizan en un tema útil para el gobierno de la Compañía.</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14</a:t>
            </a:fld>
            <a:endParaRPr lang="es-CO"/>
          </a:p>
        </p:txBody>
      </p:sp>
    </p:spTree>
    <p:extLst>
      <p:ext uri="{BB962C8B-B14F-4D97-AF65-F5344CB8AC3E}">
        <p14:creationId xmlns:p14="http://schemas.microsoft.com/office/powerpoint/2010/main" val="3384990551"/>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Se divulgaron Novitas 895 - Contrapartida 7615 -7628 - Registro Contable 634.</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solidFill>
                  <a:schemeClr val="tx1"/>
                </a:solidFill>
              </a:rPr>
              <a:t>El Instituto Pensar tiene el gusto de invitarlos al conversatorio “Pensar los Feminismos” Un espacio de reflexión en torno a los temas emergentes feministas. Fecha: jueves 28 de septiembre – hora: 10:00 am Modalidad virtual: transmisión en vivo por los canales de YouTube y Facebook del Instituto Pensar. Inscripción previa aquí: </a:t>
            </a:r>
            <a:r>
              <a:rPr lang="es-CO" sz="1800" dirty="0">
                <a:solidFill>
                  <a:schemeClr val="tx1"/>
                </a:solidFill>
                <a:hlinkClick r:id="rId3"/>
              </a:rPr>
              <a:t>https://forms.office.com/r/NA9mSa9mhR</a:t>
            </a:r>
            <a:r>
              <a:rPr lang="es-CO" sz="1800" dirty="0">
                <a:solidFill>
                  <a:schemeClr val="tx1"/>
                </a:solidFill>
              </a:rPr>
              <a:t> </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2</a:t>
            </a:fld>
            <a:endParaRPr lang="es-CO"/>
          </a:p>
        </p:txBody>
      </p:sp>
    </p:spTree>
    <p:extLst>
      <p:ext uri="{BB962C8B-B14F-4D97-AF65-F5344CB8AC3E}">
        <p14:creationId xmlns:p14="http://schemas.microsoft.com/office/powerpoint/2010/main" val="805061793"/>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fontScale="92500"/>
          </a:bodyPr>
          <a:lstStyle/>
          <a:p>
            <a:r>
              <a:rPr lang="es-CO" sz="1800" dirty="0"/>
              <a:t>Estimado/a profesor/a Hernando: Desde el Centro de Asesoría Psicológica y Salud te enviamos un afectuoso saludo. Tal vez algunas veces te hayas preguntado ¿por qué con algunos grupos la relación fluye tan fácilmente y con otros no? ¿Qué ha hecho que la relación con algunos estudiantes haya sido tan tensa? ¿Qué de mí favorece y qué dificulta la relación con mis estudiantes?  Si es tu caso, en esta ocasión te estamos invitando a nuestra Cápsula Formativa para Profesores y consejeros: ¿Conocemos a nuestros Estudiantes? Lectura de contexto y Relación Pedagógica. Este será un espacio de diálogo entre profesores en torno al tema del cuidado de la relación pedagógica, con el fin de identificar herramientas que la fortalezcan.</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fontScale="92500"/>
          </a:bodyPr>
          <a:lstStyle/>
          <a:p>
            <a:r>
              <a:rPr lang="es-CO" sz="1800" dirty="0">
                <a:solidFill>
                  <a:schemeClr val="tx1"/>
                </a:solidFill>
              </a:rPr>
              <a:t>Estimados miembros de la Comunidad Javeriana: Reciban un cordial saludo. Desde la Vicerrectoría de Investigación, con el liderazgo de la Dirección de Innovación y la Dirección Jurídica, les invitamos a participar en las actividades previstas en el marco de la estrategia de divulgación de las Directrices de propiedad intelectual de la Universidad. En esta ocasión, estas actividades conducen a la celebración de la sexta versión del Día P o Día Javeriano de la Propiedad intelectual, jornada que tiene como propósito la promoción de la propiedad intelectual en el Ecosistema Javeriano de Innovación y Emprendimiento. </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3</a:t>
            </a:fld>
            <a:endParaRPr lang="es-CO"/>
          </a:p>
        </p:txBody>
      </p:sp>
    </p:spTree>
    <p:extLst>
      <p:ext uri="{BB962C8B-B14F-4D97-AF65-F5344CB8AC3E}">
        <p14:creationId xmlns:p14="http://schemas.microsoft.com/office/powerpoint/2010/main" val="782183872"/>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Apreciada comunidad FCEA, Les compartimos invitación del Centro Pastoral San Francisco Javier para participar de la experiencia Giros. Rasgos Ignacianos. Giros. Rasgos Ignacianos propicia espacios dinámicos para compartir y reflexionar, interiorizando rasgos de la Espiritualidad Ignaciana en las diversas dimensiones de la vida cotidiana, para enriquecer tu labor como parte de la Comunidad Educativa Javeriana.  El taller se desarrollará durante 4 sesiones: los lunes 2, 9, 16 y 30 de octubre, de 11:00 a.m. a 1:00 p.m. Inscripciones: </a:t>
            </a:r>
            <a:r>
              <a:rPr lang="es-CO" sz="1800" dirty="0">
                <a:hlinkClick r:id="rId3"/>
              </a:rPr>
              <a:t>https://bit.ly/3PHZxm3</a:t>
            </a:r>
            <a:r>
              <a:rPr lang="es-CO" sz="1800" dirty="0"/>
              <a:t> </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solidFill>
                  <a:schemeClr val="tx1"/>
                </a:solidFill>
              </a:rPr>
              <a:t>Agenda Cultural Javeriana: DESDE HOY NO TE PIERDAS UNA PROGRAMACIÓN LLENA DE JAZZ- AGENDA CULTURAL JAVERIANA..</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4</a:t>
            </a:fld>
            <a:endParaRPr lang="es-CO"/>
          </a:p>
        </p:txBody>
      </p:sp>
    </p:spTree>
    <p:extLst>
      <p:ext uri="{BB962C8B-B14F-4D97-AF65-F5344CB8AC3E}">
        <p14:creationId xmlns:p14="http://schemas.microsoft.com/office/powerpoint/2010/main" val="3837103359"/>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Egresado(a) Javeriano(a) Te saludamos desde el programa REGRESA. ¿Buscas mejorar tu hoja de vida? ¡Tenemos la solución! Te invitamos a nuestras asesorías de hoja de vida. Los cupos son limitados, así que regístrate pronto aquí: </a:t>
            </a:r>
            <a:r>
              <a:rPr lang="es-CO" sz="1800" dirty="0">
                <a:hlinkClick r:id="rId3"/>
              </a:rPr>
              <a:t>https://encuestas.javeriana.edu.co/947428?lang=es</a:t>
            </a:r>
            <a:r>
              <a:rPr lang="es-CO" sz="1800" dirty="0"/>
              <a:t> ¡Esperamos verte allí!</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solidFill>
                  <a:schemeClr val="tx1"/>
                </a:solidFill>
              </a:rPr>
              <a:t>Estimados profesores/as y directores/as, Los invitamos a la última capacitación sincrónica de la introducción al sistema perfiles y capacidades, la cual se llevará a cabo el próximo jueves 21 de septiembre, en horario de 2:00 p.m. a 4:00 p.m. a través de la plataforma </a:t>
            </a:r>
            <a:r>
              <a:rPr lang="es-CO" sz="1800" dirty="0" err="1">
                <a:solidFill>
                  <a:schemeClr val="tx1"/>
                </a:solidFill>
              </a:rPr>
              <a:t>teams</a:t>
            </a:r>
            <a:r>
              <a:rPr lang="es-CO" sz="1800" dirty="0">
                <a:solidFill>
                  <a:schemeClr val="tx1"/>
                </a:solidFill>
              </a:rPr>
              <a:t>. Pueden inscribirse a través del siguiente enlace: Inscripción perfiles y capacidades Recuerden que esta capacitación es muy importante para que puedan ajustar su perfil web que estará disponible de forma pública a finales del mes de septiembre. Esperamos poder contar con su asistencia.</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5</a:t>
            </a:fld>
            <a:endParaRPr lang="es-CO"/>
          </a:p>
        </p:txBody>
      </p:sp>
    </p:spTree>
    <p:extLst>
      <p:ext uri="{BB962C8B-B14F-4D97-AF65-F5344CB8AC3E}">
        <p14:creationId xmlns:p14="http://schemas.microsoft.com/office/powerpoint/2010/main" val="2867228936"/>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La Maestría en Estudios Críticos de las Migraciones Contemporáneas tiene el gusto de invitarlos Al conversatorio “Estudiar e investigar en un contexto académico alemán: ¿qué necesito saber y saber hacer?” Modalidad híbrida Lugar: Edificio Gabriel Giraldo (Edf.03) PUJ, salón 304 (Cl. 40 #6-23) Transmisión en vivo por los canales de YouTube y Facebook del Instituto Pensar.</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solidFill>
                  <a:schemeClr val="tx1"/>
                </a:solidFill>
              </a:rPr>
              <a:t>Con la presencia del Provincial de la Compañía de Jesús en Colombia, Hermann Rodríguez, SJ, se llevó a cabo una Asamblea Extraordinaria de la Asociación de Colegios Jesuitas de Colombia, ACODESI. Este evento reunió a los rectores de los nueve colegios jesuitas y al presidente de la Asociación, el padre Rodolfo Abello, SJ. El colegio Berchmans de nuestra ciudad fue la sede de este encuentro. Este espacio tuvo como propósito compartir experiencias sobre educación para seguir fortaleciendo la propuesta pedagógica de las instituciones jesuitas en nuestro país.</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6</a:t>
            </a:fld>
            <a:endParaRPr lang="es-CO"/>
          </a:p>
        </p:txBody>
      </p:sp>
    </p:spTree>
    <p:extLst>
      <p:ext uri="{BB962C8B-B14F-4D97-AF65-F5344CB8AC3E}">
        <p14:creationId xmlns:p14="http://schemas.microsoft.com/office/powerpoint/2010/main" val="2688956172"/>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La Compañía de Jesús ha sido objeto de repetidos ataques por parte del gobierno sandinista de Daniel Ortega, en particular desde las manifestaciones populares de mayo 2018: retiro del aporte presupuestario a la UCA (Universidad Centroamericana) de Managua y asedio policial del recinto, exilio de su Rector en México al no renovársele su pasaporte, cierre de dos obras en 2021, ataques continuos en los medios de comunicación controlados por el Gobierno. A partir del 10 de agosto pasado los ataques y las expropiaciones serían todavía mayores.</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solidFill>
                  <a:schemeClr val="tx1"/>
                </a:solidFill>
              </a:rPr>
              <a:t>Desde el mes de agosto del año 2022, colaboradores de la Asociación Fe y Alegría Paraguay han participado de talleres de formación en Espiritualidad Ignaciana, teniendo como temas principales, la biografía de Ignacio de Loyola, los pasos de la oración, la elección, discernimiento personal y comunitario, los afectos desordenados desde la espiritualidad y la conversión personal.</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7</a:t>
            </a:fld>
            <a:endParaRPr lang="es-CO"/>
          </a:p>
        </p:txBody>
      </p:sp>
    </p:spTree>
    <p:extLst>
      <p:ext uri="{BB962C8B-B14F-4D97-AF65-F5344CB8AC3E}">
        <p14:creationId xmlns:p14="http://schemas.microsoft.com/office/powerpoint/2010/main" val="2239989564"/>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Del jueves 14 al martes 19 de septiembre en la residencia de Ntra. Sra. de Fátima en Lima, Perú se llevó a cabo el Curso anual de formación y capacitación para los superiores actuales y futuros. Este año participaron 16 jesuitas de las provincias de Brasil, Centroamérica, Chile, Colombia, Ecuador, México y Venezuela.</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solidFill>
                  <a:schemeClr val="tx1"/>
                </a:solidFill>
              </a:rPr>
              <a:t>El pasado 4 de septiembre, se estrenó el primer capítulo de El Latir de la Memoria, una serie de conversatorios que conmemoran el Centenario de la Provincia Colombiana, explorando la historia, el arte, la espiritualidad, la educación, el compromiso social y la labor de los jesuitas en el país. A lo largo de cada conversatorio, varios jesuitas de la Provincia profundizan sobre los hitos históricos, los sueños y los personajes relevantes para la misión.</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8</a:t>
            </a:fld>
            <a:endParaRPr lang="es-CO"/>
          </a:p>
        </p:txBody>
      </p:sp>
    </p:spTree>
    <p:extLst>
      <p:ext uri="{BB962C8B-B14F-4D97-AF65-F5344CB8AC3E}">
        <p14:creationId xmlns:p14="http://schemas.microsoft.com/office/powerpoint/2010/main" val="2052994951"/>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El Padre Rafael Garrido, SJ Presidente de la Conferencia de Provinciales Jesuitas de América Latina y el Caribe - CPAL, nombró este 19 de septiembre de 2023, al Padre </a:t>
            </a:r>
            <a:r>
              <a:rPr lang="es-CO" sz="1800" dirty="0" err="1"/>
              <a:t>Agnaldo</a:t>
            </a:r>
            <a:r>
              <a:rPr lang="es-CO" sz="1800" dirty="0"/>
              <a:t> Pereira de Oliveira Júnior, SJ como el nuevo Delegado para el Apostolado Socioambiental de la CPAL.</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solidFill>
                  <a:schemeClr val="tx1"/>
                </a:solidFill>
              </a:rPr>
              <a:t>Entre el 28 y el 30 de Agosto en Lassalle-</a:t>
            </a:r>
            <a:r>
              <a:rPr lang="es-CO" sz="1800" dirty="0" err="1">
                <a:solidFill>
                  <a:schemeClr val="tx1"/>
                </a:solidFill>
              </a:rPr>
              <a:t>Haus</a:t>
            </a:r>
            <a:r>
              <a:rPr lang="es-CO" sz="1800" dirty="0">
                <a:solidFill>
                  <a:schemeClr val="tx1"/>
                </a:solidFill>
              </a:rPr>
              <a:t> (Zug, Suiza) tuvo lugar la </a:t>
            </a:r>
            <a:r>
              <a:rPr lang="es-CO" sz="1800" dirty="0" err="1">
                <a:solidFill>
                  <a:schemeClr val="tx1"/>
                </a:solidFill>
              </a:rPr>
              <a:t>pre-conferencia</a:t>
            </a:r>
            <a:r>
              <a:rPr lang="es-CO" sz="1800" dirty="0">
                <a:solidFill>
                  <a:schemeClr val="tx1"/>
                </a:solidFill>
              </a:rPr>
              <a:t>: </a:t>
            </a:r>
            <a:r>
              <a:rPr lang="es-CO" sz="1800" dirty="0" err="1">
                <a:solidFill>
                  <a:schemeClr val="tx1"/>
                </a:solidFill>
              </a:rPr>
              <a:t>Environmental</a:t>
            </a:r>
            <a:r>
              <a:rPr lang="es-CO" sz="1800" dirty="0">
                <a:solidFill>
                  <a:schemeClr val="tx1"/>
                </a:solidFill>
              </a:rPr>
              <a:t> </a:t>
            </a:r>
            <a:r>
              <a:rPr lang="es-CO" sz="1800" dirty="0" err="1">
                <a:solidFill>
                  <a:schemeClr val="tx1"/>
                </a:solidFill>
              </a:rPr>
              <a:t>Justice</a:t>
            </a:r>
            <a:r>
              <a:rPr lang="es-CO" sz="1800" dirty="0">
                <a:solidFill>
                  <a:schemeClr val="tx1"/>
                </a:solidFill>
              </a:rPr>
              <a:t> “</a:t>
            </a:r>
            <a:r>
              <a:rPr lang="es-CO" sz="1800" dirty="0" err="1">
                <a:solidFill>
                  <a:schemeClr val="tx1"/>
                </a:solidFill>
              </a:rPr>
              <a:t>Making</a:t>
            </a:r>
            <a:r>
              <a:rPr lang="es-CO" sz="1800" dirty="0">
                <a:solidFill>
                  <a:schemeClr val="tx1"/>
                </a:solidFill>
              </a:rPr>
              <a:t> Hope </a:t>
            </a:r>
            <a:r>
              <a:rPr lang="es-CO" sz="1800" dirty="0" err="1">
                <a:solidFill>
                  <a:schemeClr val="tx1"/>
                </a:solidFill>
              </a:rPr>
              <a:t>Possible</a:t>
            </a:r>
            <a:r>
              <a:rPr lang="es-CO" sz="1800" dirty="0">
                <a:solidFill>
                  <a:schemeClr val="tx1"/>
                </a:solidFill>
              </a:rPr>
              <a:t>” (Justicia medioambiental “Haciendo posible la esperanza”). El objetivo fue la preparación de la 3ª conferencia bienal que tendrá lugar en agosto de 2024.</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9</a:t>
            </a:fld>
            <a:endParaRPr lang="es-CO"/>
          </a:p>
        </p:txBody>
      </p:sp>
    </p:spTree>
    <p:extLst>
      <p:ext uri="{BB962C8B-B14F-4D97-AF65-F5344CB8AC3E}">
        <p14:creationId xmlns:p14="http://schemas.microsoft.com/office/powerpoint/2010/main" val="3784960768"/>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tags/tag1.xml><?xml version="1.0" encoding="utf-8"?>
<p:tagLst xmlns:a="http://schemas.openxmlformats.org/drawingml/2006/main" xmlns:r="http://schemas.openxmlformats.org/officeDocument/2006/relationships" xmlns:p="http://schemas.openxmlformats.org/presentationml/2006/main">
  <p:tag name="MAY_IGNORE_UCW" val="true"/>
  <p:tag name="PPT/SLIDES/SLIDE4.XML" val="2291594934"/>
  <p:tag name="PPT/SLIDES/SLIDE3.XML" val="553782648"/>
  <p:tag name="PPT/SLIDES/SLIDE1.XML" val="1638832511"/>
  <p:tag name="PPT/SLIDES/SLIDE2.XML" val="4244930028"/>
  <p:tag name="PPT/SLIDES/SLIDE11.XML" val="449740757"/>
  <p:tag name="PPT/SLIDES/SLIDE5.XML" val="3122504530"/>
  <p:tag name="PPT/SLIDES/SLIDE7.XML" val="2727836212"/>
  <p:tag name="PPT/SLIDES/SLIDE10.XML" val="1336846620"/>
  <p:tag name="PPT/SLIDES/SLIDE6.XML" val="1631584822"/>
  <p:tag name="PPT/SLIDES/SLIDE8.XML" val="499985182"/>
  <p:tag name="PPT/SLIDES/SLIDE9.XML" val="1552797170"/>
  <p:tag name="PPT/SLIDEMASTERS/SLIDEMASTER1.XML" val="3207780695"/>
  <p:tag name="PPT/SLIDELAYOUTS/SLIDELAYOUT1.XML" val="2641385033"/>
  <p:tag name="PPT/SLIDELAYOUTS/SLIDELAYOUT9.XML" val="2369856719"/>
  <p:tag name="PPT/SLIDELAYOUTS/SLIDELAYOUT10.XML" val="1724842050"/>
  <p:tag name="PPT/SLIDELAYOUTS/SLIDELAYOUT11.XML" val="193625284"/>
  <p:tag name="PPT/NOTESSLIDES/NOTESSLIDE2.XML" val="1855060154"/>
  <p:tag name="PPT/SLIDELAYOUTS/SLIDELAYOUT8.XML" val="1877122741"/>
  <p:tag name="PPT/SLIDELAYOUTS/SLIDELAYOUT7.XML" val="103397194"/>
  <p:tag name="PPT/SLIDELAYOUTS/SLIDELAYOUT6.XML" val="235094383"/>
  <p:tag name="PPT/SLIDELAYOUTS/SLIDELAYOUT2.XML" val="2329172593"/>
  <p:tag name="PPT/SLIDELAYOUTS/SLIDELAYOUT3.XML" val="327613468"/>
  <p:tag name="PPT/SLIDELAYOUTS/SLIDELAYOUT4.XML" val="981019557"/>
  <p:tag name="PPT/SLIDELAYOUTS/SLIDELAYOUT5.XML" val="3216187600"/>
  <p:tag name="PPT/NOTESSLIDES/NOTESSLIDE3.XML" val="2372583568"/>
  <p:tag name="PPT/NOTESSLIDES/NOTESSLIDE1.XML" val="1140942734"/>
  <p:tag name="PPT/NOTESSLIDES/NOTESSLIDE5.XML" val="26109653"/>
  <p:tag name="PPT/NOTESSLIDES/NOTESSLIDE11.XML" val="1102111873"/>
  <p:tag name="PPT/NOTESSLIDES/NOTESSLIDE10.XML" val="2389294061"/>
  <p:tag name="PPT/NOTESSLIDES/NOTESSLIDE9.XML" val="109717350"/>
  <p:tag name="PPT/NOTESSLIDES/NOTESSLIDE8.XML" val="2337061187"/>
  <p:tag name="PPT/NOTESSLIDES/NOTESSLIDE4.XML" val="896912543"/>
  <p:tag name="PPT/NOTESSLIDES/NOTESSLIDE6.XML" val="1332187113"/>
  <p:tag name="PPT/NOTESSLIDES/NOTESSLIDE7.XML" val="2737095226"/>
  <p:tag name="PPT/THEME/THEME1.XML" val="3024081144"/>
  <p:tag name="PPT/MEDIA/IMAGE1.JPEG" val="3752100539"/>
  <p:tag name="PPT/MEDIA/IMAGE2.JPEG" val="2800631276"/>
  <p:tag name="PPT/THEME/THEME2.XML" val="3165502312"/>
  <p:tag name="PPT/NOTESMASTERS/NOTESMASTER1.XML" val="891622993"/>
</p:tagLst>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Viajes">
  <a:themeElements>
    <a:clrScheme name="Viajes">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Viajes">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Viajes">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25223</TotalTime>
  <Words>2064</Words>
  <Application>Microsoft Office PowerPoint</Application>
  <PresentationFormat>Presentación en pantalla (4:3)</PresentationFormat>
  <Paragraphs>56</Paragraphs>
  <Slides>14</Slides>
  <Notes>14</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14</vt:i4>
      </vt:variant>
    </vt:vector>
  </HeadingPairs>
  <TitlesOfParts>
    <vt:vector size="20" baseType="lpstr">
      <vt:lpstr>Bradley Hand ITC</vt:lpstr>
      <vt:lpstr>Calibri</vt:lpstr>
      <vt:lpstr>Franklin Gothic Book</vt:lpstr>
      <vt:lpstr>Franklin Gothic Medium</vt:lpstr>
      <vt:lpstr>Wingdings 2</vt:lpstr>
      <vt:lpstr>Viajes</vt:lpstr>
      <vt:lpstr>Registro contable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Registro contable</dc:title>
  <dc:creator>Hernando Bermúdez Gómez</dc:creator>
  <cp:lastModifiedBy>Hernando Bermúdez Gómez</cp:lastModifiedBy>
  <cp:revision>1267</cp:revision>
  <dcterms:modified xsi:type="dcterms:W3CDTF">2023-09-23T21:22:13Z</dcterms:modified>
</cp:coreProperties>
</file>