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6"/>
  </p:notesMasterIdLst>
  <p:sldIdLst>
    <p:sldId id="256" r:id="rId2"/>
    <p:sldId id="265" r:id="rId3"/>
    <p:sldId id="266" r:id="rId4"/>
    <p:sldId id="267" r:id="rId5"/>
    <p:sldId id="268" r:id="rId6"/>
    <p:sldId id="269" r:id="rId7"/>
    <p:sldId id="270" r:id="rId8"/>
    <p:sldId id="271" r:id="rId9"/>
    <p:sldId id="272" r:id="rId10"/>
    <p:sldId id="273" r:id="rId11"/>
    <p:sldId id="274" r:id="rId12"/>
    <p:sldId id="275" r:id="rId13"/>
    <p:sldId id="276" r:id="rId14"/>
    <p:sldId id="277" r:id="rId15"/>
  </p:sldIdLst>
  <p:sldSz cx="9144000" cy="6858000" type="screen4x3"/>
  <p:notesSz cx="6858000" cy="9144000"/>
  <p:custDataLst>
    <p:tags r:id="rId17"/>
  </p:custDataLst>
  <p:defaultTextStyle>
    <a:defPPr lvl="0">
      <a:defRPr lang="es-CO"/>
    </a:defPPr>
    <a:lvl1pPr marL="0" lvl="0" algn="l" defTabSz="914400" rtl="0" eaLnBrk="1" latinLnBrk="0" hangingPunct="1">
      <a:defRPr sz="1800" kern="1200">
        <a:solidFill>
          <a:schemeClr val="tx1"/>
        </a:solidFill>
        <a:latin typeface="+mn-lt"/>
        <a:ea typeface="+mn-ea"/>
        <a:cs typeface="+mn-cs"/>
      </a:defRPr>
    </a:lvl1pPr>
    <a:lvl2pPr marL="457200" lvl="1" algn="l" defTabSz="914400" rtl="0" eaLnBrk="1" latinLnBrk="0" hangingPunct="1">
      <a:defRPr sz="1800" kern="1200">
        <a:solidFill>
          <a:schemeClr val="tx1"/>
        </a:solidFill>
        <a:latin typeface="+mn-lt"/>
        <a:ea typeface="+mn-ea"/>
        <a:cs typeface="+mn-cs"/>
      </a:defRPr>
    </a:lvl2pPr>
    <a:lvl3pPr marL="914400" lvl="2" algn="l" defTabSz="914400" rtl="0" eaLnBrk="1" latinLnBrk="0" hangingPunct="1">
      <a:defRPr sz="1800" kern="1200">
        <a:solidFill>
          <a:schemeClr val="tx1"/>
        </a:solidFill>
        <a:latin typeface="+mn-lt"/>
        <a:ea typeface="+mn-ea"/>
        <a:cs typeface="+mn-cs"/>
      </a:defRPr>
    </a:lvl3pPr>
    <a:lvl4pPr marL="1371600" lvl="3" algn="l" defTabSz="914400" rtl="0" eaLnBrk="1" latinLnBrk="0" hangingPunct="1">
      <a:defRPr sz="1800" kern="1200">
        <a:solidFill>
          <a:schemeClr val="tx1"/>
        </a:solidFill>
        <a:latin typeface="+mn-lt"/>
        <a:ea typeface="+mn-ea"/>
        <a:cs typeface="+mn-cs"/>
      </a:defRPr>
    </a:lvl4pPr>
    <a:lvl5pPr marL="1828800" lvl="4" algn="l" defTabSz="914400" rtl="0" eaLnBrk="1" latinLnBrk="0" hangingPunct="1">
      <a:defRPr sz="1800" kern="1200">
        <a:solidFill>
          <a:schemeClr val="tx1"/>
        </a:solidFill>
        <a:latin typeface="+mn-lt"/>
        <a:ea typeface="+mn-ea"/>
        <a:cs typeface="+mn-cs"/>
      </a:defRPr>
    </a:lvl5pPr>
    <a:lvl6pPr marL="2286000" lvl="5" algn="l" defTabSz="914400" rtl="0" eaLnBrk="1" latinLnBrk="0" hangingPunct="1">
      <a:defRPr sz="1800" kern="1200">
        <a:solidFill>
          <a:schemeClr val="tx1"/>
        </a:solidFill>
        <a:latin typeface="+mn-lt"/>
        <a:ea typeface="+mn-ea"/>
        <a:cs typeface="+mn-cs"/>
      </a:defRPr>
    </a:lvl6pPr>
    <a:lvl7pPr marL="2743200" lvl="6" algn="l" defTabSz="914400" rtl="0" eaLnBrk="1" latinLnBrk="0" hangingPunct="1">
      <a:defRPr sz="1800" kern="1200">
        <a:solidFill>
          <a:schemeClr val="tx1"/>
        </a:solidFill>
        <a:latin typeface="+mn-lt"/>
        <a:ea typeface="+mn-ea"/>
        <a:cs typeface="+mn-cs"/>
      </a:defRPr>
    </a:lvl7pPr>
    <a:lvl8pPr marL="3200400" lvl="7" algn="l" defTabSz="914400" rtl="0" eaLnBrk="1" latinLnBrk="0" hangingPunct="1">
      <a:defRPr sz="1800" kern="1200">
        <a:solidFill>
          <a:schemeClr val="tx1"/>
        </a:solidFill>
        <a:latin typeface="+mn-lt"/>
        <a:ea typeface="+mn-ea"/>
        <a:cs typeface="+mn-cs"/>
      </a:defRPr>
    </a:lvl8pPr>
    <a:lvl9pPr marL="3657600" lvl="8"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1212" autoAdjust="0"/>
    <p:restoredTop sz="86467" autoAdjust="0"/>
  </p:normalViewPr>
  <p:slideViewPr>
    <p:cSldViewPr snapToGrid="0">
      <p:cViewPr varScale="1">
        <p:scale>
          <a:sx n="54" d="100"/>
          <a:sy n="54" d="100"/>
        </p:scale>
        <p:origin x="1424" y="60"/>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gs" Target="tags/tag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CO"/>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7A4A78E-36A0-4C82-A63C-1DF8B56BE281}" type="datetimeFigureOut">
              <a:rPr lang="es-CO" smtClean="0"/>
              <a:pPr/>
              <a:t>1/10/2023</a:t>
            </a:fld>
            <a:endParaRPr lang="es-CO"/>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CO"/>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CO"/>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ADE55E3-A00E-43FD-A031-841EC2C2B02A}" type="slidenum">
              <a:rPr lang="es-CO" smtClean="0"/>
              <a:pPr/>
              <a:t>‹Nº›</a:t>
            </a:fld>
            <a:endParaRPr lang="es-CO"/>
          </a:p>
        </p:txBody>
      </p:sp>
    </p:spTree>
    <p:extLst>
      <p:ext uri="{BB962C8B-B14F-4D97-AF65-F5344CB8AC3E}">
        <p14:creationId xmlns:p14="http://schemas.microsoft.com/office/powerpoint/2010/main" val="30253343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fld id="{0ADE55E3-A00E-43FD-A031-841EC2C2B02A}" type="slidenum">
              <a:rPr lang="es-CO" smtClean="0"/>
              <a:pPr/>
              <a:t>1</a:t>
            </a:fld>
            <a:endParaRPr lang="es-CO"/>
          </a:p>
        </p:txBody>
      </p:sp>
    </p:spTree>
    <p:extLst>
      <p:ext uri="{BB962C8B-B14F-4D97-AF65-F5344CB8AC3E}">
        <p14:creationId xmlns:p14="http://schemas.microsoft.com/office/powerpoint/2010/main" val="92612598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10</a:t>
            </a:fld>
            <a:endParaRPr lang="es-CO"/>
          </a:p>
        </p:txBody>
      </p:sp>
    </p:spTree>
    <p:extLst>
      <p:ext uri="{BB962C8B-B14F-4D97-AF65-F5344CB8AC3E}">
        <p14:creationId xmlns:p14="http://schemas.microsoft.com/office/powerpoint/2010/main" val="48761997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11</a:t>
            </a:fld>
            <a:endParaRPr lang="es-CO"/>
          </a:p>
        </p:txBody>
      </p:sp>
    </p:spTree>
    <p:extLst>
      <p:ext uri="{BB962C8B-B14F-4D97-AF65-F5344CB8AC3E}">
        <p14:creationId xmlns:p14="http://schemas.microsoft.com/office/powerpoint/2010/main" val="103391802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12</a:t>
            </a:fld>
            <a:endParaRPr lang="es-CO"/>
          </a:p>
        </p:txBody>
      </p:sp>
    </p:spTree>
    <p:extLst>
      <p:ext uri="{BB962C8B-B14F-4D97-AF65-F5344CB8AC3E}">
        <p14:creationId xmlns:p14="http://schemas.microsoft.com/office/powerpoint/2010/main" val="271767347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13</a:t>
            </a:fld>
            <a:endParaRPr lang="es-CO"/>
          </a:p>
        </p:txBody>
      </p:sp>
    </p:spTree>
    <p:extLst>
      <p:ext uri="{BB962C8B-B14F-4D97-AF65-F5344CB8AC3E}">
        <p14:creationId xmlns:p14="http://schemas.microsoft.com/office/powerpoint/2010/main" val="80469305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14</a:t>
            </a:fld>
            <a:endParaRPr lang="es-CO"/>
          </a:p>
        </p:txBody>
      </p:sp>
    </p:spTree>
    <p:extLst>
      <p:ext uri="{BB962C8B-B14F-4D97-AF65-F5344CB8AC3E}">
        <p14:creationId xmlns:p14="http://schemas.microsoft.com/office/powerpoint/2010/main" val="16747099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2</a:t>
            </a:fld>
            <a:endParaRPr lang="es-CO"/>
          </a:p>
        </p:txBody>
      </p:sp>
    </p:spTree>
    <p:extLst>
      <p:ext uri="{BB962C8B-B14F-4D97-AF65-F5344CB8AC3E}">
        <p14:creationId xmlns:p14="http://schemas.microsoft.com/office/powerpoint/2010/main" val="184728901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3</a:t>
            </a:fld>
            <a:endParaRPr lang="es-CO"/>
          </a:p>
        </p:txBody>
      </p:sp>
    </p:spTree>
    <p:extLst>
      <p:ext uri="{BB962C8B-B14F-4D97-AF65-F5344CB8AC3E}">
        <p14:creationId xmlns:p14="http://schemas.microsoft.com/office/powerpoint/2010/main" val="20458771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4</a:t>
            </a:fld>
            <a:endParaRPr lang="es-CO"/>
          </a:p>
        </p:txBody>
      </p:sp>
    </p:spTree>
    <p:extLst>
      <p:ext uri="{BB962C8B-B14F-4D97-AF65-F5344CB8AC3E}">
        <p14:creationId xmlns:p14="http://schemas.microsoft.com/office/powerpoint/2010/main" val="86553897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5</a:t>
            </a:fld>
            <a:endParaRPr lang="es-CO"/>
          </a:p>
        </p:txBody>
      </p:sp>
    </p:spTree>
    <p:extLst>
      <p:ext uri="{BB962C8B-B14F-4D97-AF65-F5344CB8AC3E}">
        <p14:creationId xmlns:p14="http://schemas.microsoft.com/office/powerpoint/2010/main" val="208839739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6</a:t>
            </a:fld>
            <a:endParaRPr lang="es-CO"/>
          </a:p>
        </p:txBody>
      </p:sp>
    </p:spTree>
    <p:extLst>
      <p:ext uri="{BB962C8B-B14F-4D97-AF65-F5344CB8AC3E}">
        <p14:creationId xmlns:p14="http://schemas.microsoft.com/office/powerpoint/2010/main" val="30243879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7</a:t>
            </a:fld>
            <a:endParaRPr lang="es-CO"/>
          </a:p>
        </p:txBody>
      </p:sp>
    </p:spTree>
    <p:extLst>
      <p:ext uri="{BB962C8B-B14F-4D97-AF65-F5344CB8AC3E}">
        <p14:creationId xmlns:p14="http://schemas.microsoft.com/office/powerpoint/2010/main" val="321420248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8</a:t>
            </a:fld>
            <a:endParaRPr lang="es-CO"/>
          </a:p>
        </p:txBody>
      </p:sp>
    </p:spTree>
    <p:extLst>
      <p:ext uri="{BB962C8B-B14F-4D97-AF65-F5344CB8AC3E}">
        <p14:creationId xmlns:p14="http://schemas.microsoft.com/office/powerpoint/2010/main" val="409906794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9</a:t>
            </a:fld>
            <a:endParaRPr lang="es-CO"/>
          </a:p>
        </p:txBody>
      </p:sp>
    </p:spTree>
    <p:extLst>
      <p:ext uri="{BB962C8B-B14F-4D97-AF65-F5344CB8AC3E}">
        <p14:creationId xmlns:p14="http://schemas.microsoft.com/office/powerpoint/2010/main" val="24143533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28 Título"/>
          <p:cNvSpPr>
            <a:spLocks noGrp="1"/>
          </p:cNvSpPr>
          <p:nvPr>
            <p:ph type="ctrTitle"/>
          </p:nvPr>
        </p:nvSpPr>
        <p:spPr>
          <a:xfrm>
            <a:off x="381000" y="4853411"/>
            <a:ext cx="8458200" cy="1222375"/>
          </a:xfrm>
        </p:spPr>
        <p:txBody>
          <a:bodyPr anchor="t"/>
          <a:lstStyle/>
          <a:p>
            <a:r>
              <a:rPr kumimoji="0" lang="es-ES"/>
              <a:t>Haga clic para modificar el estilo de título del patrón</a:t>
            </a:r>
            <a:endParaRPr kumimoji="0" lang="en-US"/>
          </a:p>
        </p:txBody>
      </p:sp>
      <p:sp>
        <p:nvSpPr>
          <p:cNvPr id="9" name="8 Subtítulo"/>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a:t>Haga clic para modificar el estilo de subtítulo del patrón</a:t>
            </a:r>
            <a:endParaRPr kumimoji="0" lang="en-US"/>
          </a:p>
        </p:txBody>
      </p:sp>
      <p:sp>
        <p:nvSpPr>
          <p:cNvPr id="16" name="15 Marcador de fecha"/>
          <p:cNvSpPr>
            <a:spLocks noGrp="1"/>
          </p:cNvSpPr>
          <p:nvPr>
            <p:ph type="dt" sz="half" idx="10"/>
          </p:nvPr>
        </p:nvSpPr>
        <p:spPr/>
        <p:txBody>
          <a:bodyPr/>
          <a:lstStyle/>
          <a:p>
            <a:fld id="{0802B026-D3D0-4D75-8C57-6085F1C3ABC7}" type="datetime1">
              <a:rPr lang="es-CO" smtClean="0"/>
              <a:t>1/10/2023</a:t>
            </a:fld>
            <a:endParaRPr lang="es-CO"/>
          </a:p>
        </p:txBody>
      </p:sp>
      <p:sp>
        <p:nvSpPr>
          <p:cNvPr id="2" name="1 Marcador de pie de página"/>
          <p:cNvSpPr>
            <a:spLocks noGrp="1"/>
          </p:cNvSpPr>
          <p:nvPr>
            <p:ph type="ftr" sz="quarter" idx="11"/>
          </p:nvPr>
        </p:nvSpPr>
        <p:spPr/>
        <p:txBody>
          <a:bodyPr/>
          <a:lstStyle/>
          <a:p>
            <a:endParaRPr lang="es-CO"/>
          </a:p>
        </p:txBody>
      </p:sp>
      <p:sp>
        <p:nvSpPr>
          <p:cNvPr id="15" name="14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‹Nº›</a:t>
            </a:fld>
            <a:endParaRPr lang="es-CO"/>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8EC40E92-7DA5-43D8-985E-EAF30807E519}" type="datetime1">
              <a:rPr lang="es-CO" smtClean="0"/>
              <a:t>1/10/2023</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58000" y="549276"/>
            <a:ext cx="1828800" cy="5851525"/>
          </a:xfrm>
        </p:spPr>
        <p:txBody>
          <a:bodyPr vert="eaVert"/>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a:xfrm>
            <a:off x="457200" y="549276"/>
            <a:ext cx="6248400" cy="5851525"/>
          </a:xfrm>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5953E614-17A9-43E2-85CA-E610E692B630}" type="datetime1">
              <a:rPr lang="es-CO" smtClean="0"/>
              <a:t>1/10/2023</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2" name="21 Título"/>
          <p:cNvSpPr>
            <a:spLocks noGrp="1"/>
          </p:cNvSpPr>
          <p:nvPr>
            <p:ph type="title"/>
          </p:nvPr>
        </p:nvSpPr>
        <p:spPr/>
        <p:txBody>
          <a:bodyPr/>
          <a:lstStyle/>
          <a:p>
            <a:r>
              <a:rPr kumimoji="0" lang="es-ES"/>
              <a:t>Haga clic para modificar el estilo de título del patrón</a:t>
            </a:r>
            <a:endParaRPr kumimoji="0" lang="en-US"/>
          </a:p>
        </p:txBody>
      </p:sp>
      <p:sp>
        <p:nvSpPr>
          <p:cNvPr id="27" name="26 Marcador de contenido"/>
          <p:cNvSpPr>
            <a:spLocks noGrp="1"/>
          </p:cNvSpPr>
          <p:nvPr>
            <p:ph idx="1"/>
          </p:nvPr>
        </p:nvSpPr>
        <p:spPr/>
        <p:txBody>
          <a:body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5A2CAE3F-7AB2-4219-A3AA-A679FF1AD429}" type="datetime1">
              <a:rPr lang="es-CO" smtClean="0"/>
              <a:t>1/10/2023</a:t>
            </a:fld>
            <a:endParaRPr lang="es-CO"/>
          </a:p>
        </p:txBody>
      </p:sp>
      <p:sp>
        <p:nvSpPr>
          <p:cNvPr id="19" name="18 Marcador de pie de página"/>
          <p:cNvSpPr>
            <a:spLocks noGrp="1"/>
          </p:cNvSpPr>
          <p:nvPr>
            <p:ph type="ftr" sz="quarter" idx="11"/>
          </p:nvPr>
        </p:nvSpPr>
        <p:spPr>
          <a:xfrm>
            <a:off x="3581400" y="76200"/>
            <a:ext cx="2895600" cy="288925"/>
          </a:xfrm>
        </p:spPr>
        <p:txBody>
          <a:bodyPr/>
          <a:lstStyle/>
          <a:p>
            <a:endParaRPr lang="es-CO"/>
          </a:p>
        </p:txBody>
      </p:sp>
      <p:sp>
        <p:nvSpPr>
          <p:cNvPr id="16" name="15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‹Nº›</a:t>
            </a:fld>
            <a:endParaRPr lang="es-C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Marcador de texto"/>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a:t>Haga clic para modificar el estilo de texto del patrón</a:t>
            </a:r>
          </a:p>
        </p:txBody>
      </p:sp>
      <p:sp>
        <p:nvSpPr>
          <p:cNvPr id="19" name="18 Marcador de fecha"/>
          <p:cNvSpPr>
            <a:spLocks noGrp="1"/>
          </p:cNvSpPr>
          <p:nvPr>
            <p:ph type="dt" sz="half" idx="10"/>
          </p:nvPr>
        </p:nvSpPr>
        <p:spPr/>
        <p:txBody>
          <a:bodyPr/>
          <a:lstStyle/>
          <a:p>
            <a:fld id="{D9C576DE-CDF1-4D50-BA6D-A0C94D0C047F}" type="datetime1">
              <a:rPr lang="es-CO" smtClean="0"/>
              <a:t>1/10/2023</a:t>
            </a:fld>
            <a:endParaRPr lang="es-CO"/>
          </a:p>
        </p:txBody>
      </p:sp>
      <p:sp>
        <p:nvSpPr>
          <p:cNvPr id="11" name="10 Marcador de pie de página"/>
          <p:cNvSpPr>
            <a:spLocks noGrp="1"/>
          </p:cNvSpPr>
          <p:nvPr>
            <p:ph type="ftr" sz="quarter" idx="11"/>
          </p:nvPr>
        </p:nvSpPr>
        <p:spPr/>
        <p:txBody>
          <a:bodyPr/>
          <a:lstStyle/>
          <a:p>
            <a:endParaRPr lang="es-CO"/>
          </a:p>
        </p:txBody>
      </p:sp>
      <p:sp>
        <p:nvSpPr>
          <p:cNvPr id="16" name="1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
        <p:nvSpPr>
          <p:cNvPr id="8" name="7 Título"/>
          <p:cNvSpPr>
            <a:spLocks noGrp="1"/>
          </p:cNvSpPr>
          <p:nvPr>
            <p:ph type="title"/>
          </p:nvPr>
        </p:nvSpPr>
        <p:spPr>
          <a:xfrm>
            <a:off x="180475" y="2947085"/>
            <a:ext cx="8686800" cy="1184825"/>
          </a:xfrm>
        </p:spPr>
        <p:txBody>
          <a:bodyPr rtlCol="0" anchor="t"/>
          <a:lstStyle>
            <a:lvl1pPr algn="r">
              <a:defRPr/>
            </a:lvl1pPr>
          </a:lstStyle>
          <a:p>
            <a:r>
              <a:rPr kumimoji="0" lang="es-ES"/>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0" name="1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4" name="13 Marcador de contenido"/>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dirty="0"/>
              <a:t>Haga clic para modificar el estilo de texto del patrón</a:t>
            </a:r>
          </a:p>
          <a:p>
            <a:pPr lvl="1" eaLnBrk="1" latinLnBrk="0" hangingPunct="1"/>
            <a:r>
              <a:rPr lang="es-ES" dirty="0"/>
              <a:t>Segundo nivel</a:t>
            </a:r>
          </a:p>
          <a:p>
            <a:pPr lvl="2" eaLnBrk="1" latinLnBrk="0" hangingPunct="1"/>
            <a:r>
              <a:rPr lang="es-ES" dirty="0"/>
              <a:t>Tercer nivel</a:t>
            </a:r>
          </a:p>
          <a:p>
            <a:pPr lvl="3" eaLnBrk="1" latinLnBrk="0" hangingPunct="1"/>
            <a:r>
              <a:rPr lang="es-ES" dirty="0"/>
              <a:t>Cuarto nivel</a:t>
            </a:r>
          </a:p>
          <a:p>
            <a:pPr lvl="4" eaLnBrk="1" latinLnBrk="0" hangingPunct="1"/>
            <a:r>
              <a:rPr lang="es-ES" dirty="0"/>
              <a:t>Quinto nivel</a:t>
            </a:r>
            <a:endParaRPr kumimoji="0" lang="en-US" dirty="0"/>
          </a:p>
        </p:txBody>
      </p:sp>
      <p:sp>
        <p:nvSpPr>
          <p:cNvPr id="13" name="12 Marcador de contenido"/>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1" name="20 Marcador de fecha"/>
          <p:cNvSpPr>
            <a:spLocks noGrp="1"/>
          </p:cNvSpPr>
          <p:nvPr>
            <p:ph type="dt" sz="half" idx="10"/>
          </p:nvPr>
        </p:nvSpPr>
        <p:spPr/>
        <p:txBody>
          <a:bodyPr/>
          <a:lstStyle/>
          <a:p>
            <a:fld id="{0FB891D8-4896-4B00-9807-82C35F0A879A}" type="datetime1">
              <a:rPr lang="es-CO" smtClean="0"/>
              <a:t>1/10/2023</a:t>
            </a:fld>
            <a:endParaRPr lang="es-CO"/>
          </a:p>
        </p:txBody>
      </p:sp>
      <p:sp>
        <p:nvSpPr>
          <p:cNvPr id="10" name="9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9" name="28 Título"/>
          <p:cNvSpPr>
            <a:spLocks noGrp="1"/>
          </p:cNvSpPr>
          <p:nvPr>
            <p:ph type="title"/>
          </p:nvPr>
        </p:nvSpPr>
        <p:spPr>
          <a:xfrm>
            <a:off x="304800" y="5410200"/>
            <a:ext cx="8610600" cy="882650"/>
          </a:xfrm>
        </p:spPr>
        <p:txBody>
          <a:bodyPr anchor="ctr"/>
          <a:lstStyle>
            <a:lvl1pPr>
              <a:defRPr/>
            </a:lvl1pPr>
          </a:lstStyle>
          <a:p>
            <a:r>
              <a:rPr kumimoji="0" lang="es-ES"/>
              <a:t>Haga clic para modificar el estilo de título del patrón</a:t>
            </a:r>
            <a:endParaRPr kumimoji="0" lang="en-US"/>
          </a:p>
        </p:txBody>
      </p:sp>
      <p:sp>
        <p:nvSpPr>
          <p:cNvPr id="13" name="12 Marcador de texto"/>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25" name="24 Marcador de texto"/>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4" name="3 Marcador de contenido"/>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8" name="27 Marcador de contenido"/>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10" name="9 Marcador de fecha"/>
          <p:cNvSpPr>
            <a:spLocks noGrp="1"/>
          </p:cNvSpPr>
          <p:nvPr>
            <p:ph type="dt" sz="half" idx="10"/>
          </p:nvPr>
        </p:nvSpPr>
        <p:spPr/>
        <p:txBody>
          <a:bodyPr/>
          <a:lstStyle/>
          <a:p>
            <a:fld id="{B1A51459-9CD6-459C-BB2A-8D7DD0169F21}" type="datetime1">
              <a:rPr lang="es-CO" smtClean="0"/>
              <a:t>1/10/2023</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a:xfrm>
            <a:off x="8229600" y="6477000"/>
            <a:ext cx="762000" cy="246888"/>
          </a:xfrm>
        </p:spPr>
        <p:txBody>
          <a:bodyPr/>
          <a:lstStyle/>
          <a:p>
            <a:fld id="{87159146-41A3-4BE1-A659-FD07DAF1089F}" type="slidenum">
              <a:rPr lang="es-CO" smtClean="0"/>
              <a:pPr/>
              <a:t>‹Nº›</a:t>
            </a:fld>
            <a:endParaRPr lang="es-CO"/>
          </a:p>
        </p:txBody>
      </p:sp>
      <p:sp>
        <p:nvSpPr>
          <p:cNvPr id="11" name="10 Conector recto"/>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30" name="2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2" name="11 Marcador de fecha"/>
          <p:cNvSpPr>
            <a:spLocks noGrp="1"/>
          </p:cNvSpPr>
          <p:nvPr>
            <p:ph type="dt" sz="half" idx="10"/>
          </p:nvPr>
        </p:nvSpPr>
        <p:spPr/>
        <p:txBody>
          <a:bodyPr/>
          <a:lstStyle/>
          <a:p>
            <a:fld id="{F2CAB3B7-B57A-4C09-A7AD-05CE810D666C}" type="datetime1">
              <a:rPr lang="es-CO" smtClean="0"/>
              <a:t>1/10/2023</a:t>
            </a:fld>
            <a:endParaRPr lang="es-CO"/>
          </a:p>
        </p:txBody>
      </p:sp>
      <p:sp>
        <p:nvSpPr>
          <p:cNvPr id="21" name="20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3" name="2 Marcador de fecha"/>
          <p:cNvSpPr>
            <a:spLocks noGrp="1"/>
          </p:cNvSpPr>
          <p:nvPr>
            <p:ph type="dt" sz="half" idx="10"/>
          </p:nvPr>
        </p:nvSpPr>
        <p:spPr/>
        <p:txBody>
          <a:bodyPr/>
          <a:lstStyle/>
          <a:p>
            <a:fld id="{E99E445F-8593-4E54-A286-14CC5B4A276B}" type="datetime1">
              <a:rPr lang="es-CO" smtClean="0"/>
              <a:t>1/10/2023</a:t>
            </a:fld>
            <a:endParaRPr lang="es-CO"/>
          </a:p>
        </p:txBody>
      </p:sp>
      <p:sp>
        <p:nvSpPr>
          <p:cNvPr id="24" name="23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7 Conector recto"/>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Título"/>
          <p:cNvSpPr>
            <a:spLocks noGrp="1"/>
          </p:cNvSpPr>
          <p:nvPr>
            <p:ph type="title"/>
          </p:nvPr>
        </p:nvSpPr>
        <p:spPr>
          <a:xfrm>
            <a:off x="457200" y="5486400"/>
            <a:ext cx="8458200" cy="520700"/>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s-ES"/>
              <a:t>Haga clic para modificar el estilo de texto del patrón</a:t>
            </a:r>
          </a:p>
        </p:txBody>
      </p:sp>
      <p:sp>
        <p:nvSpPr>
          <p:cNvPr id="14" name="13 Marcador de contenido"/>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1DD7DC1F-DCCC-44FF-A484-E8B29A229617}" type="datetime1">
              <a:rPr lang="es-CO" smtClean="0"/>
              <a:t>1/10/2023</a:t>
            </a:fld>
            <a:endParaRPr lang="es-CO"/>
          </a:p>
        </p:txBody>
      </p:sp>
      <p:sp>
        <p:nvSpPr>
          <p:cNvPr id="29" name="28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13" name="12 Marcador de posición de imagen"/>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s-ES"/>
              <a:t>Haga clic en el icono para agregar una imagen</a:t>
            </a:r>
            <a:endParaRPr kumimoji="0" lang="en-US" dirty="0"/>
          </a:p>
        </p:txBody>
      </p:sp>
      <p:sp>
        <p:nvSpPr>
          <p:cNvPr id="7" name="6 Marcador de fecha"/>
          <p:cNvSpPr>
            <a:spLocks noGrp="1"/>
          </p:cNvSpPr>
          <p:nvPr>
            <p:ph type="dt" sz="half" idx="10"/>
          </p:nvPr>
        </p:nvSpPr>
        <p:spPr/>
        <p:txBody>
          <a:bodyPr/>
          <a:lstStyle/>
          <a:p>
            <a:fld id="{1A2124FD-5DA9-4DD1-AB9E-366C5026D021}" type="datetime1">
              <a:rPr lang="es-CO" smtClean="0"/>
              <a:t>1/10/2023</a:t>
            </a:fld>
            <a:endParaRPr lang="es-CO"/>
          </a:p>
        </p:txBody>
      </p:sp>
      <p:sp>
        <p:nvSpPr>
          <p:cNvPr id="5" name="4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
        <p:nvSpPr>
          <p:cNvPr id="17" name="16 Título"/>
          <p:cNvSpPr>
            <a:spLocks noGrp="1"/>
          </p:cNvSpPr>
          <p:nvPr>
            <p:ph type="title"/>
          </p:nvPr>
        </p:nvSpPr>
        <p:spPr>
          <a:xfrm>
            <a:off x="381000" y="4993760"/>
            <a:ext cx="5867400" cy="522288"/>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s-ES"/>
              <a:t>Haga clic para modificar el estilo de texto del patrón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7 Marcador de texto"/>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s-ES" dirty="0"/>
              <a:t>Haga clic para modificar el estilo de texto del patrón</a:t>
            </a:r>
          </a:p>
          <a:p>
            <a:pPr lvl="1" eaLnBrk="1" latinLnBrk="0" hangingPunct="1"/>
            <a:r>
              <a:rPr kumimoji="0" lang="es-ES" dirty="0"/>
              <a:t>Segundo nivel</a:t>
            </a:r>
          </a:p>
          <a:p>
            <a:pPr lvl="2" eaLnBrk="1" latinLnBrk="0" hangingPunct="1"/>
            <a:r>
              <a:rPr kumimoji="0" lang="es-ES" dirty="0"/>
              <a:t>Tercer nivel</a:t>
            </a:r>
          </a:p>
          <a:p>
            <a:pPr lvl="3" eaLnBrk="1" latinLnBrk="0" hangingPunct="1"/>
            <a:r>
              <a:rPr kumimoji="0" lang="es-ES" dirty="0"/>
              <a:t>Cuarto nivel</a:t>
            </a:r>
          </a:p>
          <a:p>
            <a:pPr lvl="4" eaLnBrk="1" latinLnBrk="0" hangingPunct="1"/>
            <a:r>
              <a:rPr kumimoji="0" lang="es-ES" dirty="0"/>
              <a:t>Quinto nivel</a:t>
            </a:r>
            <a:endParaRPr kumimoji="0" lang="en-US" dirty="0"/>
          </a:p>
        </p:txBody>
      </p:sp>
      <p:sp>
        <p:nvSpPr>
          <p:cNvPr id="11" name="10 Marcador de fecha"/>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2816E7FB-D113-47F7-9B2E-D98881C93E53}" type="datetime1">
              <a:rPr lang="es-CO" smtClean="0"/>
              <a:t>1/10/2023</a:t>
            </a:fld>
            <a:endParaRPr lang="es-CO"/>
          </a:p>
        </p:txBody>
      </p:sp>
      <p:sp>
        <p:nvSpPr>
          <p:cNvPr id="28" name="27 Marcador de pie de página"/>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s-CO"/>
          </a:p>
        </p:txBody>
      </p:sp>
      <p:sp>
        <p:nvSpPr>
          <p:cNvPr id="5" name="4 Marcador de número de diapositiva"/>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87159146-41A3-4BE1-A659-FD07DAF1089F}" type="slidenum">
              <a:rPr lang="es-CO" smtClean="0"/>
              <a:pPr/>
              <a:t>‹Nº›</a:t>
            </a:fld>
            <a:endParaRPr lang="es-CO"/>
          </a:p>
        </p:txBody>
      </p:sp>
      <p:sp>
        <p:nvSpPr>
          <p:cNvPr id="10" name="9 Marcador de título"/>
          <p:cNvSpPr>
            <a:spLocks noGrp="1"/>
          </p:cNvSpPr>
          <p:nvPr>
            <p:ph type="title"/>
          </p:nvPr>
        </p:nvSpPr>
        <p:spPr>
          <a:xfrm>
            <a:off x="304800" y="457200"/>
            <a:ext cx="8686800" cy="838200"/>
          </a:xfrm>
          <a:prstGeom prst="rect">
            <a:avLst/>
          </a:prstGeom>
        </p:spPr>
        <p:txBody>
          <a:bodyPr vert="horz" anchor="ctr">
            <a:normAutofit/>
          </a:bodyPr>
          <a:lstStyle/>
          <a:p>
            <a:r>
              <a:rPr kumimoji="0" lang="es-ES"/>
              <a:t>Haga clic para modificar el estilo de título del patrón</a:t>
            </a:r>
            <a:endParaRPr kumimoji="0" lang="en-US"/>
          </a:p>
        </p:txBody>
      </p:sp>
      <p:sp>
        <p:nvSpPr>
          <p:cNvPr id="9" name="8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Conector recto"/>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1500175"/>
            <a:ext cx="7772400" cy="2786082"/>
          </a:xfrm>
        </p:spPr>
        <p:txBody>
          <a:bodyPr>
            <a:noAutofit/>
          </a:bodyPr>
          <a:lstStyle/>
          <a:p>
            <a:r>
              <a:rPr lang="es-CO" sz="8800" dirty="0">
                <a:latin typeface="Bradley Hand ITC" pitchFamily="66" charset="0"/>
              </a:rPr>
              <a:t>Registro contable</a:t>
            </a:r>
          </a:p>
        </p:txBody>
      </p:sp>
      <p:sp>
        <p:nvSpPr>
          <p:cNvPr id="3" name="2 Subtítulo"/>
          <p:cNvSpPr>
            <a:spLocks noGrp="1"/>
          </p:cNvSpPr>
          <p:nvPr>
            <p:ph type="subTitle" idx="1"/>
          </p:nvPr>
        </p:nvSpPr>
        <p:spPr>
          <a:xfrm>
            <a:off x="1428728" y="4572008"/>
            <a:ext cx="6400800" cy="614370"/>
          </a:xfrm>
        </p:spPr>
        <p:txBody>
          <a:bodyPr/>
          <a:lstStyle/>
          <a:p>
            <a:r>
              <a:rPr lang="es-CO" dirty="0"/>
              <a:t>Número 637, 2 de octubre de 2023</a:t>
            </a:r>
          </a:p>
        </p:txBody>
      </p:sp>
      <p:sp>
        <p:nvSpPr>
          <p:cNvPr id="4" name="Slide Number Placeholder 3"/>
          <p:cNvSpPr>
            <a:spLocks noGrp="1"/>
          </p:cNvSpPr>
          <p:nvPr>
            <p:ph type="sldNum" sz="quarter" idx="12"/>
          </p:nvPr>
        </p:nvSpPr>
        <p:spPr/>
        <p:txBody>
          <a:bodyPr/>
          <a:lstStyle/>
          <a:p>
            <a:fld id="{87159146-41A3-4BE1-A659-FD07DAF1089F}" type="slidenum">
              <a:rPr lang="es-CO" smtClean="0"/>
              <a:pPr/>
              <a:t>1</a:t>
            </a:fld>
            <a:endParaRPr lang="es-CO"/>
          </a:p>
        </p:txBody>
      </p:sp>
    </p:spTree>
  </p:cSld>
  <p:clrMapOvr>
    <a:masterClrMapping/>
  </p:clrMapOvr>
  <p:transition advClick="0" advTm="3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 calcmode="lin" valueType="num">
                                      <p:cBhvr>
                                        <p:cTn id="9" dur="50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2"/>
                                        </p:tgtEl>
                                      </p:cBhvr>
                                    </p:animEffect>
                                  </p:childTnLst>
                                </p:cTn>
                              </p:par>
                            </p:childTnLst>
                          </p:cTn>
                        </p:par>
                        <p:par>
                          <p:cTn id="12" fill="hold">
                            <p:stCondLst>
                              <p:cond delay="1250"/>
                            </p:stCondLst>
                            <p:childTnLst>
                              <p:par>
                                <p:cTn id="13" presetID="4" presetClass="entr" presetSubtype="16" fill="hold" grpId="0"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box(in)">
                                      <p:cBhvr>
                                        <p:cTn id="15"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Con la presencia del Provincial de la Compañía de Jesús en Colombia, Hermann Rodríguez, SJ, se llevó a cabo una Asamblea Extraordinaria de la Asociación de Colegios Jesuitas de Colombia, ACODESI. Este evento reunió a los rectores de los nueve colegios jesuitas y al presidente de la Asociación, el padre Rodolfo Abello, SJ. El colegio Berchmans de nuestra ciudad fue la sede de este encuentro.</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solidFill>
                  <a:schemeClr val="tx1"/>
                </a:solidFill>
              </a:rPr>
              <a:t>El Secretariado para la Justicia Social y la Ecología publicó el martes 19 de septiembre en su página web la versión digital del libro "Momentos bala de cañón: Testimonios de Conversión". Esta nueva publicación, disponible en inglés y español, presenta una antología de historias de conversión dentro del apostolado social jesuita de las seis Conferencias Jesuitas de todo el mundo.</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10</a:t>
            </a:fld>
            <a:endParaRPr lang="es-CO"/>
          </a:p>
        </p:txBody>
      </p:sp>
    </p:spTree>
    <p:extLst>
      <p:ext uri="{BB962C8B-B14F-4D97-AF65-F5344CB8AC3E}">
        <p14:creationId xmlns:p14="http://schemas.microsoft.com/office/powerpoint/2010/main" val="1309009742"/>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fontScale="92500" lnSpcReduction="20000"/>
          </a:bodyPr>
          <a:lstStyle/>
          <a:p>
            <a:r>
              <a:rPr lang="es-CO" sz="1800" dirty="0"/>
              <a:t>En las Américas se da un crecimiento de personas forzadas a migrar, que reciben una respuesta basada en políticas restrictivas y narrativas criminalizadoras, que les empujan a asumir mayores riesgos. Hay una violación generalizada de sus derechos humanos y se les niega la protección debida. Durante los años 2020 a 2022, personal académico de 10 universidades y un observatorio y de 11 organizaciones jesuitas especializadas en acompañar a las personas migrantes forzadas, junto a numerosas personas y equipos de la Red Jesuita Con Migrantes, asumieron un proceso de Investigación en 12 países de la región que nos ayudasen a caracterizar la realidad y definir recomendaciones que permitan actuar frente a ella en todos los niveles. Aquí encuentras los productos resultantes, puedes acceder a la Investigación completa o a un Resumen Ejecutivo de la misma.</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fontScale="92500" lnSpcReduction="20000"/>
          </a:bodyPr>
          <a:lstStyle/>
          <a:p>
            <a:r>
              <a:rPr lang="es-CO" sz="1800" dirty="0">
                <a:solidFill>
                  <a:schemeClr val="tx1"/>
                </a:solidFill>
              </a:rPr>
              <a:t>Hace exactamente 500 años, en septiembre de 1523, Ignacio de Loyola hizo una peregrinación a Tierra Santa. Fue poco después de su conversión. Tenía en mente pasar su vida en los mismos lugares donde Jesús había vivido la suya. Las cosas no salieron como él había imaginado...</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11</a:t>
            </a:fld>
            <a:endParaRPr lang="es-CO"/>
          </a:p>
        </p:txBody>
      </p:sp>
    </p:spTree>
    <p:extLst>
      <p:ext uri="{BB962C8B-B14F-4D97-AF65-F5344CB8AC3E}">
        <p14:creationId xmlns:p14="http://schemas.microsoft.com/office/powerpoint/2010/main" val="467108410"/>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fontScale="92500" lnSpcReduction="20000"/>
          </a:bodyPr>
          <a:lstStyle/>
          <a:p>
            <a:r>
              <a:rPr lang="es-CO" sz="1800" dirty="0"/>
              <a:t>La fe cristiana, y aquí enfatizo la fe cristiana católica, siempre ha entendido que su relación con el mundo debe basarse en el ejercicio del amor a Dios, que incluye el incondicional amor a la vida y la promoción de la dignidad humana de todas las personas mediante la práctica concreta de servicio y la solidaridad con los pobres, los marginados y los descartados, en el contexto de las relaciones humanas, sociales, políticas, económicas y culturales. Por lo tanto, es justo decir que los cristianos, en virtud de su vocación, también están llamados a ser antirracistas, a estar sensibilizados y preocupados por garantizar la dignidad humana de las personas negras, mediante una vigilancia constante, combatiendo y denunciando toda forma de racismo, tanto en el seno de la Iglesia como en el seno de la sociedad, reconociendo, como se pide en el PUEBLA:</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fontScale="92500" lnSpcReduction="20000"/>
          </a:bodyPr>
          <a:lstStyle/>
          <a:p>
            <a:r>
              <a:rPr lang="es-CO" sz="1800" dirty="0">
                <a:solidFill>
                  <a:schemeClr val="tx1"/>
                </a:solidFill>
              </a:rPr>
              <a:t> Querida comunidad directiva, coordinadoras, coordinadores, docentes y pastoralistas: Queremos invitarles a ver este video de la Asistente de Educación de la Provincia Mexicana, Lorena </a:t>
            </a:r>
            <a:r>
              <a:rPr lang="es-CO" sz="1800" dirty="0" err="1">
                <a:solidFill>
                  <a:schemeClr val="tx1"/>
                </a:solidFill>
              </a:rPr>
              <a:t>Giacomán</a:t>
            </a:r>
            <a:r>
              <a:rPr lang="es-CO" sz="1800" dirty="0">
                <a:solidFill>
                  <a:schemeClr val="tx1"/>
                </a:solidFill>
              </a:rPr>
              <a:t>, Líder del proyecto de FLACSI "Colegios de Puertas Abiertas". Podrán escuchar su invitación donde nos anima a compartir experiencias pedagógicas en clave de los identificadores globales de "Una tradición Viva".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12</a:t>
            </a:fld>
            <a:endParaRPr lang="es-CO"/>
          </a:p>
        </p:txBody>
      </p:sp>
    </p:spTree>
    <p:extLst>
      <p:ext uri="{BB962C8B-B14F-4D97-AF65-F5344CB8AC3E}">
        <p14:creationId xmlns:p14="http://schemas.microsoft.com/office/powerpoint/2010/main" val="2242204312"/>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fontScale="92500" lnSpcReduction="20000"/>
          </a:bodyPr>
          <a:lstStyle/>
          <a:p>
            <a:r>
              <a:rPr lang="es-CO" sz="1800" dirty="0"/>
              <a:t>En el marco del Día Internacional del Acceso a la Información, la Iniciativa de Género de Fe y Alegría destaca la construcción del pensamiento desde la perspectiva de la igualdad, equidad, empoderamiento y humanización, a través de la tecnología y redes sociales. La construcción de un mundo más humano continúa siendo un reto apoteósico para Fe y Alegría. Por tal razón, las distintas estrategias y ejes en las que se trabaja conllevan acciones puntuales que abren la brecha entre el mundo físico y digital.</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fontScale="92500" lnSpcReduction="20000"/>
          </a:bodyPr>
          <a:lstStyle/>
          <a:p>
            <a:r>
              <a:rPr lang="en-US" sz="1800" dirty="0">
                <a:solidFill>
                  <a:schemeClr val="tx1"/>
                </a:solidFill>
              </a:rPr>
              <a:t>Loyola University brought together in Seville over a hundred deans of Business Administration (ADE) and directors of Jesuit business schools from around the world. July 14, 2023 The World Assembly of the IAJBS (International Association of Jesuit Business Schools) was held on the Sevilla campus under the theme "Educating for Global Citizenship.“ For the first time, the Sevilla campus of Loyola University hosted the 28th World Assembly of the IAJBS (International Association of Jesuit Business Schools), which, under the theme "Educating for Global Citizenship," the Assembly brought together over a hundred deans, directors, and representatives of faculties of Business Administration and business schools of Jesuit universities from Europe, Asia, the USA, and Latin America.</a:t>
            </a:r>
            <a:endParaRPr lang="es-CO" sz="1800" dirty="0">
              <a:solidFill>
                <a:schemeClr val="tx1"/>
              </a:solidFill>
            </a:endParaRP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13</a:t>
            </a:fld>
            <a:endParaRPr lang="es-CO"/>
          </a:p>
        </p:txBody>
      </p:sp>
    </p:spTree>
    <p:extLst>
      <p:ext uri="{BB962C8B-B14F-4D97-AF65-F5344CB8AC3E}">
        <p14:creationId xmlns:p14="http://schemas.microsoft.com/office/powerpoint/2010/main" val="90791814"/>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fontScale="92500" lnSpcReduction="20000"/>
          </a:bodyPr>
          <a:lstStyle/>
          <a:p>
            <a:r>
              <a:rPr lang="es-CO" sz="1800" dirty="0"/>
              <a:t>Nairobi ocupó un lugar protagonista en la lucha contra el cambio climático, entre el 4 y el 6 de septiembre de 2023, al acoger la inauguración de la Semana del Clima en África (ACW). La Red Jesuítica de Justicia y Ecología en África (JENA), órgano que se ocupa del apostolado social de la Conferencia de la Compañía para África y Madagascar (JCAM), ha participado muy activamente en esta pionera cumbre.</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fontScale="92500" lnSpcReduction="20000"/>
          </a:bodyPr>
          <a:lstStyle/>
          <a:p>
            <a:r>
              <a:rPr lang="es-CO" sz="1800" dirty="0">
                <a:solidFill>
                  <a:schemeClr val="tx1"/>
                </a:solidFill>
              </a:rPr>
              <a:t>Un sínodo es una reunión - tradicionalmente de obispos - para ayudar a la Iglesia a avanzar en una dirección común. La palabra “sínodo” procede del griego </a:t>
            </a:r>
            <a:r>
              <a:rPr lang="es-CO" sz="1800" dirty="0" err="1">
                <a:solidFill>
                  <a:schemeClr val="tx1"/>
                </a:solidFill>
              </a:rPr>
              <a:t>syn-hodos</a:t>
            </a:r>
            <a:r>
              <a:rPr lang="es-CO" sz="1800" dirty="0">
                <a:solidFill>
                  <a:schemeClr val="tx1"/>
                </a:solidFill>
              </a:rPr>
              <a:t>, que significa “el mismo camino”. Los sínodos eran habituales en los primeros siglos del cristianismo, y daban a los obispos la oportunidad de reunirse y debatir cuestiones de importancia para la vida de la Iglesia. En 1965, el Papa Pablo VI instituyó el Sínodo de los Obispos a nivel universal de la Iglesia. Quería encontrar un modo de continuar el intercambio fraternal y colegial que se había ensayado en el Concilio Vaticano II. Desde entonces, se organizan sínodos cada dos o tres años, que reúnen a obispos, expertos y delegados diversos para tratar temas como la Eucaristía, la Palabra de Dios, el Próximo Oriente, la nueva evangelización, la familia, los jóvenes, y la Amazonia.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14</a:t>
            </a:fld>
            <a:endParaRPr lang="es-CO"/>
          </a:p>
        </p:txBody>
      </p:sp>
    </p:spTree>
    <p:extLst>
      <p:ext uri="{BB962C8B-B14F-4D97-AF65-F5344CB8AC3E}">
        <p14:creationId xmlns:p14="http://schemas.microsoft.com/office/powerpoint/2010/main" val="1330085261"/>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Circularon Novitas 896 - Contrapartida 7629 -7642 - Registro Contable 635.</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solidFill>
                  <a:schemeClr val="tx1"/>
                </a:solidFill>
              </a:rPr>
              <a:t>Dirección de Asuntos Internacionales: Invitación Charla "Educación infantil en los Estados Unidos, presente y futuro" - Patricia Lozano</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2</a:t>
            </a:fld>
            <a:endParaRPr lang="es-CO"/>
          </a:p>
        </p:txBody>
      </p:sp>
    </p:spTree>
    <p:extLst>
      <p:ext uri="{BB962C8B-B14F-4D97-AF65-F5344CB8AC3E}">
        <p14:creationId xmlns:p14="http://schemas.microsoft.com/office/powerpoint/2010/main" val="805061793"/>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pt-BR" sz="1800" dirty="0"/>
              <a:t>PROGRAMA DE BECAS CONTADORES PÚBLICOS JAVERIANOS INFORME 2023-2: </a:t>
            </a:r>
            <a:r>
              <a:rPr lang="es-CO" sz="1800" dirty="0"/>
              <a:t>Gracias al apoyo de nuestros donantes hemos otorgado 7 becas generado un impacto significativo en la vida de nuestros estudiantes, quienes han experimentado un crecimiento a nivel personal y profesional, desarrollando habilidades de liderazgo y compromiso con la comunidad y sus familias.</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solidFill>
                  <a:schemeClr val="tx1"/>
                </a:solidFill>
              </a:rPr>
              <a:t>Estimados/as Consejeros/as Académicos/as Reciban un cordial saludo. Tenemos el gusto de invitarlos a nuestra próxima formación en donde tendrán la oportunidad de conocer herramientas prácticas para el acompañamiento de sus estudiantes, con el apoyo del Centro Pastoral San Francisco Javier. Para esta formación decidimos abrir la posibilidad de una modalidad combinada; les agradecemos entonces hacer uso de las opciones de aceptación, rechazo o provisional en la invitación de Outlook. </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3</a:t>
            </a:fld>
            <a:endParaRPr lang="es-CO"/>
          </a:p>
        </p:txBody>
      </p:sp>
    </p:spTree>
    <p:extLst>
      <p:ext uri="{BB962C8B-B14F-4D97-AF65-F5344CB8AC3E}">
        <p14:creationId xmlns:p14="http://schemas.microsoft.com/office/powerpoint/2010/main" val="1236391575"/>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Egresados - ¡Nunca dejes de aprender! Descubre oportunidades de educación únicas 🌟</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solidFill>
                  <a:schemeClr val="tx1"/>
                </a:solidFill>
              </a:rPr>
              <a:t>Como parte de las actividades de la investigación y teniendo en cuenta su experiencia queremos invitarlo a la conferencia “</a:t>
            </a:r>
            <a:r>
              <a:rPr lang="es-CO" sz="1800" dirty="0" err="1">
                <a:solidFill>
                  <a:schemeClr val="tx1"/>
                </a:solidFill>
              </a:rPr>
              <a:t>Auditors</a:t>
            </a:r>
            <a:r>
              <a:rPr lang="es-CO" sz="1800" dirty="0">
                <a:solidFill>
                  <a:schemeClr val="tx1"/>
                </a:solidFill>
              </a:rPr>
              <a:t>’ Professional </a:t>
            </a:r>
            <a:r>
              <a:rPr lang="es-CO" sz="1800" dirty="0" err="1">
                <a:solidFill>
                  <a:schemeClr val="tx1"/>
                </a:solidFill>
              </a:rPr>
              <a:t>skepticism</a:t>
            </a:r>
            <a:r>
              <a:rPr lang="es-CO" sz="1800" dirty="0">
                <a:solidFill>
                  <a:schemeClr val="tx1"/>
                </a:solidFill>
              </a:rPr>
              <a:t>” la cual incluye un workshop y un coctel. Esta actividad se realizará el próximo 4 de octubre de 2023, en el auditorio Alfonso Quintana del edificio Jorge Hoyos Vasquez, S.J. de 6:00 pm a 9:00 pm.</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4</a:t>
            </a:fld>
            <a:endParaRPr lang="es-CO"/>
          </a:p>
        </p:txBody>
      </p:sp>
    </p:spTree>
    <p:extLst>
      <p:ext uri="{BB962C8B-B14F-4D97-AF65-F5344CB8AC3E}">
        <p14:creationId xmlns:p14="http://schemas.microsoft.com/office/powerpoint/2010/main" val="2229488012"/>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El Instituto Pensar tiene el gusto de invitarlos al foro "Pensar en público: Territorios, movilidad humana y cambio climático“ Es una oportunidad para generar insumos para el proyecto de ley sobre Desplazamiento Forzado por Causas Climáticas que se está debatiendo en el Congreso de la República. Modalidad híbrida Lugar: Edificio Pablo VI (</a:t>
            </a:r>
            <a:r>
              <a:rPr lang="es-CO" sz="1800" dirty="0" err="1"/>
              <a:t>Edf</a:t>
            </a:r>
            <a:r>
              <a:rPr lang="es-CO" sz="1800" dirty="0"/>
              <a:t>. 41) PUJ, auditorio Pablo VI (Carrera 7 # 40 - 62 Bogotá) Transmisión en vivo por nuestros canales de Facebook y YouTube Fecha: miércoles 11 de octubre – 2:00 pm Inscripción previa aquí: https://forms.office.com/r/3KhACuNVGT</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solidFill>
                  <a:schemeClr val="tx1"/>
                </a:solidFill>
              </a:rPr>
              <a:t>Estimados/as Consejeros/as Académicos/as, Reciban un cordial saludo. Queremos compartirles esta información relacionada con el Proyecto Javeriana a Tu Lado, el cual busca acompañar de manera oportuna a estudiantes en condición de vulnerabilidad (variables socio-económicas, psico-sociales y académicas) de tal manera que puedan reconocer sus capacidades y desafíos, desarrollen rutas de afrontamiento y favorezcan su adaptación, en el marco de la formación integral de la Javeriana. </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5</a:t>
            </a:fld>
            <a:endParaRPr lang="es-CO"/>
          </a:p>
        </p:txBody>
      </p:sp>
    </p:spTree>
    <p:extLst>
      <p:ext uri="{BB962C8B-B14F-4D97-AF65-F5344CB8AC3E}">
        <p14:creationId xmlns:p14="http://schemas.microsoft.com/office/powerpoint/2010/main" val="3045787234"/>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fontScale="92500" lnSpcReduction="20000"/>
          </a:bodyPr>
          <a:lstStyle/>
          <a:p>
            <a:r>
              <a:rPr lang="es-CO" sz="1800" dirty="0"/>
              <a:t>En el marco de nuestra opción de buen gobierno universitario, atendiendo a las dinámicas de las actividades de la Universidad, las necesidades propias de sus procesos y los cambios normativos, se ha considerado y aprobado por el Consejo Directivo Universitario la actualización de la Política de Protección de Datos Personales que aplica a toda la Comunidad Educativa Universitaria y a sus grupos de interés externos. La actualización del documento reafirma el compromiso de la Universidad con el cumplimiento de la Ley 1581 de 2012, sus decretos reglamentarios y normas complementarias, procurando así dar un adecuado tratamiento a los datos personales, las bases de datos y la atención de los derechos de los titulares. La Política de Protección de Datos Personales está publicada en la página web de la Universidad para su permanente consulta. </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fontScale="92500" lnSpcReduction="20000"/>
          </a:bodyPr>
          <a:lstStyle/>
          <a:p>
            <a:r>
              <a:rPr lang="es-CO" sz="1800" dirty="0">
                <a:solidFill>
                  <a:schemeClr val="tx1"/>
                </a:solidFill>
              </a:rPr>
              <a:t>La Vicerrectoría del Medio Universitario invita a toda la Comunidad Javeriana a participar en las actividades con las que celebraremos los 93 años del restablecimiento de nuestra Universidad. </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6</a:t>
            </a:fld>
            <a:endParaRPr lang="es-CO"/>
          </a:p>
        </p:txBody>
      </p:sp>
    </p:spTree>
    <p:extLst>
      <p:ext uri="{BB962C8B-B14F-4D97-AF65-F5344CB8AC3E}">
        <p14:creationId xmlns:p14="http://schemas.microsoft.com/office/powerpoint/2010/main" val="697156420"/>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Apreciada Comunidad FCEA, Tenemos el gusto de invitarlos a la XIV Cátedra Internacional organizada por el Área de Negocios Internacionales de nuestra Facultad.  El evento tendrá lugar el próximo jueves 5 de octubre a las 6:00 pm en el Auditorio Alfonso Quintana Cardenas S.J. del Edificio Jorge Hoyos Vasquez, S.J.</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solidFill>
                  <a:schemeClr val="tx1"/>
                </a:solidFill>
              </a:rPr>
              <a:t>Estimados/as Consejeros/as Académicos/as, Reciban un cordial saludo. Nuestra siguiente formación dentro del Plan de Formación para Consejeros Académicos está relacionada con una herramienta muy importante que como miembros de la comunidad educativa javeriana debemos conocer. Se trata del Protocolo institucional en casos de violencias y discriminación y violencia de género, el cuál será compartido y explicado en sus rutas y proceder por parte del Centro de Fomento de la Identidad y Construcción de la Comunidad. </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7</a:t>
            </a:fld>
            <a:endParaRPr lang="es-CO"/>
          </a:p>
        </p:txBody>
      </p:sp>
    </p:spTree>
    <p:extLst>
      <p:ext uri="{BB962C8B-B14F-4D97-AF65-F5344CB8AC3E}">
        <p14:creationId xmlns:p14="http://schemas.microsoft.com/office/powerpoint/2010/main" val="2151289807"/>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¡Acompaña a los y las deportistas que representarán a nuestra Universidad en el Encuentro Deportivo del Sistema Universitario Jesuita - </a:t>
            </a:r>
            <a:r>
              <a:rPr lang="es-CO" sz="1800" dirty="0" err="1"/>
              <a:t>Intersuj</a:t>
            </a:r>
            <a:r>
              <a:rPr lang="es-CO" sz="1800" dirty="0"/>
              <a:t> 2023!</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n-US" sz="1800" dirty="0">
                <a:solidFill>
                  <a:schemeClr val="tx1"/>
                </a:solidFill>
              </a:rPr>
              <a:t>Fall 2023 Jesuit Campus Art Exhibits We are excited to highlight the many art exhibits that will be on display at our schools this semester and are grateful to the AJCU Art Museum Directors for sharing this information (and images) with us. Click on the links below to learn more!</a:t>
            </a:r>
            <a:endParaRPr lang="es-CO" sz="1800" dirty="0">
              <a:solidFill>
                <a:schemeClr val="tx1"/>
              </a:solidFill>
            </a:endParaRP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8</a:t>
            </a:fld>
            <a:endParaRPr lang="es-CO"/>
          </a:p>
        </p:txBody>
      </p:sp>
    </p:spTree>
    <p:extLst>
      <p:ext uri="{BB962C8B-B14F-4D97-AF65-F5344CB8AC3E}">
        <p14:creationId xmlns:p14="http://schemas.microsoft.com/office/powerpoint/2010/main" val="344756983"/>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n-US" sz="1800" dirty="0"/>
              <a:t>As Pope Francis created 21 new cardinals in St. Peter’s Square today, Sept. 30, he told the college of cardinals—which now has 242 members from 91 countries, of whom 137 are under the age of 80 with a right to vote in the next conclave—that it is called “to resemble a symphony orchestra, representing the harmony and synodality of the church.”</a:t>
            </a:r>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solidFill>
                  <a:schemeClr val="tx1"/>
                </a:solidFill>
              </a:rPr>
              <a:t>Para el año 2023, el Padre Provincial, Hermann Rodríguez Osorio, SJ, invitó a los directivos de las obras de la Compañía de Jesús en Colombia a vivir la experiencia de los Ejercicios Espirituales de San Ignacio de Loyola. En esta última tanda del año, que tuvo lugar del 15 al 23 de septiembre en </a:t>
            </a:r>
            <a:r>
              <a:rPr lang="es-CO" sz="1800" dirty="0" err="1">
                <a:solidFill>
                  <a:schemeClr val="tx1"/>
                </a:solidFill>
              </a:rPr>
              <a:t>Villasunción</a:t>
            </a:r>
            <a:r>
              <a:rPr lang="es-CO" sz="1800" dirty="0">
                <a:solidFill>
                  <a:schemeClr val="tx1"/>
                </a:solidFill>
              </a:rPr>
              <a:t> – Bucaramanga, participamos más de 50 compañeros apostólicos laicos, laicas y jesuitas.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9</a:t>
            </a:fld>
            <a:endParaRPr lang="es-CO"/>
          </a:p>
        </p:txBody>
      </p:sp>
    </p:spTree>
    <p:extLst>
      <p:ext uri="{BB962C8B-B14F-4D97-AF65-F5344CB8AC3E}">
        <p14:creationId xmlns:p14="http://schemas.microsoft.com/office/powerpoint/2010/main" val="3314434973"/>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MAY_IGNORE_UCW" val="true"/>
  <p:tag name="PPT/SLIDES/SLIDE4.XML" val="2291594934"/>
  <p:tag name="PPT/SLIDES/SLIDE3.XML" val="553782648"/>
  <p:tag name="PPT/SLIDES/SLIDE1.XML" val="1638832511"/>
  <p:tag name="PPT/SLIDES/SLIDE2.XML" val="4244930028"/>
  <p:tag name="PPT/SLIDES/SLIDE11.XML" val="449740757"/>
  <p:tag name="PPT/SLIDES/SLIDE5.XML" val="3122504530"/>
  <p:tag name="PPT/SLIDES/SLIDE7.XML" val="2727836212"/>
  <p:tag name="PPT/SLIDES/SLIDE10.XML" val="1336846620"/>
  <p:tag name="PPT/SLIDES/SLIDE6.XML" val="1631584822"/>
  <p:tag name="PPT/SLIDES/SLIDE8.XML" val="499985182"/>
  <p:tag name="PPT/SLIDES/SLIDE9.XML" val="1552797170"/>
  <p:tag name="PPT/SLIDEMASTERS/SLIDEMASTER1.XML" val="3207780695"/>
  <p:tag name="PPT/SLIDELAYOUTS/SLIDELAYOUT1.XML" val="2641385033"/>
  <p:tag name="PPT/SLIDELAYOUTS/SLIDELAYOUT9.XML" val="2369856719"/>
  <p:tag name="PPT/SLIDELAYOUTS/SLIDELAYOUT10.XML" val="1724842050"/>
  <p:tag name="PPT/SLIDELAYOUTS/SLIDELAYOUT11.XML" val="193625284"/>
  <p:tag name="PPT/NOTESSLIDES/NOTESSLIDE2.XML" val="1855060154"/>
  <p:tag name="PPT/SLIDELAYOUTS/SLIDELAYOUT8.XML" val="1877122741"/>
  <p:tag name="PPT/SLIDELAYOUTS/SLIDELAYOUT7.XML" val="103397194"/>
  <p:tag name="PPT/SLIDELAYOUTS/SLIDELAYOUT6.XML" val="235094383"/>
  <p:tag name="PPT/SLIDELAYOUTS/SLIDELAYOUT2.XML" val="2329172593"/>
  <p:tag name="PPT/SLIDELAYOUTS/SLIDELAYOUT3.XML" val="327613468"/>
  <p:tag name="PPT/SLIDELAYOUTS/SLIDELAYOUT4.XML" val="981019557"/>
  <p:tag name="PPT/SLIDELAYOUTS/SLIDELAYOUT5.XML" val="3216187600"/>
  <p:tag name="PPT/NOTESSLIDES/NOTESSLIDE3.XML" val="2372583568"/>
  <p:tag name="PPT/NOTESSLIDES/NOTESSLIDE1.XML" val="1140942734"/>
  <p:tag name="PPT/NOTESSLIDES/NOTESSLIDE5.XML" val="26109653"/>
  <p:tag name="PPT/NOTESSLIDES/NOTESSLIDE11.XML" val="1102111873"/>
  <p:tag name="PPT/NOTESSLIDES/NOTESSLIDE10.XML" val="2389294061"/>
  <p:tag name="PPT/NOTESSLIDES/NOTESSLIDE9.XML" val="109717350"/>
  <p:tag name="PPT/NOTESSLIDES/NOTESSLIDE8.XML" val="2337061187"/>
  <p:tag name="PPT/NOTESSLIDES/NOTESSLIDE4.XML" val="896912543"/>
  <p:tag name="PPT/NOTESSLIDES/NOTESSLIDE6.XML" val="1332187113"/>
  <p:tag name="PPT/NOTESSLIDES/NOTESSLIDE7.XML" val="2737095226"/>
  <p:tag name="PPT/THEME/THEME1.XML" val="3024081144"/>
  <p:tag name="PPT/MEDIA/IMAGE1.JPEG" val="3752100539"/>
  <p:tag name="PPT/MEDIA/IMAGE2.JPEG" val="2800631276"/>
  <p:tag name="PPT/THEME/THEME2.XML" val="3165502312"/>
  <p:tag name="PPT/NOTESMASTERS/NOTESMASTER1.XML" val="891622993"/>
</p:tagLst>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Viajes">
  <a:themeElements>
    <a:clrScheme name="Viajes">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Viajes">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Viajes">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25321</TotalTime>
  <Words>2056</Words>
  <Application>Microsoft Office PowerPoint</Application>
  <PresentationFormat>Presentación en pantalla (4:3)</PresentationFormat>
  <Paragraphs>56</Paragraphs>
  <Slides>14</Slides>
  <Notes>14</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14</vt:i4>
      </vt:variant>
    </vt:vector>
  </HeadingPairs>
  <TitlesOfParts>
    <vt:vector size="20" baseType="lpstr">
      <vt:lpstr>Bradley Hand ITC</vt:lpstr>
      <vt:lpstr>Calibri</vt:lpstr>
      <vt:lpstr>Franklin Gothic Book</vt:lpstr>
      <vt:lpstr>Franklin Gothic Medium</vt:lpstr>
      <vt:lpstr>Wingdings 2</vt:lpstr>
      <vt:lpstr>Viajes</vt:lpstr>
      <vt:lpstr>Registro contable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Registro contable</dc:title>
  <dc:creator>Hernando Bermúdez Gómez</dc:creator>
  <cp:lastModifiedBy>Hernando Bermúdez Gómez</cp:lastModifiedBy>
  <cp:revision>1269</cp:revision>
  <dcterms:modified xsi:type="dcterms:W3CDTF">2023-10-01T18:26:30Z</dcterms:modified>
</cp:coreProperties>
</file>