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6" r:id="rId2"/>
    <p:sldId id="265" r:id="rId3"/>
    <p:sldId id="266" r:id="rId4"/>
    <p:sldId id="267" r:id="rId5"/>
    <p:sldId id="268" r:id="rId6"/>
    <p:sldId id="269" r:id="rId7"/>
    <p:sldId id="270" r:id="rId8"/>
    <p:sldId id="271" r:id="rId9"/>
    <p:sldId id="272" r:id="rId10"/>
    <p:sldId id="273" r:id="rId11"/>
    <p:sldId id="274" r:id="rId12"/>
  </p:sldIdLst>
  <p:sldSz cx="9144000" cy="6858000" type="screen4x3"/>
  <p:notesSz cx="6858000" cy="9144000"/>
  <p:custDataLst>
    <p:tags r:id="rId14"/>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93447" autoAdjust="0"/>
  </p:normalViewPr>
  <p:slideViewPr>
    <p:cSldViewPr snapToGrid="0">
      <p:cViewPr varScale="1">
        <p:scale>
          <a:sx n="59" d="100"/>
          <a:sy n="59" d="100"/>
        </p:scale>
        <p:origin x="1284" y="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21/01/2024</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9563565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9053467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847289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6273076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5715038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5397905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016469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5761318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4119608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584316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21/01/2024</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21/01/2024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21/01/2024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21/01/2024</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21/01/2024</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21/01/2024</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21/01/2024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21/01/2024</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21/01/2024</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21/01/2024</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21/01/2024</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21/01/2024</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www.educatemagis.org/es/global-activities-calendar/"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hyperlink" Target="https://jesuitas.lat/noticias/15-nivel-2/8485-lo-mas-destacado-en-nuestra-comunidad-global-en-el-2023"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649, 22 de enero de 2024</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n-US" sz="1800" dirty="0"/>
              <a:t>Jesuit Walter J. Smith’s new book “Faith, Food, &amp; Friendship: Reflections and Recipes from a Jesuit’s Abundant Life” is both a memoir and cookbook. Currently a professor at the Boston College School of Theology and Ministry, Fr. Smith has had a wide-ranging career as a clinician, consultant, professor, department chair, dean, chancellor, trustee and chief executive officer — and he’s also an accomplished cook.</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solidFill>
                  <a:schemeClr val="tx1"/>
                </a:solidFill>
              </a:rPr>
              <a:t>Fr. David J. Collins, SJ’s new book “The Jesuits in the United States” offers a panoramic overview of the Jesuit order in the United States from the colonial era to the present. He describes the development of the Jesuit order in the U.S. against the background of American religious, cultural and social history.</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53085334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"Esta figura es común a muchas Órdenes y Congregaciones religiosas. Tiene un significado, y debemos preguntarnos cuál es. En última instancia, esta disminución no depende de nosotros", aclara el Papa. "La vocación es enviada por el Señor. Si no viene, no depende de nosotros". El declive general es, por tanto, "una lección para la vida religiosa". Para los jesuitas tiene "un significado en el sentido de humillación". "Sobre la crisis de las vocaciones el jesuita no puede quedarse en el nivel de la explicación sociológica. Esto es, como mucho, una verdad a medias. La verdad más profunda es que el Señor nos lleva a esta humillación de los números para abrir a cada uno el camino hacia el 'tercer grado de humildad', que es la única fecundidad jesuita que cuenta", subrayó Francisco, refiriéndose a los Ejercicios Espirituales de San Ignacio. "Debemos acostumbrarnos a la humillación", comenta.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solidFill>
                  <a:schemeClr val="tx1"/>
                </a:solidFill>
              </a:rPr>
              <a:t>La educación ignaciana, o educación jesuita, es una forma de educación que pone a la persona en el centro: tanto la persona del maestro como la persona del alumno, cada una con su propia aportación. De hecho, se trata de una educación que propone un "encuentro personal" que desencadena, por así decirlo, caminos de crecimiento académico, humano y espiritual a través de una serie amplia y articulada de insumos cognitivos y afectivos, individuales y comunitarios, que trabajan en profundidad. Por lo que se refiere al alumno, vivir plenamente una educación ignaciana le permite tomar conciencia poco a poco de que está más que dotado por Dios de talentos que lo convierten en una persona "valiosa", y consciente de que es plenamente apto para participar activamente en la vida adulta. en </a:t>
            </a:r>
            <a:r>
              <a:rPr lang="es-CO" sz="1800">
                <a:solidFill>
                  <a:schemeClr val="tx1"/>
                </a:solidFill>
              </a:rPr>
              <a:t>una comunidad (…)</a:t>
            </a:r>
            <a:endParaRPr lang="es-CO" sz="1800" dirty="0">
              <a:solidFill>
                <a:schemeClr val="tx1"/>
              </a:solidFill>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4771538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908 - Contrapartida 7794- 7811 - Registro Contable 648.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La decana se reunirá con los profesores de la facultad en grupos de máximo 7 personas.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80506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¡Inscríbete en el Voluntariado Javeriano!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Se realizó la primera reunión plenaria de profesores, así como una reunión por unidades.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9953537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PAMBELÉ EN CONCIERTO</a:t>
            </a:r>
          </a:p>
          <a:p>
            <a:r>
              <a:rPr lang="es-CO" sz="1800" dirty="0"/>
              <a:t>BIENVENIDA NEOJAVERIANOS/AS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Centro Pastoral San Francisco Javier abre la convocatoria para las y los niños entre 9 y 13 años interesados en vivir la experiencia de preparación para la Primera Comunión.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9647447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 calcmode="lin" valueType="num">
                                      <p:cBhvr additive="base">
                                        <p:cTn id="29"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0"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bg/>
                                          </p:spTgt>
                                        </p:tgtEl>
                                        <p:attrNameLst>
                                          <p:attrName>style.visibility</p:attrName>
                                        </p:attrNameLst>
                                      </p:cBhvr>
                                      <p:to>
                                        <p:strVal val="visible"/>
                                      </p:to>
                                    </p:set>
                                    <p:anim calcmode="lin" valueType="num">
                                      <p:cBhvr additive="base">
                                        <p:cTn id="34"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6">
                                            <p:txEl>
                                              <p:pRg st="0" end="0"/>
                                            </p:txEl>
                                          </p:spTgt>
                                        </p:tgtEl>
                                        <p:attrNameLst>
                                          <p:attrName>style.visibility</p:attrName>
                                        </p:attrNameLst>
                                      </p:cBhvr>
                                      <p:to>
                                        <p:strVal val="visible"/>
                                      </p:to>
                                    </p:set>
                                    <p:anim calcmode="lin" valueType="num">
                                      <p:cBhvr additive="base">
                                        <p:cTn id="40"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1"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2000"/>
                            </p:stCondLst>
                            <p:childTnLst>
                              <p:par>
                                <p:cTn id="43" presetID="22" presetClass="entr" presetSubtype="4" fill="hold" grpId="0" nodeType="after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wipe(down)">
                                      <p:cBhvr>
                                        <p:cTn id="45" dur="500"/>
                                        <p:tgtEl>
                                          <p:spTgt spid="13"/>
                                        </p:tgtEl>
                                      </p:cBhvr>
                                    </p:animEffect>
                                  </p:childTnLst>
                                </p:cTn>
                              </p:par>
                            </p:childTnLst>
                          </p:cTn>
                        </p:par>
                        <p:par>
                          <p:cTn id="46" fill="hold">
                            <p:stCondLst>
                              <p:cond delay="2500"/>
                            </p:stCondLst>
                            <p:childTnLst>
                              <p:par>
                                <p:cTn id="47" presetID="22" presetClass="entr" presetSubtype="4" fill="hold" grpId="0"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wipe(down)">
                                      <p:cBhvr>
                                        <p:cTn id="4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¿Qué mueve a los jesuitas en el fondo? La respuesta clásica a esta pregunta es: “Los Ejercicios Espirituales” de San Ignacio. ¿Pero de qué se tratan? ¿Qué sucede en los Ejercicios Espirituales? La película “</a:t>
            </a:r>
            <a:r>
              <a:rPr lang="es-CO" sz="1800" dirty="0" err="1"/>
              <a:t>Ignatius</a:t>
            </a:r>
            <a:r>
              <a:rPr lang="es-CO" sz="1800" dirty="0"/>
              <a:t> - </a:t>
            </a:r>
            <a:r>
              <a:rPr lang="es-CO" sz="1800" dirty="0" err="1"/>
              <a:t>the</a:t>
            </a:r>
            <a:r>
              <a:rPr lang="es-CO" sz="1800" dirty="0"/>
              <a:t> </a:t>
            </a:r>
            <a:r>
              <a:rPr lang="es-CO" sz="1800" dirty="0" err="1"/>
              <a:t>God</a:t>
            </a:r>
            <a:r>
              <a:rPr lang="es-CO" sz="1800" dirty="0"/>
              <a:t> </a:t>
            </a:r>
            <a:r>
              <a:rPr lang="es-CO" sz="1800" dirty="0" err="1"/>
              <a:t>Seeker</a:t>
            </a:r>
            <a:r>
              <a:rPr lang="es-CO" sz="1800" dirty="0"/>
              <a:t>” intenta responder estas preguntas con información educativa e imágenes y narrativas convincentes: habla a la mente y al corazón.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err="1">
                <a:solidFill>
                  <a:schemeClr val="tx1"/>
                </a:solidFill>
              </a:rPr>
              <a:t>Ecojesuit</a:t>
            </a:r>
            <a:r>
              <a:rPr lang="es-CO" sz="1800" dirty="0">
                <a:solidFill>
                  <a:schemeClr val="tx1"/>
                </a:solidFill>
              </a:rPr>
              <a:t> agradece a los socios jesuitas y su presencia en la COP28 por mantener vivas las voces del Sur Global a través de diferentes instituciones y medios: Leonard </a:t>
            </a:r>
            <a:r>
              <a:rPr lang="es-CO" sz="1800" dirty="0" err="1">
                <a:solidFill>
                  <a:schemeClr val="tx1"/>
                </a:solidFill>
              </a:rPr>
              <a:t>Chiti</a:t>
            </a:r>
            <a:r>
              <a:rPr lang="es-CO" sz="1800" dirty="0">
                <a:solidFill>
                  <a:schemeClr val="tx1"/>
                </a:solidFill>
              </a:rPr>
              <a:t> SJ, Provincial de la provincia sudafricana, se unió a la delegación del Fondo Católico Escocés de Ayuda Internacional (SCIAF). Charles </a:t>
            </a:r>
            <a:r>
              <a:rPr lang="es-CO" sz="1800" dirty="0" err="1">
                <a:solidFill>
                  <a:schemeClr val="tx1"/>
                </a:solidFill>
              </a:rPr>
              <a:t>Chilufya</a:t>
            </a:r>
            <a:r>
              <a:rPr lang="es-CO" sz="1800" dirty="0">
                <a:solidFill>
                  <a:schemeClr val="tx1"/>
                </a:solidFill>
              </a:rPr>
              <a:t> SJ y </a:t>
            </a:r>
            <a:r>
              <a:rPr lang="es-CO" sz="1800" dirty="0" err="1">
                <a:solidFill>
                  <a:schemeClr val="tx1"/>
                </a:solidFill>
              </a:rPr>
              <a:t>Ngonidzashe</a:t>
            </a:r>
            <a:r>
              <a:rPr lang="es-CO" sz="1800" dirty="0">
                <a:solidFill>
                  <a:schemeClr val="tx1"/>
                </a:solidFill>
              </a:rPr>
              <a:t> Edward SJ de la Red Jesuita de Justicia y Ecología de África organizaron eventos en el Pabellón de la Fe . Cristóbal </a:t>
            </a:r>
            <a:r>
              <a:rPr lang="es-CO" sz="1800" dirty="0" err="1">
                <a:solidFill>
                  <a:schemeClr val="tx1"/>
                </a:solidFill>
              </a:rPr>
              <a:t>Emilfork</a:t>
            </a:r>
            <a:r>
              <a:rPr lang="es-CO" sz="1800" dirty="0">
                <a:solidFill>
                  <a:schemeClr val="tx1"/>
                </a:solidFill>
              </a:rPr>
              <a:t> SJ de Chile llegó a través de la Asociación Antropológica Americana y está realizando su investigación sobre el proceso de la COP. </a:t>
            </a:r>
            <a:r>
              <a:rPr lang="es-CO" sz="1800" dirty="0" err="1">
                <a:solidFill>
                  <a:schemeClr val="tx1"/>
                </a:solidFill>
              </a:rPr>
              <a:t>Rigobert</a:t>
            </a:r>
            <a:r>
              <a:rPr lang="es-CO" sz="1800" dirty="0">
                <a:solidFill>
                  <a:schemeClr val="tx1"/>
                </a:solidFill>
              </a:rPr>
              <a:t> </a:t>
            </a:r>
            <a:r>
              <a:rPr lang="es-CO" sz="1800" dirty="0" err="1">
                <a:solidFill>
                  <a:schemeClr val="tx1"/>
                </a:solidFill>
              </a:rPr>
              <a:t>Minani</a:t>
            </a:r>
            <a:r>
              <a:rPr lang="es-CO" sz="1800" dirty="0">
                <a:solidFill>
                  <a:schemeClr val="tx1"/>
                </a:solidFill>
              </a:rPr>
              <a:t> SJ se incorporó como delegado del Partido de la República Democrática del Congo.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1043310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Compartimos el siguiente calendario con la información de todas las experiencias educativas globales que se ofrecerán en el 2024: </a:t>
            </a:r>
            <a:r>
              <a:rPr lang="es-CO" sz="1800" dirty="0">
                <a:hlinkClick r:id="rId3"/>
              </a:rPr>
              <a:t>https://www.educatemagis.org/es/global-activities-calendar/</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Lo más destacado en </a:t>
            </a:r>
            <a:r>
              <a:rPr lang="es-CO" sz="1800" dirty="0" err="1">
                <a:solidFill>
                  <a:schemeClr val="tx1"/>
                </a:solidFill>
              </a:rPr>
              <a:t>Educate</a:t>
            </a:r>
            <a:r>
              <a:rPr lang="es-CO" sz="1800" dirty="0">
                <a:solidFill>
                  <a:schemeClr val="tx1"/>
                </a:solidFill>
              </a:rPr>
              <a:t> </a:t>
            </a:r>
            <a:r>
              <a:rPr lang="es-CO" sz="1800" dirty="0" err="1">
                <a:solidFill>
                  <a:schemeClr val="tx1"/>
                </a:solidFill>
              </a:rPr>
              <a:t>Magis</a:t>
            </a:r>
            <a:r>
              <a:rPr lang="es-CO" sz="1800" dirty="0">
                <a:solidFill>
                  <a:schemeClr val="tx1"/>
                </a:solidFill>
              </a:rPr>
              <a:t> en el 2023 </a:t>
            </a:r>
            <a:r>
              <a:rPr lang="es-CO" sz="1800" dirty="0">
                <a:solidFill>
                  <a:schemeClr val="tx1"/>
                </a:solidFill>
                <a:hlinkClick r:id="rId4"/>
              </a:rPr>
              <a:t>https://jesuitas.lat/noticias/15-nivel-2/8485-lo-mas-destacado-en-nuestra-comunidad-global-en-el-2023</a:t>
            </a:r>
            <a:r>
              <a:rPr lang="es-CO" sz="1800" dirty="0">
                <a:solidFill>
                  <a:schemeClr val="tx1"/>
                </a:solidFill>
              </a:rPr>
              <a:t>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52873392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10000"/>
          </a:bodyPr>
          <a:lstStyle/>
          <a:p>
            <a:r>
              <a:rPr lang="es-CO" sz="1800" dirty="0"/>
              <a:t>¡No es de extrañar! Aquellos de ustedes que siguen las actividades de la Compañía en su sitio web, a través de sus boletines y en sus redes sociales sabrán que durante una semana a principios de enero de cada año, el Padre General convoca su Consejo Ampliado - en la jerga de la Curia General, el Consejo </a:t>
            </a:r>
            <a:r>
              <a:rPr lang="es-CO" sz="1800" dirty="0" err="1"/>
              <a:t>Allargato</a:t>
            </a:r>
            <a:r>
              <a:rPr lang="es-CO" sz="1800" dirty="0"/>
              <a:t>. Si bien el flujo de información entre el Superior General y sus Asistentes más cercanos es continuo - con reuniones individuales cada semana y reuniones del Consejo dos o tres veces por semana - el Padre Sosa desea ampliar este círculo. Entre los miembros del Consejo Ampliado se encuentran los cuatro jefes de los Secretariados Apostólicos (Servicio de la Fe, Educación Secundaria y </a:t>
            </a:r>
            <a:r>
              <a:rPr lang="es-CO" sz="1800" dirty="0" err="1"/>
              <a:t>Pre-secundaria</a:t>
            </a:r>
            <a:r>
              <a:rPr lang="es-CO" sz="1800" dirty="0"/>
              <a:t>, Educación Superior, Justicia Social y Ecología) y los Presidentes de las seis Conferencias de la Sociedad (América Latina y el Caribe, Canadá/ Estados Unidos, Europa, África y Madagascar, Sur de Asia y Asia-Pacífico).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10000"/>
          </a:bodyPr>
          <a:lstStyle/>
          <a:p>
            <a:r>
              <a:rPr lang="es-CO" sz="1800" dirty="0">
                <a:solidFill>
                  <a:schemeClr val="tx1"/>
                </a:solidFill>
              </a:rPr>
              <a:t>“El rol de la educación física y el deporte en la Formación Ignaciana”: el seminario pionero sobre la integración de educación física y pedagogía ignaciana en colegios jesuitas chilenos que explora el impacto en el desarrollo integral, valores y liderazgo de los estudiantes."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61968043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Nos alegra contar con representantes de varias redes de la Federación, para la conformación de una nueva comisión de trabajo y así dar continuidad a las metas del proyecto del Currículum humanista Ignaciano. Tanto los delegados como el presidente de FLACSI, dieron una respuesta inmediata y positiva para hacer posible esta colaboración en la serie de acciones que emprenderemos desde el 2024.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La Escuela Virtual comienza el año con entusiasmo y compromiso en la construcción y el fortalecimiento de una plataforma para la formación de toda Fe y Alegría. Desde ya inició con las acciones del plan de desarrollo que contempla la ampliación de la oferta formativa desde las iniciativas y los países, además de ofrecer aportes y servicios a otras organizaciones aliadas y obras de la Compañía de Jesús.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5546970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Alentadores testimonios de jóvenes sobre la Pastoral Juvenil de los jesuitas en Cracovia, alimentada con la oración ignaciana y la de </a:t>
            </a:r>
            <a:r>
              <a:rPr lang="es-CO" sz="1800" dirty="0" err="1"/>
              <a:t>Taizé</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 en este contexto en el que el </a:t>
            </a:r>
            <a:r>
              <a:rPr lang="es-CO" sz="1800" dirty="0" err="1">
                <a:solidFill>
                  <a:schemeClr val="tx1"/>
                </a:solidFill>
              </a:rPr>
              <a:t>Jesuit</a:t>
            </a:r>
            <a:r>
              <a:rPr lang="es-CO" sz="1800" dirty="0">
                <a:solidFill>
                  <a:schemeClr val="tx1"/>
                </a:solidFill>
              </a:rPr>
              <a:t> Centre </a:t>
            </a:r>
            <a:r>
              <a:rPr lang="es-CO" sz="1800" dirty="0" err="1">
                <a:solidFill>
                  <a:schemeClr val="tx1"/>
                </a:solidFill>
              </a:rPr>
              <a:t>for</a:t>
            </a:r>
            <a:r>
              <a:rPr lang="es-CO" sz="1800" dirty="0">
                <a:solidFill>
                  <a:schemeClr val="tx1"/>
                </a:solidFill>
              </a:rPr>
              <a:t> </a:t>
            </a:r>
            <a:r>
              <a:rPr lang="es-CO" sz="1800" dirty="0" err="1">
                <a:solidFill>
                  <a:schemeClr val="tx1"/>
                </a:solidFill>
              </a:rPr>
              <a:t>Ecology</a:t>
            </a:r>
            <a:r>
              <a:rPr lang="es-CO" sz="1800" dirty="0">
                <a:solidFill>
                  <a:schemeClr val="tx1"/>
                </a:solidFill>
              </a:rPr>
              <a:t> and </a:t>
            </a:r>
            <a:r>
              <a:rPr lang="es-CO" sz="1800" dirty="0" err="1">
                <a:solidFill>
                  <a:schemeClr val="tx1"/>
                </a:solidFill>
              </a:rPr>
              <a:t>Development</a:t>
            </a:r>
            <a:r>
              <a:rPr lang="es-CO" sz="1800" dirty="0">
                <a:solidFill>
                  <a:schemeClr val="tx1"/>
                </a:solidFill>
              </a:rPr>
              <a:t> (JCED – Centro Jesuita para la Ecología y el Desarrollo) se ha implicado para abordar las cuestiones interdependientes de la pobreza, el medio ambiente y la justicia social. Un enfoque holístico de apoyo a los agricultores, inspirado en </a:t>
            </a:r>
            <a:r>
              <a:rPr lang="es-CO" sz="1800" dirty="0" err="1">
                <a:solidFill>
                  <a:schemeClr val="tx1"/>
                </a:solidFill>
              </a:rPr>
              <a:t>Laudato</a:t>
            </a:r>
            <a:r>
              <a:rPr lang="es-CO" sz="1800" dirty="0">
                <a:solidFill>
                  <a:schemeClr val="tx1"/>
                </a:solidFill>
              </a:rPr>
              <a:t> si’; un programa que propone prácticas ecológicas sostenibles y apunta hacia un futuro mejor para las próximas generaciones. Vea el octavo episodio de la serie “Jesuitas en las fronteras” para saber más sobre Malawi y la presencia de la Compañía de Jesús allí.</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18802487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27565</TotalTime>
  <Words>1323</Words>
  <Application>Microsoft Office PowerPoint</Application>
  <PresentationFormat>Presentación en pantalla (4:3)</PresentationFormat>
  <Paragraphs>45</Paragraphs>
  <Slides>11</Slides>
  <Notes>11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1315</cp:revision>
  <dcterms:modified xsi:type="dcterms:W3CDTF">2024-01-21T17:39:00Z</dcterms:modified>
</cp:coreProperties>
</file>