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sldIdLst>
    <p:sldId id="256" r:id="rId2"/>
    <p:sldId id="266" r:id="rId3"/>
    <p:sldId id="265" r:id="rId4"/>
    <p:sldId id="267" r:id="rId5"/>
    <p:sldId id="268" r:id="rId6"/>
    <p:sldId id="269" r:id="rId7"/>
    <p:sldId id="270" r:id="rId8"/>
    <p:sldId id="271" r:id="rId9"/>
    <p:sldId id="272" r:id="rId10"/>
    <p:sldId id="273" r:id="rId11"/>
    <p:sldId id="274" r:id="rId12"/>
    <p:sldId id="275" r:id="rId13"/>
  </p:sldIdLst>
  <p:sldSz cx="9144000" cy="6858000" type="screen4x3"/>
  <p:notesSz cx="6858000" cy="9144000"/>
  <p:custDataLst>
    <p:tags r:id="rId15"/>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212" autoAdjust="0"/>
    <p:restoredTop sz="93447" autoAdjust="0"/>
  </p:normalViewPr>
  <p:slideViewPr>
    <p:cSldViewPr snapToGrid="0">
      <p:cViewPr varScale="1">
        <p:scale>
          <a:sx n="59" d="100"/>
          <a:sy n="59" d="100"/>
        </p:scale>
        <p:origin x="1284" y="5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4/02/2024</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163C8F-1529-3B1C-4C8D-10B4028C51ED}"/>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D5C61F03-50CB-EBE2-13B9-D65DBEEB5FE7}"/>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B64F9B10-535D-3C97-52C5-578966283539}"/>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7C459491-9A12-3E46-4626-B6161DA17419}"/>
              </a:ext>
            </a:extLst>
          </p:cNvPr>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34863943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8C9C22-2E89-0DE5-7ADD-530728D7D06E}"/>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855B8B9E-FE00-B7B6-5B0E-5FFD56EB62B6}"/>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2D79EF50-2299-7D1D-CA29-0F1F9ED2D696}"/>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CFD820F0-7AA6-7082-80BB-253E43542882}"/>
              </a:ext>
            </a:extLst>
          </p:cNvPr>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27975550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BA25ED-6459-C3D4-5576-EDA86429D3BF}"/>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C9FC3D05-01A2-BCC6-A6A0-ACF881368477}"/>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5FE1B354-59CF-44DC-0C9B-6F28FCF3DA44}"/>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695BA87C-3E01-5B3E-6400-AC9982715630}"/>
              </a:ext>
            </a:extLst>
          </p:cNvPr>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40828680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40158410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18472890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F112CE-0B12-87D5-40F3-B9D5037E6AF8}"/>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9735C929-24C4-8C65-66FA-FBE17A46438D}"/>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F34BB2B5-7309-EF60-237E-B279290CE894}"/>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59D8BCEE-4CE3-46EB-4A77-8CA6371CD5F4}"/>
              </a:ext>
            </a:extLst>
          </p:cNvPr>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32712734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A539DA-1670-4093-0CAD-A4CC766042FB}"/>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EF7B54B-9AC8-BD6A-C250-EA3073F75ED2}"/>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BD6CE516-F1E9-3A8E-F592-3E9CBE923AC6}"/>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3468D90B-D0AD-EE26-6B39-7264E7374111}"/>
              </a:ext>
            </a:extLst>
          </p:cNvPr>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9763847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8496D0-F92E-6F2F-F1EC-F6FCC69718E5}"/>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0DE4197-4180-828C-4F90-429E33CD2150}"/>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C4E93E85-42CB-8240-37FA-4536CC0E1E9B}"/>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328BBFC2-CA08-C50F-9C36-E3C8A21B00C3}"/>
              </a:ext>
            </a:extLst>
          </p:cNvPr>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12765643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6799CE-BA00-9AE7-E1A9-8BD405639146}"/>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7F588D13-7E68-EBA0-B52D-5BFA0500E2D0}"/>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11121602-F5C5-1BFE-6D67-A455D7E56631}"/>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F98A4580-F6FD-94A5-2A40-8B30F3D0B617}"/>
              </a:ext>
            </a:extLst>
          </p:cNvPr>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31632193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5CCDA4-857B-18FD-F45A-41AC7797AB5D}"/>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3BE4D936-9319-FA88-0D8D-17A708A01843}"/>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0F2665FA-CAAB-C048-832C-5096766C2E75}"/>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6F01222C-9DEE-1F84-2CCB-5B751DD5B6A4}"/>
              </a:ext>
            </a:extLst>
          </p:cNvPr>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4683604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E89706-A402-5B86-32E2-B8A8EC9AB65E}"/>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3AE2B65E-22B5-70D5-B959-879339FC8FD6}"/>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70D52EC4-C682-7494-52CA-A0C0808CA85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634F45EC-8615-DF79-1996-7E42C5CA7531}"/>
              </a:ext>
            </a:extLst>
          </p:cNvPr>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27040941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4/02/2024</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4/02/2024</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4/02/2024</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4/02/2024</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4/02/2024</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4/02/2024</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4/02/2024</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4/02/2024</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4/02/2024</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4/02/2024</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4/02/2024</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4/02/2024</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651, 5 de febrero de 2024</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AA5926-56D8-8EB2-F052-02FFC894C91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9812B116-C5D6-213F-53D7-97AE12AADE88}"/>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s-CO" sz="1800" dirty="0"/>
              <a:t>En este capítulo, Daniel recalca que si bien “el eje del trabajo de la Federación es la educación, por coherencia ese acompañamiento de las comunidades educativas nos ha llevado a una implicación progresiva en el resto de la sociedad”. Una posición que, en palabras del propio Daniel, ocurre porque “nuestro concepto educativo popular no se ciñe solamente al aula de la escuela tradicional, sino que implica también la búsqueda de una transformación social”. </a:t>
            </a:r>
          </a:p>
        </p:txBody>
      </p:sp>
      <p:sp>
        <p:nvSpPr>
          <p:cNvPr id="6" name="5 Marcador de contenido">
            <a:extLst>
              <a:ext uri="{FF2B5EF4-FFF2-40B4-BE49-F238E27FC236}">
                <a16:creationId xmlns:a16="http://schemas.microsoft.com/office/drawing/2014/main" id="{AA44BCFD-2947-7141-8925-F5F315715F22}"/>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s-CO" sz="1800" dirty="0">
                <a:solidFill>
                  <a:schemeClr val="tx1"/>
                </a:solidFill>
              </a:rPr>
              <a:t>Siguiendo el espíritu que anima el paradigma de la pedagogía ignaciana, el Xavier </a:t>
            </a:r>
            <a:r>
              <a:rPr lang="es-CO" sz="1800" dirty="0" err="1">
                <a:solidFill>
                  <a:schemeClr val="tx1"/>
                </a:solidFill>
              </a:rPr>
              <a:t>College</a:t>
            </a:r>
            <a:r>
              <a:rPr lang="es-CO" sz="1800" dirty="0">
                <a:solidFill>
                  <a:schemeClr val="tx1"/>
                </a:solidFill>
              </a:rPr>
              <a:t> ofrece a los jóvenes un programa que va del 6º al 12º curso de educación secundaria. La institución se presenta como auténticamente jesuita, declarando que “una educación jesuita fomenta el pensamiento independiente, la reflexión y el discernimiento”. Enero en Australia es pleno verano, y cuando el P. General visitó la institución, los alumnos estaban todavía de vacaciones. Sin embargo, el coro participó en la Eucaristía presidida por el P. Sosa, y un comité de bienvenida que incluía a otros alumnos aseguró una cálida recepción al distinguido visitante.</a:t>
            </a:r>
          </a:p>
        </p:txBody>
      </p:sp>
      <p:sp>
        <p:nvSpPr>
          <p:cNvPr id="10" name="9 Flecha abajo">
            <a:extLst>
              <a:ext uri="{FF2B5EF4-FFF2-40B4-BE49-F238E27FC236}">
                <a16:creationId xmlns:a16="http://schemas.microsoft.com/office/drawing/2014/main" id="{62E8008B-F2EA-FEBF-04EF-903C14778A0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623AE27-2060-2ABF-0190-1724E789B95B}"/>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30C1A8C4-E234-CDAF-3DEE-ACB12CE8FBCD}"/>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2E4656AC-B885-EB18-D11E-F7ED1FB5E865}"/>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73D42AC3-9EB2-80F5-1C7B-0718A6437D9D}"/>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2920340B-7582-B203-6E5E-A8D6E5911529}"/>
              </a:ext>
            </a:extLst>
          </p:cNvPr>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124708275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EA8851-1ADE-0F86-C67E-B98D7C23E0CD}"/>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F409B5DC-5CB0-7A8B-A527-8D3437956551}"/>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20000"/>
          </a:bodyPr>
          <a:lstStyle/>
          <a:p>
            <a:r>
              <a:rPr lang="es-CO" sz="1800" dirty="0"/>
              <a:t>El Padre Sosa pasó mayor parte de la mañana del 29 de enero, en </a:t>
            </a:r>
            <a:r>
              <a:rPr lang="es-CO" sz="1800" dirty="0" err="1"/>
              <a:t>Jesuit</a:t>
            </a:r>
            <a:r>
              <a:rPr lang="es-CO" sz="1800" dirty="0"/>
              <a:t> Social Services (JSS), que destaca entre las obras más emblemáticas de la Compañía de Jesús en Australia. Este centro social pertenece a la larga tradición de instituciones jesuíticas que valoran tanto la investigación social como la incidencia política y la dedicación a proyectos concretos. La actividad de JSS de Melbourne abarca una amplia gama de temáticas. Entre ellas, el programa “Justicia y reconciliación” que ayuda a ex presos a reinsertarse con éxito en la sociedad; allí se dedica tiempo y energía al acompañamiento de personas con problemas de salud mental, ayudándoles a entablar relaciones sociales sanas; el centro apoya a aquellas comunidades que estén interesadas en establecer contacto con personas que solicitan asilo, inmigrantes recién llegados y con los pueblos llamados “de las Primeras Naciones”.</a:t>
            </a:r>
          </a:p>
        </p:txBody>
      </p:sp>
      <p:sp>
        <p:nvSpPr>
          <p:cNvPr id="6" name="5 Marcador de contenido">
            <a:extLst>
              <a:ext uri="{FF2B5EF4-FFF2-40B4-BE49-F238E27FC236}">
                <a16:creationId xmlns:a16="http://schemas.microsoft.com/office/drawing/2014/main" id="{EB90F356-6323-C551-3C3D-E2ED2E49F118}"/>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20000"/>
          </a:bodyPr>
          <a:lstStyle/>
          <a:p>
            <a:r>
              <a:rPr lang="es-CO" sz="1800" dirty="0">
                <a:solidFill>
                  <a:schemeClr val="tx1"/>
                </a:solidFill>
              </a:rPr>
              <a:t>En Australia no todo es grande como el país. Hay un pequeño colegio jesuita en Sídney que sobresale en muchos aspectos. El </a:t>
            </a:r>
            <a:r>
              <a:rPr lang="es-CO" sz="1800" dirty="0" err="1">
                <a:solidFill>
                  <a:schemeClr val="tx1"/>
                </a:solidFill>
              </a:rPr>
              <a:t>Redfern</a:t>
            </a:r>
            <a:r>
              <a:rPr lang="es-CO" sz="1800" dirty="0">
                <a:solidFill>
                  <a:schemeClr val="tx1"/>
                </a:solidFill>
              </a:rPr>
              <a:t> </a:t>
            </a:r>
            <a:r>
              <a:rPr lang="es-CO" sz="1800" dirty="0" err="1">
                <a:solidFill>
                  <a:schemeClr val="tx1"/>
                </a:solidFill>
              </a:rPr>
              <a:t>Jarjum</a:t>
            </a:r>
            <a:r>
              <a:rPr lang="es-CO" sz="1800" dirty="0">
                <a:solidFill>
                  <a:schemeClr val="tx1"/>
                </a:solidFill>
              </a:rPr>
              <a:t> </a:t>
            </a:r>
            <a:r>
              <a:rPr lang="es-CO" sz="1800" dirty="0" err="1">
                <a:solidFill>
                  <a:schemeClr val="tx1"/>
                </a:solidFill>
              </a:rPr>
              <a:t>College</a:t>
            </a:r>
            <a:r>
              <a:rPr lang="es-CO" sz="1800" dirty="0">
                <a:solidFill>
                  <a:schemeClr val="tx1"/>
                </a:solidFill>
              </a:rPr>
              <a:t> (</a:t>
            </a:r>
            <a:r>
              <a:rPr lang="es-CO" sz="1800" dirty="0" err="1">
                <a:solidFill>
                  <a:schemeClr val="tx1"/>
                </a:solidFill>
              </a:rPr>
              <a:t>Jarjum</a:t>
            </a:r>
            <a:r>
              <a:rPr lang="es-CO" sz="1800" dirty="0">
                <a:solidFill>
                  <a:schemeClr val="tx1"/>
                </a:solidFill>
              </a:rPr>
              <a:t>) es un centro para la educación de niños aborígenes bien de la ciudad, bien isleños del Estrecho de Torres, que, como consecuencia de su pobreza y sus circunstancias familiares, no asisten o no salen adelante en las escuelas primarias normales. Atiende a niños y niñas de entre 4 y 13 años; no cobra matrícula.</a:t>
            </a:r>
          </a:p>
        </p:txBody>
      </p:sp>
      <p:sp>
        <p:nvSpPr>
          <p:cNvPr id="10" name="9 Flecha abajo">
            <a:extLst>
              <a:ext uri="{FF2B5EF4-FFF2-40B4-BE49-F238E27FC236}">
                <a16:creationId xmlns:a16="http://schemas.microsoft.com/office/drawing/2014/main" id="{B5E57EC8-776F-29A5-A60E-2E9FF14872A8}"/>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C6BF5381-B359-77D7-9F8C-8C0E1B13413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0D46645A-03C9-A1EB-0696-1E22E2C3D73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7A452C3A-310E-0E27-6FBA-3BC16C479319}"/>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82299BFA-465A-D61B-B4E0-01E05B2AC6AD}"/>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4CEC9023-C5BA-CAED-BC98-240BA65530BB}"/>
              </a:ext>
            </a:extLst>
          </p:cNvPr>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159908884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753843-77A8-C04B-2882-1E6404EB3D1C}"/>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E85CF31A-DECB-C00B-C84E-B6A5DB939090}"/>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n-US" sz="1800" dirty="0"/>
              <a:t>A Jesuit education is grounded in the liberal arts, with "a focus on quality teaching, critical thinking, and rigorous academic standards and scholarship,” according to the website of the Association of Jesuit Colleges and Universities. The Society of Jesus, a Catholic order committed to advancing education and service, developed the Jesuit tradition. Members of this 500-year-old society, called Jesuits, went on to found multiple colleges in the U.S.</a:t>
            </a:r>
            <a:endParaRPr lang="es-CO" sz="1800" dirty="0"/>
          </a:p>
        </p:txBody>
      </p:sp>
      <p:sp>
        <p:nvSpPr>
          <p:cNvPr id="6" name="5 Marcador de contenido">
            <a:extLst>
              <a:ext uri="{FF2B5EF4-FFF2-40B4-BE49-F238E27FC236}">
                <a16:creationId xmlns:a16="http://schemas.microsoft.com/office/drawing/2014/main" id="{90BFCC76-07ED-27CB-D95A-0B98A8CA322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n-US" sz="1800" dirty="0">
                <a:solidFill>
                  <a:schemeClr val="tx1"/>
                </a:solidFill>
              </a:rPr>
              <a:t>This fall, De Smet Jesuit High School in St. Louis, Mo., admitted two students with intellectual disabilities. Their parents wanted a Catholic high school education for their children. Jack McDonald volunteered to be a student mentor. “What interested me was how kids with a disability learn—and to look at things and high school through their eyes,” Mr. McDonald told OSV News.</a:t>
            </a:r>
            <a:endParaRPr lang="es-CO" sz="1800" dirty="0">
              <a:solidFill>
                <a:schemeClr val="tx1"/>
              </a:solidFill>
            </a:endParaRPr>
          </a:p>
        </p:txBody>
      </p:sp>
      <p:sp>
        <p:nvSpPr>
          <p:cNvPr id="10" name="9 Flecha abajo">
            <a:extLst>
              <a:ext uri="{FF2B5EF4-FFF2-40B4-BE49-F238E27FC236}">
                <a16:creationId xmlns:a16="http://schemas.microsoft.com/office/drawing/2014/main" id="{228D1637-8323-1A77-7B37-20989C1B98E7}"/>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33E565E1-2F9F-C4E8-1BE2-532AFFB8CB69}"/>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DCDF2636-0BAD-B55D-987F-28A57DEDCCBF}"/>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E844B386-B01F-1943-2E3B-DA52F886A175}"/>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93A7AB66-2486-3AF2-CE44-C8C1C4911F28}"/>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DE13FC88-682C-00B9-7F76-7EA7F237DA82}"/>
              </a:ext>
            </a:extLst>
          </p:cNvPr>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381944154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publicaron Novitas 910 - Contrapartida 7829 - 7828 - Registro Contable 650 - Vademécum 30 - Cuadernos de Contabilidad - Identidad Contable.</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Del Padre Rector: La decisión de retornar al Campus se toma considerado el avance significativo en las labores de extinción del incendio en el cerro El Cable por parte de los organismos de atención de emergencias, las recomendaciones que la comunidad científica ha emitido y a la no existencia de alertas restrictivas respecto a la calidad del aire.</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282843896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Grupo de Estudios en Aseguramiento de Información sigue avanzando en su reflexión sobre el Marco de calidad de los servicios de aseguramiento.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Del Medio Universitario:  ¡Inscríbete en Misión País Colombia!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80506179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0E7604-D7A5-20A1-C874-79073CAC85B2}"/>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2E1F441D-74FD-FDD7-B7E7-19C2CA714E35}"/>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volvieron a reunir profesores de la cátedra itinerante de ética Juan José Amézquita Piar para continuar definiendo la programación de </a:t>
            </a:r>
            <a:r>
              <a:rPr lang="es-CO" sz="1800" dirty="0" err="1"/>
              <a:t>esteaño</a:t>
            </a:r>
            <a:r>
              <a:rPr lang="es-CO" sz="1800" dirty="0"/>
              <a:t>.</a:t>
            </a:r>
          </a:p>
        </p:txBody>
      </p:sp>
      <p:sp>
        <p:nvSpPr>
          <p:cNvPr id="6" name="5 Marcador de contenido">
            <a:extLst>
              <a:ext uri="{FF2B5EF4-FFF2-40B4-BE49-F238E27FC236}">
                <a16:creationId xmlns:a16="http://schemas.microsoft.com/office/drawing/2014/main" id="{A13C8BD2-3988-9092-4798-5F41613DA599}"/>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Estimados Miembros de la Comunidad FCEA, Reciban un cordial saludo y mis mejores deseos para este año 2024. Con toda atención, me permito recordarles que la persona que nos fue asignada por la DTI como soporte técnico de la Facultad es la señora Claudia Patricia Forero Rodríguez </a:t>
            </a:r>
          </a:p>
        </p:txBody>
      </p:sp>
      <p:sp>
        <p:nvSpPr>
          <p:cNvPr id="10" name="9 Flecha abajo">
            <a:extLst>
              <a:ext uri="{FF2B5EF4-FFF2-40B4-BE49-F238E27FC236}">
                <a16:creationId xmlns:a16="http://schemas.microsoft.com/office/drawing/2014/main" id="{64733FF1-E5F8-521E-A64B-1F5B2328B812}"/>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71A9DA6F-42EB-AEE5-78FA-D76030D006A7}"/>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5397F7B0-BF44-F51F-F331-4D143B57A16E}"/>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2E722F55-23C2-E3DD-10CC-805706529754}"/>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1E895171-F7B7-2C5C-FE25-B3E5EF58A5C1}"/>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3D1E73C7-2490-3D57-FD79-F92AD6449F6B}"/>
              </a:ext>
            </a:extLst>
          </p:cNvPr>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124435971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98DC9A-67F6-7DEC-9533-B4A262FCCF74}"/>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E896666C-1B73-0626-2C1C-77FC2D863AF7}"/>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Estimados Consejeros y estimadas Consejeras,  Reciban un cordial saludo.  Queremos compartirles la Planeación del Plan de Formación de Consejeros/as Académicos/as para este semestre 2410, el cuál viene con algunas actualizaciones en su implementación, las cuales han obedecido a una juiciosa revisión de sus necesidades, sugerencias y retroalimentación. </a:t>
            </a:r>
          </a:p>
        </p:txBody>
      </p:sp>
      <p:sp>
        <p:nvSpPr>
          <p:cNvPr id="6" name="5 Marcador de contenido">
            <a:extLst>
              <a:ext uri="{FF2B5EF4-FFF2-40B4-BE49-F238E27FC236}">
                <a16:creationId xmlns:a16="http://schemas.microsoft.com/office/drawing/2014/main" id="{6516C191-BB6B-B8B7-97E4-E0910AC88DF2}"/>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De la </a:t>
            </a:r>
            <a:r>
              <a:rPr lang="es-CO" sz="1800" dirty="0" err="1">
                <a:solidFill>
                  <a:schemeClr val="tx1"/>
                </a:solidFill>
              </a:rPr>
              <a:t>Vicerrectoria</a:t>
            </a:r>
            <a:r>
              <a:rPr lang="es-CO" sz="1800" dirty="0">
                <a:solidFill>
                  <a:schemeClr val="tx1"/>
                </a:solidFill>
              </a:rPr>
              <a:t> del Medio </a:t>
            </a:r>
            <a:r>
              <a:rPr lang="es-CO" sz="1800" dirty="0" err="1">
                <a:solidFill>
                  <a:schemeClr val="tx1"/>
                </a:solidFill>
              </a:rPr>
              <a:t>Universitaro</a:t>
            </a:r>
            <a:r>
              <a:rPr lang="es-CO" sz="1800" dirty="0">
                <a:solidFill>
                  <a:schemeClr val="tx1"/>
                </a:solidFill>
              </a:rPr>
              <a:t>: ¿Quieres tener una vida saludable 🍎 y organizar mejor tu tiempo ⏰? ¡El CAPS te ayuda!</a:t>
            </a:r>
          </a:p>
        </p:txBody>
      </p:sp>
      <p:sp>
        <p:nvSpPr>
          <p:cNvPr id="10" name="9 Flecha abajo">
            <a:extLst>
              <a:ext uri="{FF2B5EF4-FFF2-40B4-BE49-F238E27FC236}">
                <a16:creationId xmlns:a16="http://schemas.microsoft.com/office/drawing/2014/main" id="{B794942A-7526-3061-FFBE-90AA652A3BD3}"/>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A415BFD7-8E60-2AD7-4924-5B551ABFE27D}"/>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05E3606C-4C33-C1AD-0392-29B3D3F4C9CF}"/>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074DD7E-A45F-EE00-8736-91F820B4609E}"/>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78CE2EDF-004A-5DB0-AD36-EAD261C8D0B4}"/>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C3252D81-26BD-3540-31B8-ABDE7198D445}"/>
              </a:ext>
            </a:extLst>
          </p:cNvPr>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219961996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609C60-8D07-E595-6997-D16DEDE0D551}"/>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6462009B-965B-EB05-74DD-47B873141134}"/>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Estimados Profesores y Personal Administrativo: reciban un especial saludo. Les doy la bienvenida al proceso de renovación del Plan de Beneficios Flexibles que la Universidad ha diseñado pensando en el bienestar de ustedes y sus familias.  Este plan está conformado por un portafolio con cuatro grupos de servicios, de los cuales pueden elegir las alternativas que más se ajusten a sus necesidades y a sus gustos personales.</a:t>
            </a:r>
          </a:p>
        </p:txBody>
      </p:sp>
      <p:sp>
        <p:nvSpPr>
          <p:cNvPr id="6" name="5 Marcador de contenido">
            <a:extLst>
              <a:ext uri="{FF2B5EF4-FFF2-40B4-BE49-F238E27FC236}">
                <a16:creationId xmlns:a16="http://schemas.microsoft.com/office/drawing/2014/main" id="{8871A9B3-881F-6169-3D40-7B90245431D3}"/>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Estimados Profesores y Personal Administrativo: reciban un especial saludo. Queremos invitarlos a las capacitaciones que Mercer Marsh ha preparado para ustedes, en las cuales se dará a conocer la manera como se realizará la renovación de los beneficios flexibles en la plataforma diseñada para tal fin. </a:t>
            </a:r>
          </a:p>
        </p:txBody>
      </p:sp>
      <p:sp>
        <p:nvSpPr>
          <p:cNvPr id="10" name="9 Flecha abajo">
            <a:extLst>
              <a:ext uri="{FF2B5EF4-FFF2-40B4-BE49-F238E27FC236}">
                <a16:creationId xmlns:a16="http://schemas.microsoft.com/office/drawing/2014/main" id="{5E0240F4-5CE7-8BA0-1FBB-EBCE00C64E9F}"/>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1F9827DB-97D1-D065-F65A-C821896B05F0}"/>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9151D46-2646-FBD2-F0F0-0F8378D53593}"/>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52CA886A-73C6-796A-5177-3EBBE8B9CC97}"/>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9F2053C3-BC9C-1F97-B034-E479BA62FAB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8ECDD17E-7425-CAD0-5095-F540074B61CE}"/>
              </a:ext>
            </a:extLst>
          </p:cNvPr>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17523937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133583-9DE1-270F-F44B-01726C0F2252}"/>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8DB441C4-1399-1B31-A57E-4FCF2B9FD169}"/>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oficina de Fomento de Responsabilidad Social Universitaria desde su creación, ha sido la encargada de acercar a los Javerianos a estos territorios, donde las obras de la Compañía de Jesús Corporación de Desarrollo y Paz en el Magdalena Medio (PDPMM), Fundación </a:t>
            </a:r>
            <a:r>
              <a:rPr lang="es-CO" sz="1800" dirty="0" err="1"/>
              <a:t>Suyusama</a:t>
            </a:r>
            <a:r>
              <a:rPr lang="es-CO" sz="1800" dirty="0"/>
              <a:t>, Instituto Mayor Campesino (IMCA), Misión San Pedro Claver, Fundación Fe y Alegría, Servicio Jesuita a Refugiados Colombia (SJR Col), Servicio Jesuita a Refugiados Latinoamérica y Caribe (SJR LAC), Centro de investigación y Educación Popular (CINEP), desarrollan proyectos en comunidad.</a:t>
            </a:r>
          </a:p>
        </p:txBody>
      </p:sp>
      <p:sp>
        <p:nvSpPr>
          <p:cNvPr id="6" name="5 Marcador de contenido">
            <a:extLst>
              <a:ext uri="{FF2B5EF4-FFF2-40B4-BE49-F238E27FC236}">
                <a16:creationId xmlns:a16="http://schemas.microsoft.com/office/drawing/2014/main" id="{6E4EDA99-7B29-DB0D-62B9-097B6D5DFEA4}"/>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Como complemento a la Cumbre Internacional de Libertad Religiosa (IRF) 2024 sobre Libertad de Religión o Creencias, el Centro de Estudios Latinoamericanos (CLAS) de la Universidad de Georgetown, el Instituto de las Américas (GAI) de Georgetown y el Instituto Republicano Internacional (IRI) organizaron un evento paralelo sobre la libertad religiosa y académica en Nicaragua bajo el actual gobierno. Asimismo, la Asociación de Universidades Confiadas a la Compañía de Jesús en América Latina (AUSJAL) también participó del evento. </a:t>
            </a:r>
          </a:p>
        </p:txBody>
      </p:sp>
      <p:sp>
        <p:nvSpPr>
          <p:cNvPr id="10" name="9 Flecha abajo">
            <a:extLst>
              <a:ext uri="{FF2B5EF4-FFF2-40B4-BE49-F238E27FC236}">
                <a16:creationId xmlns:a16="http://schemas.microsoft.com/office/drawing/2014/main" id="{1ED0588F-9525-E65C-113E-89ECC1A17666}"/>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563C94BC-1720-1375-23F5-DEAA20DE348D}"/>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71FF666E-5C5B-0330-3134-BD26ACC301DF}"/>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EDE34AF0-531C-A7D4-C6DF-905D09A34168}"/>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ADA8F26A-41C7-2F69-419A-98547389F722}"/>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6E9CE499-F9B6-DEBF-44A1-667F01D88764}"/>
              </a:ext>
            </a:extLst>
          </p:cNvPr>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191215389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D3899E-999B-CF1A-FAE2-B5BF90AF826F}"/>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DB825565-3E96-C4D8-5619-B15F6217C423}"/>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red COMPARTE publica su nueva Planificación Estratégica para los próximos cuatro años (2024-2027), con el horizonte de fortalecer Alternativas Económicas Sostenibles que generen impacto territorial en América Latina, en alianza con actores diversos.</a:t>
            </a:r>
          </a:p>
        </p:txBody>
      </p:sp>
      <p:sp>
        <p:nvSpPr>
          <p:cNvPr id="6" name="5 Marcador de contenido">
            <a:extLst>
              <a:ext uri="{FF2B5EF4-FFF2-40B4-BE49-F238E27FC236}">
                <a16:creationId xmlns:a16="http://schemas.microsoft.com/office/drawing/2014/main" id="{F374A0E9-EDE0-C0EA-8DF3-FFB372C36121}"/>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COMPARTE acordó llevar adelante una evaluación con el propósito de mejorar su programa de acompañamiento, y realizar una rendición de cuentas a los centros sociales y a las entidades que colaboran con la red desde hace años. En concreto, se ha evaluado la coherencia interna del programa de intervención de la red para lograr su objetivo de ampliar la escala, de manera sostenible, de las iniciativas económico-productivas que acompañan sus entidades miembros. </a:t>
            </a:r>
          </a:p>
        </p:txBody>
      </p:sp>
      <p:sp>
        <p:nvSpPr>
          <p:cNvPr id="10" name="9 Flecha abajo">
            <a:extLst>
              <a:ext uri="{FF2B5EF4-FFF2-40B4-BE49-F238E27FC236}">
                <a16:creationId xmlns:a16="http://schemas.microsoft.com/office/drawing/2014/main" id="{9EAB65BE-0F7E-4D66-CA51-5BAD6B3F2D54}"/>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CFF245F8-1A2C-E044-494C-1569D8C19F18}"/>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106F9858-C382-C2FF-0F6B-730F7DC79B17}"/>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B7E15AFF-736C-D511-CEA6-6F89F1A76BE3}"/>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8A79A2B9-5918-3A4B-2BE2-A1912A9E7005}"/>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A90FBC08-6AFF-05C0-C0B4-73FA02EB5B7A}"/>
              </a:ext>
            </a:extLst>
          </p:cNvPr>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192540701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BE8141-D041-34B9-914A-F8CED5E5F024}"/>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993250A0-B74C-DE09-84E6-90B9073E1407}"/>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Cuando me informaron que la etapa de magisterio, en mi formación como jesuita, la realizaría en el equipo de Vocaciones Jesuitas México, la incertidumbre paralizó mi corazón al cuestionarme: ¿Por qué me mandan a trabajar con jóvenes si no tengo experiencia en este tipo de actividades?  Conforme el tiempo pasó comprendí que lo más importante de esta etapa no eran las actividades que debía realizar, sino el compartir mi experiencia de Dios con los jóvenes. </a:t>
            </a:r>
          </a:p>
        </p:txBody>
      </p:sp>
      <p:sp>
        <p:nvSpPr>
          <p:cNvPr id="6" name="5 Marcador de contenido">
            <a:extLst>
              <a:ext uri="{FF2B5EF4-FFF2-40B4-BE49-F238E27FC236}">
                <a16:creationId xmlns:a16="http://schemas.microsoft.com/office/drawing/2014/main" id="{410B8B7C-399B-AAE6-3364-DE092EA7D4B5}"/>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Como Cuerpo Apostólico en constante búsqueda y en constante lectura de los signos de los tiempos, la Provincia de los Jesuitas de Brasil se dejó interpelar por los llamados de este “Cristo que señala la Amazonía”, como reconoció una vez el Papa San Pablo VI. Aún en 2014 y después de un proceso de discernimiento, hizo su elección y eligió la región amazónica como su preferencia apostólica, confirmada recientemente en el último plan apostólico (2022-2026).</a:t>
            </a:r>
          </a:p>
        </p:txBody>
      </p:sp>
      <p:sp>
        <p:nvSpPr>
          <p:cNvPr id="10" name="9 Flecha abajo">
            <a:extLst>
              <a:ext uri="{FF2B5EF4-FFF2-40B4-BE49-F238E27FC236}">
                <a16:creationId xmlns:a16="http://schemas.microsoft.com/office/drawing/2014/main" id="{2CF71C93-BD9B-9253-9AB4-1EBC80A8C70A}"/>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7A0F1D4B-4C1F-F676-9674-E80243213401}"/>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CCA10186-7F84-74EF-9AA5-06F77AAF1069}"/>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88C68395-027F-8620-6EA4-8771BF86358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DFF7EAF2-0AD2-D9BC-EA30-D1351EBB9CAA}"/>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6D335A23-DC95-F9BC-B377-0B8A1CE28F15}"/>
              </a:ext>
            </a:extLst>
          </p:cNvPr>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36764712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27974</TotalTime>
  <Words>1504</Words>
  <Application>Microsoft Office PowerPoint</Application>
  <PresentationFormat>Presentación en pantalla (4:3)</PresentationFormat>
  <Paragraphs>48</Paragraphs>
  <Slides>12</Slides>
  <Notes>12</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12</vt:i4>
      </vt:variant>
    </vt:vector>
  </HeadingPairs>
  <TitlesOfParts>
    <vt:vector size="18"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1324</cp:revision>
  <dcterms:modified xsi:type="dcterms:W3CDTF">2024-02-04T22:04:19Z</dcterms:modified>
</cp:coreProperties>
</file>