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Lst>
  <p:sldSz cx="9144000" cy="6858000" type="screen4x3"/>
  <p:notesSz cx="6858000" cy="9144000"/>
  <p:custDataLst>
    <p:tags r:id="rId17"/>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93447" autoAdjust="0"/>
  </p:normalViewPr>
  <p:slideViewPr>
    <p:cSldViewPr snapToGrid="0">
      <p:cViewPr varScale="1">
        <p:scale>
          <a:sx n="59" d="100"/>
          <a:sy n="59" d="100"/>
        </p:scale>
        <p:origin x="1284" y="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11/02/2024</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88A124-3435-31A1-A5F8-0E7ABFAFBE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117CB99B-FE57-0574-73BB-981AEF29A50B}"/>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3770BF17-9874-4176-1348-FF66E0F8E140}"/>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0143B4E3-A4CB-8C85-9B59-3C65ADD44459}"/>
              </a:ext>
            </a:extLst>
          </p:cNvPr>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5097478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8B0493-9D23-0A33-67B4-207B01E26933}"/>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5C8E7097-A635-6AF3-123C-7707F7F6FE01}"/>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8DBD09B5-5867-F2EA-717F-9C51B90135B4}"/>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FF66FE99-AF33-9788-D504-04E379FA128B}"/>
              </a:ext>
            </a:extLst>
          </p:cNvPr>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0660852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B18D0B-59E1-517F-7768-7C77B9E7E8C1}"/>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260152CD-76E8-D1CB-1C15-43ABB0864C4A}"/>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32D2FF01-2516-E682-876F-1BB316BBED75}"/>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DD97E39-C01D-0B25-6E79-750FBFA4D626}"/>
              </a:ext>
            </a:extLst>
          </p:cNvPr>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9161125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1EF575-19CF-A457-D09E-91B302C9A360}"/>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B7231523-9EDC-B329-2D01-734986F5B5A0}"/>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B3433400-82D3-9F69-B4AB-B74E809B49D6}"/>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9F32BFA3-A89B-CF9F-8F6C-9032DBB36720}"/>
              </a:ext>
            </a:extLst>
          </p:cNvPr>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487792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93DA54-220D-4EB5-086F-40E0BE174A79}"/>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B6CBEE8-9CAD-C825-7D27-AA36C9F9772B}"/>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C427C3D9-12DD-BB80-E80F-38DD3C7C375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C3542D92-CFF3-3E70-3DB2-D5EE26FD40A8}"/>
              </a:ext>
            </a:extLst>
          </p:cNvPr>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4247553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15841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0341EC-5B9F-3573-2C68-FC91A6EE954A}"/>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8FAB6FF9-E674-ABCF-AC2A-9E997F8B90C4}"/>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1F3611CC-FF49-83D4-505F-42DB701375DB}"/>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4D292B38-D52F-3A43-E14D-19C8FA322467}"/>
              </a:ext>
            </a:extLst>
          </p:cNvPr>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2671940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60D529-9211-E35C-F972-FE482F13780E}"/>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9452CF24-273A-DC1C-DD4E-2C7356EB2685}"/>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0D080874-BB78-9268-08E3-19EF3A8974B0}"/>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3295E9D9-12A0-94E1-E8F9-E2019AB39440}"/>
              </a:ext>
            </a:extLst>
          </p:cNvPr>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8387796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814F40-0EDB-B6C1-FAFA-8719B8810F56}"/>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7A78447-5A5F-C1BB-7CA3-CB8E99DA8486}"/>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274BEAF3-01EF-2F6B-D094-E158E76AA525}"/>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853205D5-469A-F5BF-C595-CDF31D5461AB}"/>
              </a:ext>
            </a:extLst>
          </p:cNvPr>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9553696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93C553-4334-D0AE-98B0-E02340930FA1}"/>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2D8A1E8E-AA7E-D7B8-8437-5B7772EBA5E8}"/>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5CFCBE73-59E0-930F-9831-C147A049085D}"/>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D93838B8-5A87-B95E-DC35-7F04C0F54F2C}"/>
              </a:ext>
            </a:extLst>
          </p:cNvPr>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0503811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378F2B-BCEF-A036-C9A8-35C53A2A768B}"/>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256F90CB-D989-E883-5E71-3C71D433BB5D}"/>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C6BA7272-2B81-55B2-CB31-4F4FCF2636EB}"/>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D4B05D77-755A-83EB-66A2-A76036827B7D}"/>
              </a:ext>
            </a:extLst>
          </p:cNvPr>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4223736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2CD6FE-C708-0E34-50D6-6ED824A5214A}"/>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A4E0890D-E70E-41E7-B394-55CF04C8DD52}"/>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EA57957C-5167-3D24-03D9-9E13EA51C5E9}"/>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0695B04A-ECE5-799B-2C71-BF30EFD1E7DB}"/>
              </a:ext>
            </a:extLst>
          </p:cNvPr>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4792417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D21AA0-F93B-9248-26CA-C402B1BACE75}"/>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6124333C-A514-25A9-4574-B25ED108C97B}"/>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5406C9DB-1F34-BF48-0E4D-8CC3A64B57FB}"/>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AF44BD09-57ED-DF8B-9690-97073E2A975B}"/>
              </a:ext>
            </a:extLst>
          </p:cNvPr>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428337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11/02/2024</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11/02/2024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11/02/2024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11/02/2024</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11/02/2024</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11/02/2024</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11/02/2024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11/02/2024</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11/02/2024</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11/02/2024</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11/02/2024</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11/02/2024</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652, 12 de febrero de 2024</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4524DB-3410-AA06-F563-4C6ED190B7C3}"/>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D33C43BB-4382-B536-D07D-EBA22E4D4BEF}"/>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20000"/>
          </a:bodyPr>
          <a:lstStyle/>
          <a:p>
            <a:r>
              <a:rPr lang="es-CO" sz="1800" dirty="0"/>
              <a:t>La Maestría en Salud Pública (Instituto de Salud Pública) y la Maestría en Música (Facultad de Artes) lograron la acreditación de alta calidad por primera vez y con una vigencia de 8 años; la Maestría en Desarrollo Rural (Facultad de Estudios Ambientales y Rurales) renovó su acreditación por 8 años y logró renovar su registro calificado; la Maestría en Ciencias Biológicas (Facultad de Ciencias) renovó su acreditación por 10 años y logró renovar su registro calificado; la Licenciatura en Filosofía (Facultad de Educación) renovó su acreditación por 6 años y logró renovar su registro calificado. En la Facultad de Medicina, las especializaciones en Cardiología y Neurología renovaron su acreditación por 8 años y lograron renovar su registro calificado; las especializaciones en Anestesiología y Patología renovaron su acreditación por 6 años y lograron renovar su registro calificado y las especializaciones en Medicina del Dolor y Cuidados Paliativos Pediátricos, Oncología Clínica, Radioterapia y Psiquiatría Geriátrica lograron el registro calificado como nuevo programa.</a:t>
            </a:r>
          </a:p>
        </p:txBody>
      </p:sp>
      <p:sp>
        <p:nvSpPr>
          <p:cNvPr id="6" name="5 Marcador de contenido">
            <a:extLst>
              <a:ext uri="{FF2B5EF4-FFF2-40B4-BE49-F238E27FC236}">
                <a16:creationId xmlns:a16="http://schemas.microsoft.com/office/drawing/2014/main" id="{A64E7340-AF94-51A3-7205-88543CEE589F}"/>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20000"/>
          </a:bodyPr>
          <a:lstStyle/>
          <a:p>
            <a:r>
              <a:rPr lang="es-CO" sz="1800" dirty="0">
                <a:solidFill>
                  <a:schemeClr val="tx1"/>
                </a:solidFill>
              </a:rPr>
              <a:t>LA CUARESMA ofrece la oportunidad, como escribió Ignacio, de “ponderar con afecto todo lo que Dios ha hecho por mí” y de preguntarse, a cambio, ¿Cómo viviré, ¿quién seré en relación con Dios, con mi prójimo y con la Creación?</a:t>
            </a:r>
          </a:p>
        </p:txBody>
      </p:sp>
      <p:sp>
        <p:nvSpPr>
          <p:cNvPr id="10" name="9 Flecha abajo">
            <a:extLst>
              <a:ext uri="{FF2B5EF4-FFF2-40B4-BE49-F238E27FC236}">
                <a16:creationId xmlns:a16="http://schemas.microsoft.com/office/drawing/2014/main" id="{2A0B4410-7B28-930B-D93F-F0CAD927F204}"/>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4A613F7D-6725-659A-CD34-6EF7CC9E4FC1}"/>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2ECE6B05-9FA6-7B71-06DF-A673894052A1}"/>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DC6A1EB6-CF01-C36A-CF1F-B42B41744F68}"/>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76656B76-43F5-979A-AE0A-71E32A54A871}"/>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9A0EDF8A-6CA8-2CA0-D86A-6354CDDDCBE7}"/>
              </a:ext>
            </a:extLst>
          </p:cNvPr>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42463930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ADF79D-1DFF-ACA8-CFE4-DF029655E15F}"/>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A9EB3E56-0B50-E2C0-77ED-8F7A4085A3C6}"/>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“Esta Cuaresma, te ofrecemos la oportunidad de conectar con la espiritualidad ignaciana y profundizar en tu camino de fe utilizando nuestra nueva aplicación </a:t>
            </a:r>
            <a:r>
              <a:rPr lang="es-CO" sz="1800" dirty="0" err="1"/>
              <a:t>Jesuit</a:t>
            </a:r>
            <a:r>
              <a:rPr lang="es-CO" sz="1800" dirty="0"/>
              <a:t> </a:t>
            </a:r>
            <a:r>
              <a:rPr lang="es-CO" sz="1800" dirty="0" err="1"/>
              <a:t>Pilgrimage</a:t>
            </a:r>
            <a:r>
              <a:rPr lang="es-CO" sz="1800" dirty="0"/>
              <a:t>”, dijo el P. John </a:t>
            </a:r>
            <a:r>
              <a:rPr lang="es-CO" sz="1800" dirty="0" err="1"/>
              <a:t>Dardis</a:t>
            </a:r>
            <a:r>
              <a:rPr lang="es-CO" sz="1800" dirty="0"/>
              <a:t> SJ, responsable de Comunicaciones de la Compañía de Jesús. “Semana a semana, viajarás a diferentes lugares ignacianos en nuestra campaña ‘</a:t>
            </a:r>
            <a:r>
              <a:rPr lang="es-CO" sz="1800" dirty="0" err="1"/>
              <a:t>Travel</a:t>
            </a:r>
            <a:r>
              <a:rPr lang="es-CO" sz="1800" dirty="0"/>
              <a:t> </a:t>
            </a:r>
            <a:r>
              <a:rPr lang="es-CO" sz="1800" dirty="0" err="1"/>
              <a:t>Miles’.”La</a:t>
            </a:r>
            <a:r>
              <a:rPr lang="es-CO" sz="1800" dirty="0"/>
              <a:t> campaña ‘</a:t>
            </a:r>
            <a:r>
              <a:rPr lang="es-CO" sz="1800" dirty="0" err="1"/>
              <a:t>Travel</a:t>
            </a:r>
            <a:r>
              <a:rPr lang="es-CO" sz="1800" dirty="0"/>
              <a:t> Miles’ te lleva a un destino diferente en cada una de las semanas de Cuaresma: Pamplona, Loyola, París, Venecia y Roma. Semana a semana, podrás disfrutar de la plataforma de fácil uso que da vida a estos lugares, ofreciendo impresionantes audiovisuales y contenidos históricos. ¡Deja que Dios te alcance!</a:t>
            </a:r>
          </a:p>
        </p:txBody>
      </p:sp>
      <p:sp>
        <p:nvSpPr>
          <p:cNvPr id="6" name="5 Marcador de contenido">
            <a:extLst>
              <a:ext uri="{FF2B5EF4-FFF2-40B4-BE49-F238E27FC236}">
                <a16:creationId xmlns:a16="http://schemas.microsoft.com/office/drawing/2014/main" id="{F9315617-81D9-CC11-BDBD-DD64EBFE75F9}"/>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 En un paso significativo hacia la creación de un entorno seguro, la Compañía de Jesús presenta el Programa de Promoción de una Cultura Consistente de Protección (PCCP). Diseñado para abarcar todas las áreas apostólicas, desde la educación hasta la espiritualidad, este programa representa un avance estratégico en la misión compartida de erradicar el abuso.</a:t>
            </a:r>
          </a:p>
        </p:txBody>
      </p:sp>
      <p:sp>
        <p:nvSpPr>
          <p:cNvPr id="10" name="9 Flecha abajo">
            <a:extLst>
              <a:ext uri="{FF2B5EF4-FFF2-40B4-BE49-F238E27FC236}">
                <a16:creationId xmlns:a16="http://schemas.microsoft.com/office/drawing/2014/main" id="{A2AFDA23-6C72-91B7-AE11-8B4737C1C746}"/>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A4EBC9C-E935-30BE-96F6-F135878CC091}"/>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736862B2-30C4-2775-3C86-D44E3E83BAB8}"/>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BE79D114-3DE9-B21C-4540-56CCF9EFBE29}"/>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7A6AB335-2B00-6A17-F02E-CF740B249C64}"/>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1F618F70-1518-1FD7-5F04-F6C316D655A4}"/>
              </a:ext>
            </a:extLst>
          </p:cNvPr>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7669725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08AB46-EA06-7C50-0259-584BE4D874B2}"/>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457B3EE4-8B6E-8B90-0328-345242260E69}"/>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Las dos principales Fe y Alegrías en Asia: Nepal y Camboya, tienen puntos de encuentro y realidades que se tocan. Pero son un claro ejemplo de cómo nacen de necesidades concretas y locales, totalmente diferentes. Fe y Alegría Nepal nace de la evolución de un Programa de Emergencia tras uno de los más graves terremotos que sufrió el país en 2015. Fruto de ese programa se crea el Nepal </a:t>
            </a:r>
            <a:r>
              <a:rPr lang="es-CO" sz="1800" dirty="0" err="1"/>
              <a:t>Jesuit</a:t>
            </a:r>
            <a:r>
              <a:rPr lang="es-CO" sz="1800" dirty="0"/>
              <a:t> Social </a:t>
            </a:r>
            <a:r>
              <a:rPr lang="es-CO" sz="1800" dirty="0" err="1"/>
              <a:t>Institute</a:t>
            </a:r>
            <a:r>
              <a:rPr lang="es-CO" sz="1800" dirty="0"/>
              <a:t> (NJSI) ,la semilla de lo que hoy conocemos como Fe y Alegría Nepal. Hasta entonces, la Compañía de Jesús en Nepal trabajaba en contextos educativos principalmente urbanos.</a:t>
            </a:r>
          </a:p>
        </p:txBody>
      </p:sp>
      <p:sp>
        <p:nvSpPr>
          <p:cNvPr id="6" name="5 Marcador de contenido">
            <a:extLst>
              <a:ext uri="{FF2B5EF4-FFF2-40B4-BE49-F238E27FC236}">
                <a16:creationId xmlns:a16="http://schemas.microsoft.com/office/drawing/2014/main" id="{5F52FCC3-BD19-B475-4011-2078A32135EE}"/>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Un equipo de la Región Bogotá – Soacha participó en la Inmersión Ignaciana, que tuvo lugar del 1 al 3 de febrero de 2024 en la hermosa ciudad de Pasto. Este evento, que reunió a delegados y delegadas de diversas obras y regiones de la Compañía de Jesús en Colombia, nos sumergió en una experiencia profunda de Espiritualidad Ignaciana que, guiada por el discernimiento colectivo en diálogo con las Opciones Fundamentales del Proyecto Apostólico de Provincia, nos permitió profundizar y renovar nuestro compromiso con la misión de Reconciliación y Justicia, como cuerpo apostólico regional.</a:t>
            </a:r>
          </a:p>
        </p:txBody>
      </p:sp>
      <p:sp>
        <p:nvSpPr>
          <p:cNvPr id="10" name="9 Flecha abajo">
            <a:extLst>
              <a:ext uri="{FF2B5EF4-FFF2-40B4-BE49-F238E27FC236}">
                <a16:creationId xmlns:a16="http://schemas.microsoft.com/office/drawing/2014/main" id="{B698BC60-94B3-878C-564D-D34E1DA705F4}"/>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1406BC4A-516F-DF52-8B7E-E1F048E7D3E4}"/>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5C957ACD-D121-C49A-2023-90BB2F9361E8}"/>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01A3D6AC-C644-2344-AD2A-7E5FDFBFD893}"/>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364B1C8B-3E52-F1CE-C80E-694546DD5DD9}"/>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98939F0D-D8F7-0BA6-51FA-F357863E0E56}"/>
              </a:ext>
            </a:extLst>
          </p:cNvPr>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2708496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76A916-849A-31D9-7739-A826FF21CC48}"/>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2DFA3C12-0F3F-03CA-A5E7-A3051EAA45B7}"/>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Sídney, Melbourne, Adelaida: estos son los nombres de las grandes ciudades australianas de este continente, Oceanía, que atrae nuestra curiosidad. El Padre General visitó la Provincia de Australia durante la segunda quincena de enero.</a:t>
            </a:r>
          </a:p>
        </p:txBody>
      </p:sp>
      <p:sp>
        <p:nvSpPr>
          <p:cNvPr id="6" name="5 Marcador de contenido">
            <a:extLst>
              <a:ext uri="{FF2B5EF4-FFF2-40B4-BE49-F238E27FC236}">
                <a16:creationId xmlns:a16="http://schemas.microsoft.com/office/drawing/2014/main" id="{2F7F4FE1-E612-6C7E-58F4-8EFA8A3E264C}"/>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Cuando preguntamos al Superior Regional, P. Erik John </a:t>
            </a:r>
            <a:r>
              <a:rPr lang="es-CO" sz="1800" dirty="0" err="1">
                <a:solidFill>
                  <a:schemeClr val="tx1"/>
                </a:solidFill>
              </a:rPr>
              <a:t>Gerilla</a:t>
            </a:r>
            <a:r>
              <a:rPr lang="es-CO" sz="1800" dirty="0">
                <a:solidFill>
                  <a:schemeClr val="tx1"/>
                </a:solidFill>
              </a:rPr>
              <a:t>, qué obras de su Región le gustaría ver destacadas en el sitio web de la Compañía de Jesús, de entre los compromisos apostólicos de su Región, mencionó inmediatamente las dos obras educativas de </a:t>
            </a:r>
            <a:r>
              <a:rPr lang="es-CO" sz="1800" dirty="0" err="1">
                <a:solidFill>
                  <a:schemeClr val="tx1"/>
                </a:solidFill>
              </a:rPr>
              <a:t>Kasait</a:t>
            </a:r>
            <a:r>
              <a:rPr lang="es-CO" sz="1800" dirty="0">
                <a:solidFill>
                  <a:schemeClr val="tx1"/>
                </a:solidFill>
              </a:rPr>
              <a:t>, distrito de </a:t>
            </a:r>
            <a:r>
              <a:rPr lang="es-CO" sz="1800" dirty="0" err="1">
                <a:solidFill>
                  <a:schemeClr val="tx1"/>
                </a:solidFill>
              </a:rPr>
              <a:t>Liquiça</a:t>
            </a:r>
            <a:r>
              <a:rPr lang="es-CO" sz="1800" dirty="0">
                <a:solidFill>
                  <a:schemeClr val="tx1"/>
                </a:solidFill>
              </a:rPr>
              <a:t>, a unos treinta kilómetros de Dili, que es la capital. El Padre General visitó el sábado 3 de febrero el </a:t>
            </a:r>
            <a:r>
              <a:rPr lang="es-CO" sz="1800" dirty="0" err="1">
                <a:solidFill>
                  <a:schemeClr val="tx1"/>
                </a:solidFill>
              </a:rPr>
              <a:t>Colégio</a:t>
            </a:r>
            <a:r>
              <a:rPr lang="es-CO" sz="1800" dirty="0">
                <a:solidFill>
                  <a:schemeClr val="tx1"/>
                </a:solidFill>
              </a:rPr>
              <a:t> de Santo </a:t>
            </a:r>
            <a:r>
              <a:rPr lang="es-CO" sz="1800" dirty="0" err="1">
                <a:solidFill>
                  <a:schemeClr val="tx1"/>
                </a:solidFill>
              </a:rPr>
              <a:t>Inácio</a:t>
            </a:r>
            <a:r>
              <a:rPr lang="es-CO" sz="1800" dirty="0">
                <a:solidFill>
                  <a:schemeClr val="tx1"/>
                </a:solidFill>
              </a:rPr>
              <a:t> de </a:t>
            </a:r>
            <a:r>
              <a:rPr lang="es-CO" sz="1800" dirty="0" err="1">
                <a:solidFill>
                  <a:schemeClr val="tx1"/>
                </a:solidFill>
              </a:rPr>
              <a:t>Loiola</a:t>
            </a:r>
            <a:r>
              <a:rPr lang="es-CO" sz="1800" dirty="0">
                <a:solidFill>
                  <a:schemeClr val="tx1"/>
                </a:solidFill>
              </a:rPr>
              <a:t> (CSIL) y el Instituto São João de Brito (ISJB). El Padre Sosa participó en la ceremonia de graduación del instituto universitario, especializado en la formación de profesores. Entregó además los premios a aquellos alumnos de este Instituto que se han destacado por sus méritos.</a:t>
            </a:r>
          </a:p>
        </p:txBody>
      </p:sp>
      <p:sp>
        <p:nvSpPr>
          <p:cNvPr id="10" name="9 Flecha abajo">
            <a:extLst>
              <a:ext uri="{FF2B5EF4-FFF2-40B4-BE49-F238E27FC236}">
                <a16:creationId xmlns:a16="http://schemas.microsoft.com/office/drawing/2014/main" id="{106B4C3F-94C1-4BF0-0265-3710468AB19C}"/>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F46F260B-55A1-7735-D1E6-6A7649A381D8}"/>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D3B30CD2-EAE1-A577-076E-C365D0C8984C}"/>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B6403318-339E-70BE-5BED-F4E094CA94C2}"/>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93103322-5DAC-A63E-765A-485975BC3D60}"/>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3EBC5766-92D4-CF66-B0B4-70E2B8615863}"/>
              </a:ext>
            </a:extLst>
          </p:cNvPr>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5713855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D7743F-A7A5-CEEA-3EE5-0F12A09E567C}"/>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C5EE48F1-1B24-88D0-F280-5636561BD354}"/>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El actual superior, el P. Brendan Kelly, no duda en afirmar que lo que el ADN es para el cuerpo humano, </a:t>
            </a:r>
            <a:r>
              <a:rPr lang="es-CO" sz="1800" dirty="0" err="1"/>
              <a:t>Sevenhill</a:t>
            </a:r>
            <a:r>
              <a:rPr lang="es-CO" sz="1800" dirty="0"/>
              <a:t> lo es para la Compañía de Jesús en Australia. Aquí es donde empezó todo. Aquí podemos encontrar, todavía hoy, el alma de la misión integral e integrada de la Compañía, que supo crear una sinergia entre el apostolado parroquial, la promoción de los Ejercicios Espirituales y la gestión de un viñedo. Todo encaja: una parte no puede funcionar sin las otras dos. Es un mundo de colaboración y apoyo mutuo que beneficia a toda la Provincia. En concreto, estamos hablando de dos parroquias con ocho iglesias, un centro espiritual que no da abasto para atender la demanda de retiros ignacianos, y una viña especializada en la producción de vino de misa, pero que también elabora reconocidos vinos de mesa.</a:t>
            </a:r>
          </a:p>
        </p:txBody>
      </p:sp>
      <p:sp>
        <p:nvSpPr>
          <p:cNvPr id="6" name="5 Marcador de contenido">
            <a:extLst>
              <a:ext uri="{FF2B5EF4-FFF2-40B4-BE49-F238E27FC236}">
                <a16:creationId xmlns:a16="http://schemas.microsoft.com/office/drawing/2014/main" id="{8F4015AD-263C-FE70-C5C1-B50EECBDFE0F}"/>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solidFill>
                  <a:schemeClr val="tx1"/>
                </a:solidFill>
              </a:rPr>
              <a:t>Siguiendo el espíritu que anima el paradigma de la pedagogía ignaciana, el Xavier </a:t>
            </a:r>
            <a:r>
              <a:rPr lang="es-CO" sz="1800" dirty="0" err="1">
                <a:solidFill>
                  <a:schemeClr val="tx1"/>
                </a:solidFill>
              </a:rPr>
              <a:t>College</a:t>
            </a:r>
            <a:r>
              <a:rPr lang="es-CO" sz="1800" dirty="0">
                <a:solidFill>
                  <a:schemeClr val="tx1"/>
                </a:solidFill>
              </a:rPr>
              <a:t> ofrece a los jóvenes un programa que va del 6º al 12º curso de educación secundaria. La institución se presenta como auténticamente jesuita, declarando que “una educación jesuita fomenta el pensamiento independiente, la reflexión y el discernimiento”. Enero en Australia es pleno verano, y cuando el P. General visitó la institución, los alumnos estaban todavía de vacaciones. Sin embargo, el coro participó en la Eucaristía presidida por el P. Sosa, y un comité de bienvenida que incluía a otros alumnos aseguró una cálida recepción al distinguido </a:t>
            </a:r>
            <a:r>
              <a:rPr lang="es-CO" sz="1800">
                <a:solidFill>
                  <a:schemeClr val="tx1"/>
                </a:solidFill>
              </a:rPr>
              <a:t>visitante.</a:t>
            </a:r>
            <a:endParaRPr lang="es-CO" sz="1800" dirty="0">
              <a:solidFill>
                <a:schemeClr val="tx1"/>
              </a:solidFill>
            </a:endParaRPr>
          </a:p>
        </p:txBody>
      </p:sp>
      <p:sp>
        <p:nvSpPr>
          <p:cNvPr id="10" name="9 Flecha abajo">
            <a:extLst>
              <a:ext uri="{FF2B5EF4-FFF2-40B4-BE49-F238E27FC236}">
                <a16:creationId xmlns:a16="http://schemas.microsoft.com/office/drawing/2014/main" id="{D749A83D-D068-FFA8-A982-02586B24A84C}"/>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117D57D7-1C51-2B86-14B9-1F3BBFA400FF}"/>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44332A-ABB8-181F-F176-0A4EFAC6226A}"/>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23E47668-E633-84DC-074C-5FA8D9228E8C}"/>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55F2ECFA-BA63-8EF2-9BE9-79E293F7B27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57BF1DC9-5204-E730-DA2C-47ABCC572CF9}"/>
              </a:ext>
            </a:extLst>
          </p:cNvPr>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33557349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anunció la publicación de Novitas 911 - Contrapartida 7834 - 7847 - Registro Contable 651 - Vademécum 30 - Cuadernos de Contabilidad - Identidad Contable.</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Desde el Centro Pastoral San Francisco Javier, tenemos esta</a:t>
            </a:r>
          </a:p>
          <a:p>
            <a:r>
              <a:rPr lang="es-CO" sz="1800" dirty="0">
                <a:solidFill>
                  <a:schemeClr val="tx1"/>
                </a:solidFill>
              </a:rPr>
              <a:t>invitación para que vivas una experiencia que puede</a:t>
            </a:r>
          </a:p>
          <a:p>
            <a:r>
              <a:rPr lang="es-CO" sz="1800" dirty="0">
                <a:solidFill>
                  <a:schemeClr val="tx1"/>
                </a:solidFill>
              </a:rPr>
              <a:t>¡TRANSFORMAR TU VIDA!</a:t>
            </a:r>
          </a:p>
          <a:p>
            <a:r>
              <a:rPr lang="es-CO" sz="1800" dirty="0">
                <a:solidFill>
                  <a:schemeClr val="tx1"/>
                </a:solidFill>
              </a:rPr>
              <a:t>¡Vive los Ejercicios Espirituales!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28284389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6">
                                            <p:txEl>
                                              <p:pRg st="2" end="2"/>
                                            </p:txEl>
                                          </p:spTgt>
                                        </p:tgtEl>
                                        <p:attrNameLst>
                                          <p:attrName>style.visibility</p:attrName>
                                        </p:attrNameLst>
                                      </p:cBhvr>
                                      <p:to>
                                        <p:strVal val="visible"/>
                                      </p:to>
                                    </p:set>
                                    <p:anim calcmode="lin" valueType="num">
                                      <p:cBhvr additive="base">
                                        <p:cTn id="47" dur="2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48" dur="2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6">
                                            <p:txEl>
                                              <p:pRg st="3" end="3"/>
                                            </p:txEl>
                                          </p:spTgt>
                                        </p:tgtEl>
                                        <p:attrNameLst>
                                          <p:attrName>style.visibility</p:attrName>
                                        </p:attrNameLst>
                                      </p:cBhvr>
                                      <p:to>
                                        <p:strVal val="visible"/>
                                      </p:to>
                                    </p:set>
                                    <p:anim calcmode="lin" valueType="num">
                                      <p:cBhvr additive="base">
                                        <p:cTn id="53" dur="20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54" dur="20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par>
                          <p:cTn id="55" fill="hold">
                            <p:stCondLst>
                              <p:cond delay="2000"/>
                            </p:stCondLst>
                            <p:childTnLst>
                              <p:par>
                                <p:cTn id="56" presetID="22" presetClass="entr" presetSubtype="4" fill="hold" grpId="0" nodeType="after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wipe(down)">
                                      <p:cBhvr>
                                        <p:cTn id="58" dur="500"/>
                                        <p:tgtEl>
                                          <p:spTgt spid="13"/>
                                        </p:tgtEl>
                                      </p:cBhvr>
                                    </p:animEffect>
                                  </p:childTnLst>
                                </p:cTn>
                              </p:par>
                            </p:childTnLst>
                          </p:cTn>
                        </p:par>
                        <p:par>
                          <p:cTn id="59" fill="hold">
                            <p:stCondLst>
                              <p:cond delay="2500"/>
                            </p:stCondLst>
                            <p:childTnLst>
                              <p:par>
                                <p:cTn id="60" presetID="22" presetClass="entr" presetSubtype="4" fill="hold" grpId="0" nodeType="after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wipe(down)">
                                      <p:cBhvr>
                                        <p:cTn id="6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5F9697-2EE2-3C3A-D3D1-EE83D03A4CEC}"/>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47D52815-72CE-127B-90A0-EC64840DD2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AUDIRE, el profesor Manuel Alejandro Zambrano Poveda, expuso el tema “Implicaciones prácticas en la aplicación de la NIIF 16”.</a:t>
            </a:r>
          </a:p>
        </p:txBody>
      </p:sp>
      <p:sp>
        <p:nvSpPr>
          <p:cNvPr id="6" name="5 Marcador de contenido">
            <a:extLst>
              <a:ext uri="{FF2B5EF4-FFF2-40B4-BE49-F238E27FC236}">
                <a16:creationId xmlns:a16="http://schemas.microsoft.com/office/drawing/2014/main" id="{B61852E3-017F-6662-AEB2-10F71FC9C3BE}"/>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Apreciados profesores y profesoras: Reciban un cordial saludo. Desde el año 2020 la Pontificia Universidad Javeriana hace parte del programa </a:t>
            </a:r>
            <a:r>
              <a:rPr lang="es-CO" sz="1800" dirty="0" err="1">
                <a:solidFill>
                  <a:schemeClr val="tx1"/>
                </a:solidFill>
              </a:rPr>
              <a:t>Uniservitate</a:t>
            </a:r>
            <a:r>
              <a:rPr lang="es-CO" sz="1800" dirty="0">
                <a:solidFill>
                  <a:schemeClr val="tx1"/>
                </a:solidFill>
              </a:rPr>
              <a:t>, que busca apoyar la metodología de Aprendizaje Servicio en universidades católicas en el mundo. Este año, el  Nodo Regional de América Latina y El Caribe nos invita a participar del Premio </a:t>
            </a:r>
            <a:r>
              <a:rPr lang="es-CO" sz="1800" dirty="0" err="1">
                <a:solidFill>
                  <a:schemeClr val="tx1"/>
                </a:solidFill>
              </a:rPr>
              <a:t>Uniservitate</a:t>
            </a:r>
            <a:r>
              <a:rPr lang="es-CO" sz="1800" dirty="0">
                <a:solidFill>
                  <a:schemeClr val="tx1"/>
                </a:solidFill>
              </a:rPr>
              <a:t> versión 2024, donde se premiarán las experiencias ganadoras hasta con 5000 euros con la posibilidad de participar presencialmente del V Simposio </a:t>
            </a:r>
            <a:r>
              <a:rPr lang="es-CO" sz="1800" dirty="0" err="1">
                <a:solidFill>
                  <a:schemeClr val="tx1"/>
                </a:solidFill>
              </a:rPr>
              <a:t>Uniservitate</a:t>
            </a:r>
            <a:r>
              <a:rPr lang="es-CO" sz="1800" dirty="0">
                <a:solidFill>
                  <a:schemeClr val="tx1"/>
                </a:solidFill>
              </a:rPr>
              <a:t> en la ciudad de Roma, Italia, los días 24 y 25 de octubre.</a:t>
            </a:r>
          </a:p>
        </p:txBody>
      </p:sp>
      <p:sp>
        <p:nvSpPr>
          <p:cNvPr id="10" name="9 Flecha abajo">
            <a:extLst>
              <a:ext uri="{FF2B5EF4-FFF2-40B4-BE49-F238E27FC236}">
                <a16:creationId xmlns:a16="http://schemas.microsoft.com/office/drawing/2014/main" id="{CFFBFF7D-E55D-35FC-0936-9842A07474EE}"/>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75083806-32B7-044D-3DE3-90F18A0D284E}"/>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D5646553-42BB-239F-94B6-713DBFBD259A}"/>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2A8CA749-AC5A-55F1-4E09-5EF89DBD761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87FA84F6-0200-10DF-08E7-AC7E73EB9265}"/>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DF8DFE9D-C870-B027-E085-0819CB9E0856}"/>
              </a:ext>
            </a:extLst>
          </p:cNvPr>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7848197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1BD2EB-8CA5-8604-5145-4584E03B04BF}"/>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05A9EB39-CFF0-E3C1-ACC5-79C4ECBF13FA}"/>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profesores y estimadas profesoras, Cordial </a:t>
            </a:r>
            <a:r>
              <a:rPr lang="es-CO" sz="1800" dirty="0" err="1"/>
              <a:t>saludo.Desde</a:t>
            </a:r>
            <a:r>
              <a:rPr lang="es-CO" sz="1800" dirty="0"/>
              <a:t> la Dirección de investigación nos permitimos compartir el cronograma de nuestras convocatorias internas para este primer semestre 2024.</a:t>
            </a:r>
          </a:p>
        </p:txBody>
      </p:sp>
      <p:sp>
        <p:nvSpPr>
          <p:cNvPr id="6" name="5 Marcador de contenido">
            <a:extLst>
              <a:ext uri="{FF2B5EF4-FFF2-40B4-BE49-F238E27FC236}">
                <a16:creationId xmlns:a16="http://schemas.microsoft.com/office/drawing/2014/main" id="{8DF5F7C0-6779-339A-2E30-56BE47E90E55}"/>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Buenos días, apreciad@ Profesor@ Recuerde validar la lista de clase en el Cuaderno de Evaluación, si un alumno no se encuentra registrado en la lista oficial, por favor indicarle que debe acercarse a la Dirección o Coordinación del programa al que pertenece , es importante realizar este proceso para evitar inconvenientes en el momento del reporte de notas. </a:t>
            </a:r>
          </a:p>
        </p:txBody>
      </p:sp>
      <p:sp>
        <p:nvSpPr>
          <p:cNvPr id="10" name="9 Flecha abajo">
            <a:extLst>
              <a:ext uri="{FF2B5EF4-FFF2-40B4-BE49-F238E27FC236}">
                <a16:creationId xmlns:a16="http://schemas.microsoft.com/office/drawing/2014/main" id="{4E6D38EB-A379-AC46-503D-0D07D374CEB0}"/>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343F81F6-1092-875A-8647-53B1F1D7FBE5}"/>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F16DB245-1921-63AB-DE96-479B017371B9}"/>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45775F3A-8FC8-2D22-F7CE-CA7FAC33244E}"/>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D0964D5-5AAC-81F4-6CC3-F6049C231423}"/>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3E5C8CCD-C9F4-76B4-3621-06101C203173}"/>
              </a:ext>
            </a:extLst>
          </p:cNvPr>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4218088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3951AF-5DEB-2FB3-FFC1-818A8D5C9635}"/>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5CD78815-D3BC-FD3A-E5FC-AB02FADB575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 Miembros de la Comunidad FCEA, Reciban un cordial saludo. Espero se encuentren bien. Con toda atención, me permito enviarles folleto con las recomendaciones del manejo de la Gripa en el Ambiente Laboral.</a:t>
            </a:r>
          </a:p>
        </p:txBody>
      </p:sp>
      <p:sp>
        <p:nvSpPr>
          <p:cNvPr id="6" name="5 Marcador de contenido">
            <a:extLst>
              <a:ext uri="{FF2B5EF4-FFF2-40B4-BE49-F238E27FC236}">
                <a16:creationId xmlns:a16="http://schemas.microsoft.com/office/drawing/2014/main" id="{A884C859-8028-A8C3-8BFF-0E3816308D4E}"/>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Del Rector: Adjunto encontrarán la información de los términos de referencia y el formato de presentación de propuestas para la “Convocatoria de Proyectos Javeriana 2024: Innovación, sostenibilidad y diversificación”, dirigida a los profesores y empleados administrativos de la Universidad Javeriana. Esta convocatoria ofrece oportunidades de financiación a proyectos que contribuyan a incrementar y diversificar los ingresos de la Universidad para ampliar nuestra capacidad de sostenibilidad económica y social en el mediano y largo plazo. </a:t>
            </a:r>
          </a:p>
        </p:txBody>
      </p:sp>
      <p:sp>
        <p:nvSpPr>
          <p:cNvPr id="10" name="9 Flecha abajo">
            <a:extLst>
              <a:ext uri="{FF2B5EF4-FFF2-40B4-BE49-F238E27FC236}">
                <a16:creationId xmlns:a16="http://schemas.microsoft.com/office/drawing/2014/main" id="{3862C7A3-AF10-CCE5-32B3-8D285CBFAE25}"/>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7A3B68B4-1963-76DE-AE6D-4651B651B3F0}"/>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41EFEF30-864C-03CD-8D5C-022303ACEAD4}"/>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A400A8DA-10AA-7306-8462-43F2F7135318}"/>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27CC88E4-9143-79D4-C375-EE89B8874F46}"/>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79502036-D525-B6A0-5247-C3BB21E4593E}"/>
              </a:ext>
            </a:extLst>
          </p:cNvPr>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3062072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EF982F-E41F-4B37-BD12-2079B90DBC82}"/>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D0D74E69-1134-0532-0320-DD0258824176}"/>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Rector: Apreciados Javerianos y Javerianas: Es muy grato compartir con todos los miembros de la comunidad educativa este significativo documento que contiene los principales textos que orientaron y recogen las conversaciones sostenidas en la pasada Jornada de Reflexión Universitaria: “Contribuciones de la relación Profesor-Estudiante a la formación integral”. Parte de su valor es ser una construcción colectiva que expresa una polifonía de voces y la intención de fortalecer la comunidad educativa a través de la conversación.</a:t>
            </a:r>
          </a:p>
        </p:txBody>
      </p:sp>
      <p:sp>
        <p:nvSpPr>
          <p:cNvPr id="6" name="5 Marcador de contenido">
            <a:extLst>
              <a:ext uri="{FF2B5EF4-FFF2-40B4-BE49-F238E27FC236}">
                <a16:creationId xmlns:a16="http://schemas.microsoft.com/office/drawing/2014/main" id="{26CF703D-0672-32D9-5AFB-DE7ADDB35668}"/>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¿Género, diversidad, inclusión, violencias de género, raza, clase? Conoce y profundiza sobre estos conceptos y apropia herramientas para la prevención de violencias y discriminaciones en el Curso de inclusión y diversidad, ofrecido por el Centro de Fomento de Identidad y Construcción de la Comunidad - CFICC, de la Vicerrectoría del Medio Universitario.</a:t>
            </a:r>
          </a:p>
        </p:txBody>
      </p:sp>
      <p:sp>
        <p:nvSpPr>
          <p:cNvPr id="10" name="9 Flecha abajo">
            <a:extLst>
              <a:ext uri="{FF2B5EF4-FFF2-40B4-BE49-F238E27FC236}">
                <a16:creationId xmlns:a16="http://schemas.microsoft.com/office/drawing/2014/main" id="{D8F9C189-4CF4-EDC0-9BCF-561A1DF3409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3A6111CB-2D20-9769-EAD0-2EC2024261FA}"/>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2F86BCCA-B169-55FF-8E28-1E5DDE4957F1}"/>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6971195B-A900-F931-20AB-500251518365}"/>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A2CCBA04-BFA4-E947-941D-11C019B51CC2}"/>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64FA8C9D-DC38-E6E5-870A-B44C9B823035}"/>
              </a:ext>
            </a:extLst>
          </p:cNvPr>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67287832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307900-3ABA-278D-7AAB-D71C0639ECE4}"/>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CD8B0AAF-DB1D-8B21-8301-E347F7FD554B}"/>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Miembros de la Comunidad FCEA: Reciban un cordial saludo. Con toda atención, me permito informarles que, del 8 al 10 de febrero del año en curso, nuestra Decana de Facultad estará fuera de la Universidad, debido que fue invitada a participar como panelista en el Foro de Coyuntura de Asobancaria, el cual se realizará en la ciudad de Cartagena. Siguiendo las orientaciones del Padre Rector  de acuerdo con la Circular No. 001/2023, durante su ausencia asumirá las funciones de Decano, en calidad de encargado, el Dr. Andrés Felipe Giraldo Palomino, Director del Departamento de Economía.</a:t>
            </a:r>
          </a:p>
        </p:txBody>
      </p:sp>
      <p:sp>
        <p:nvSpPr>
          <p:cNvPr id="6" name="5 Marcador de contenido">
            <a:extLst>
              <a:ext uri="{FF2B5EF4-FFF2-40B4-BE49-F238E27FC236}">
                <a16:creationId xmlns:a16="http://schemas.microsoft.com/office/drawing/2014/main" id="{30FD6CA3-C701-8D2B-C966-8177CB23E73F}"/>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Estimados consejeros y estimadas consejeras, Reciban un cordial saludo. Como les compartí en días pasados el calendario 2410 de las sesiones programadas para el Plan de Formación, queremos invitarlos a la siguiente formación del nivel de INDUCCIÓN.</a:t>
            </a:r>
          </a:p>
          <a:p>
            <a:r>
              <a:rPr lang="es-CO" sz="1800" dirty="0">
                <a:solidFill>
                  <a:schemeClr val="tx1"/>
                </a:solidFill>
              </a:rPr>
              <a:t>Recuerden que quienes ya pasaron por esta formación y quieran repetirla, son bienvenidos/as!</a:t>
            </a:r>
          </a:p>
        </p:txBody>
      </p:sp>
      <p:sp>
        <p:nvSpPr>
          <p:cNvPr id="10" name="9 Flecha abajo">
            <a:extLst>
              <a:ext uri="{FF2B5EF4-FFF2-40B4-BE49-F238E27FC236}">
                <a16:creationId xmlns:a16="http://schemas.microsoft.com/office/drawing/2014/main" id="{91B185DB-5D2A-8CC5-DFBD-8623D687189E}"/>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C859367F-D982-B790-C9D0-E9C7987D21AD}"/>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10E2B1F0-3E17-663D-20A9-A43663E3537C}"/>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FF333A03-ED8E-B092-3870-85D5A920CEF6}"/>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5230CAB4-1735-A570-11A4-F0140E4DB3FF}"/>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CA73324F-5714-C601-2596-45AB9D59B9CF}"/>
              </a:ext>
            </a:extLst>
          </p:cNvPr>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90196056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3" fill="hold">
                            <p:stCondLst>
                              <p:cond delay="2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2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167929-F196-B2DB-E0BC-FCDD5A82F13F}"/>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601338D9-7823-6143-CDDE-FEAD63ADE99C}"/>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Pensar tiene el gusto de invitarlos al conversatorio “Conflicto, desarrollo y transiciones”. Un espacio de conversación que tiene como propósito, aportar desde diferentes lugares de enunciación y desde perspectivas críticas, a la comprensión de la complejidad de los procesos transicionales en Colombia. </a:t>
            </a:r>
          </a:p>
        </p:txBody>
      </p:sp>
      <p:sp>
        <p:nvSpPr>
          <p:cNvPr id="6" name="5 Marcador de contenido">
            <a:extLst>
              <a:ext uri="{FF2B5EF4-FFF2-40B4-BE49-F238E27FC236}">
                <a16:creationId xmlns:a16="http://schemas.microsoft.com/office/drawing/2014/main" id="{05680595-3914-E2E7-C787-542E485B8FD3}"/>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 la Vicerrectoría del Medio Universitario: ¡Celebremos el Miércoles de Ceniza!</a:t>
            </a:r>
          </a:p>
        </p:txBody>
      </p:sp>
      <p:sp>
        <p:nvSpPr>
          <p:cNvPr id="10" name="9 Flecha abajo">
            <a:extLst>
              <a:ext uri="{FF2B5EF4-FFF2-40B4-BE49-F238E27FC236}">
                <a16:creationId xmlns:a16="http://schemas.microsoft.com/office/drawing/2014/main" id="{63104BE2-C9D1-8509-18DD-326F4D40BE8E}"/>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64040B0-0635-564C-EBB6-E2B657B77E1B}"/>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D7982DC3-F9F9-617D-D3C9-329A8F1A20B5}"/>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B9626F84-E576-29BD-4465-603446AFA1F7}"/>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E81BD531-FA91-90E7-1CED-E7089A813BA7}"/>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63D4F43D-D4DA-DC73-5B93-90E13693B8A5}"/>
              </a:ext>
            </a:extLst>
          </p:cNvPr>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7508620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923BAD-AB39-E528-5AF1-5F9DD22B0DBF}"/>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2D6276FB-4929-4779-854C-22CFAC32BD61}"/>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directores y consejeros académicos reciban un cordial saludo. Esperamos se encuentren muy bien. Nos permitimos informarles que estaremos generando la alerta “Estudiantes que provienen de fuera de Bogotá” desde el SATIS.</a:t>
            </a:r>
          </a:p>
        </p:txBody>
      </p:sp>
      <p:sp>
        <p:nvSpPr>
          <p:cNvPr id="6" name="5 Marcador de contenido">
            <a:extLst>
              <a:ext uri="{FF2B5EF4-FFF2-40B4-BE49-F238E27FC236}">
                <a16:creationId xmlns:a16="http://schemas.microsoft.com/office/drawing/2014/main" id="{578974BC-8057-1B1F-4F10-4E22FE58A00E}"/>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17 javerianos, entre profesores y administrativos, hacen parte de la nueva temporada de Ethos. Octava edición que se presentó el 2 de febrero en el auditorio del Centro Ático.</a:t>
            </a:r>
          </a:p>
        </p:txBody>
      </p:sp>
      <p:sp>
        <p:nvSpPr>
          <p:cNvPr id="10" name="9 Flecha abajo">
            <a:extLst>
              <a:ext uri="{FF2B5EF4-FFF2-40B4-BE49-F238E27FC236}">
                <a16:creationId xmlns:a16="http://schemas.microsoft.com/office/drawing/2014/main" id="{1BC7CCCC-A0A1-528E-0198-8D76E264D156}"/>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40BEFC2C-340D-5208-FD91-FBE5A66B4242}"/>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35D0F305-E912-5FFD-4B2B-5D24B9F76911}"/>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A4578FAB-8C58-19ED-22AB-BEB828D4B697}"/>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7DF6F924-7F4A-1600-9A80-FE241222284D}"/>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7A64CC12-44A9-50E4-33A7-4F2C203EDCD2}"/>
              </a:ext>
            </a:extLst>
          </p:cNvPr>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6188880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28245</TotalTime>
  <Words>1956</Words>
  <Application>Microsoft Office PowerPoint</Application>
  <PresentationFormat>Presentación en pantalla (4:3)</PresentationFormat>
  <Paragraphs>60</Paragraphs>
  <Slides>14</Slides>
  <Notes>14</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1328</cp:revision>
  <dcterms:modified xsi:type="dcterms:W3CDTF">2024-02-11T20:56:08Z</dcterms:modified>
</cp:coreProperties>
</file>