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6" r:id="rId3"/>
    <p:sldId id="267" r:id="rId4"/>
    <p:sldId id="268" r:id="rId5"/>
    <p:sldId id="269" r:id="rId6"/>
    <p:sldId id="270" r:id="rId7"/>
    <p:sldId id="271" r:id="rId8"/>
    <p:sldId id="272" r:id="rId9"/>
    <p:sldId id="273"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447" autoAdjust="0"/>
  </p:normalViewPr>
  <p:slideViewPr>
    <p:cSldViewPr snapToGrid="0">
      <p:cViewPr varScale="1">
        <p:scale>
          <a:sx n="59" d="100"/>
          <a:sy n="59" d="100"/>
        </p:scale>
        <p:origin x="1284"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17/03/2024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378294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601106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34720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06439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91450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46356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696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17/03/2024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17/03/2024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17/03/2024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17/03/2024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17/03/2024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17/03/2024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17/03/2024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17/03/2024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17/03/2024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hyperlink" Target="https://www.ausjal.org/multimedia-2/" TargetMode="External"/><Relationship Id="rId3" Type="http://schemas.openxmlformats.org/officeDocument/2006/relationships/hyperlink" Target="http://www.iidh.ed.cr/" TargetMode="External"/><Relationship Id="rId7" Type="http://schemas.openxmlformats.org/officeDocument/2006/relationships/hyperlink" Target="https://www.ausjal.org/seguridad-humana-y-derechos-humano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hyperlink" Target="https://www.ausjal.org/educacion-en-derechos-humanos/" TargetMode="External"/><Relationship Id="rId5" Type="http://schemas.openxmlformats.org/officeDocument/2006/relationships/hyperlink" Target="https://www.ausjal.org/participacion-ciudadania-y-derechos-humanos/" TargetMode="External"/><Relationship Id="rId4" Type="http://schemas.openxmlformats.org/officeDocument/2006/relationships/hyperlink" Target="https://www.ausjal.org/acceso-a-la-justicia/"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657, 18 de marzo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Clases abiertas de salsa | ¡Prepárate para desatar el sabor en la Javeriana con nuestras clases abiertas de salsa! 💃✨Deja que el ritmo te atrape y vibra con cada paso ¡No necesitas ser un experto, solo traer tu entusiasmo y ganas de divertirte!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Estimada-o: Cordial saludo. La Jornada de Reflexión Universitaria que se llevó a cabo en octubre pasado tuvo por título Contribución de la relación profesor-estudiante a la formación integral. Esta jornada, nos extiende una invitación a pensarnos y reflexionar permanentemente esta relación. De esta forma, desde Constelación de Maestros reiteramos el compromiso que tenemos con la reflexión permanente en torno a La relación pedagógica: una experiencia en construcción. En esta ocasión tendremos la oportunidad de escuchar y conversar con Gabriel Ignacio Penagos Londoño, profesor del Departamento de Economía, quien nos compartirá desde su experiencia docente: ¿Qué favorece para que ello ocurra de esta manera? ¿Qué papel juega el nivel de exigencia que tiene en la asignatura? Acaso ¿se trata de ser amigo de sus estudiantes?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 semana del 11 al 17 de marzo prográmate con los eventos que tenemos para ti en la Agenda Cultural Javeriana!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Arpa y Flauta traversa ... No te pierdas a Ensamble Murano en la Javeriana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84137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Apreciadas y apreciados profesores, un cordial saludo. En el marco de la acreditación internacional AACSB y algunas tácticas de nuestro plan estratégico se había conformado en la Facultad un Comité de Innovación que dejó de funcionar porque algunos profesores iniciaron nuevos roles o se fueron de la Universidad. La idea es que el Comité: 1. Diseñe estrategias que ayuden a promover la innovación en docencia y en los planes de estudio 2. Defina y documente posibles opciones que los profesores de la Facultad puedan implementar como productos de innovación en docencia teniendo en cuenta lo que establece el MVTA y que estén alineados con nuestra planeación estratégica (por ejemplo, en los objetivos de Programas pertinentes e innovadores y profesores innovadores).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Apreciadas/os profesoras/es: Reciban mi cordial saludo. Me permito compartir con ustedes la siguiente invitación que nos hace la Dirección de Asuntos Estudiantiles para poder cargar, en lo posible, esta semana las notas de sus estudiantes al cuaderno de evaluación, pues de ello depende que la alerta del SATIS sobre bajo rendimiento académico, en el primer corte, pueda tener los efectos deseados. De antemano agradecemos su apoyo.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972350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Súmate a nuestra primera jornada de donación de sangre de 2024 que se realizará del lunes 18 al viernes 22 de marzo en diferentes puntos de la Universidad.</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Profesores, buenas tardes: Espero estén muy bien. Por indicación de nuestra Directora de Departamento – Prof. Martha Liliana Arias Bello, me permito convocarlos a la presentación del proyecto de investigación de la Prof. María Victoria Uribe  el día martes 2 de abril a las 11:00 a.m. a través de la plataforma TEAMS.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2528310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solidFill>
                  <a:srgbClr val="666666"/>
                </a:solidFill>
                <a:latin typeface="Roboto" panose="02000000000000000000" pitchFamily="2" charset="0"/>
              </a:rPr>
              <a:t>En América Latina, la AUSJAL y un conjunto de Universidades de la red, con el apoyo del</a:t>
            </a:r>
            <a:r>
              <a:rPr lang="es-CO" sz="1800" dirty="0">
                <a:solidFill>
                  <a:srgbClr val="005EC4"/>
                </a:solidFill>
                <a:latin typeface="Roboto" panose="02000000000000000000" pitchFamily="2" charset="0"/>
              </a:rPr>
              <a:t> </a:t>
            </a:r>
            <a:r>
              <a:rPr lang="es-CO" sz="1800" dirty="0">
                <a:solidFill>
                  <a:srgbClr val="005EC4"/>
                </a:solidFill>
                <a:latin typeface="Roboto" panose="02000000000000000000" pitchFamily="2" charset="0"/>
                <a:hlinkClick r:id="rId3">
                  <a:extLst>
                    <a:ext uri="{A12FA001-AC4F-418D-AE19-62706E023703}">
                      <ahyp:hlinkClr xmlns:ahyp="http://schemas.microsoft.com/office/drawing/2018/hyperlinkcolor" val="tx"/>
                    </a:ext>
                  </a:extLst>
                </a:hlinkClick>
              </a:rPr>
              <a:t>IIDH</a:t>
            </a:r>
            <a:r>
              <a:rPr lang="es-CO" sz="1800" dirty="0">
                <a:solidFill>
                  <a:srgbClr val="005EC4"/>
                </a:solidFill>
                <a:latin typeface="Roboto" panose="02000000000000000000" pitchFamily="2" charset="0"/>
              </a:rPr>
              <a:t>,</a:t>
            </a:r>
            <a:r>
              <a:rPr lang="es-CO" sz="1800" dirty="0">
                <a:solidFill>
                  <a:srgbClr val="666666"/>
                </a:solidFill>
                <a:latin typeface="Roboto" panose="02000000000000000000" pitchFamily="2" charset="0"/>
              </a:rPr>
              <a:t> han unido esfuerzos para contribuir a mejorar la situación de los derechos humanos en la región, a través de un Programa de formación en Derechos Humanos consistente en cuatro diplomados: </a:t>
            </a:r>
            <a:r>
              <a:rPr lang="es-CO" sz="1800" dirty="0">
                <a:solidFill>
                  <a:srgbClr val="005EC4"/>
                </a:solidFill>
                <a:latin typeface="Roboto" panose="02000000000000000000" pitchFamily="2" charset="0"/>
                <a:hlinkClick r:id="rId4">
                  <a:extLst>
                    <a:ext uri="{A12FA001-AC4F-418D-AE19-62706E023703}">
                      <ahyp:hlinkClr xmlns:ahyp="http://schemas.microsoft.com/office/drawing/2018/hyperlinkcolor" val="tx"/>
                    </a:ext>
                  </a:extLst>
                </a:hlinkClick>
              </a:rPr>
              <a:t>Acceso a la Justicia.</a:t>
            </a:r>
            <a:r>
              <a:rPr lang="es-CO" sz="1800" dirty="0">
                <a:solidFill>
                  <a:srgbClr val="005EC4"/>
                </a:solidFill>
                <a:latin typeface="Roboto" panose="02000000000000000000" pitchFamily="2" charset="0"/>
              </a:rPr>
              <a:t> </a:t>
            </a:r>
            <a:r>
              <a:rPr lang="es-CO" sz="1800" dirty="0">
                <a:solidFill>
                  <a:srgbClr val="005EC4"/>
                </a:solidFill>
                <a:latin typeface="Roboto" panose="02000000000000000000" pitchFamily="2" charset="0"/>
                <a:hlinkClick r:id="rId5">
                  <a:extLst>
                    <a:ext uri="{A12FA001-AC4F-418D-AE19-62706E023703}">
                      <ahyp:hlinkClr xmlns:ahyp="http://schemas.microsoft.com/office/drawing/2018/hyperlinkcolor" val="tx"/>
                    </a:ext>
                  </a:extLst>
                </a:hlinkClick>
              </a:rPr>
              <a:t>Participación, Ciudadanía y Derechos Humanos.</a:t>
            </a:r>
            <a:r>
              <a:rPr lang="es-CO" sz="1800" dirty="0">
                <a:solidFill>
                  <a:srgbClr val="005EC4"/>
                </a:solidFill>
                <a:latin typeface="Roboto" panose="02000000000000000000" pitchFamily="2" charset="0"/>
              </a:rPr>
              <a:t> </a:t>
            </a:r>
            <a:r>
              <a:rPr lang="es-CO" sz="1800" dirty="0">
                <a:solidFill>
                  <a:srgbClr val="005EC4"/>
                </a:solidFill>
                <a:latin typeface="Roboto" panose="02000000000000000000" pitchFamily="2" charset="0"/>
                <a:hlinkClick r:id="rId6">
                  <a:extLst>
                    <a:ext uri="{A12FA001-AC4F-418D-AE19-62706E023703}">
                      <ahyp:hlinkClr xmlns:ahyp="http://schemas.microsoft.com/office/drawing/2018/hyperlinkcolor" val="tx"/>
                    </a:ext>
                  </a:extLst>
                </a:hlinkClick>
              </a:rPr>
              <a:t>Educación en Derechos Humanos.</a:t>
            </a:r>
            <a:r>
              <a:rPr lang="es-CO" sz="1800" dirty="0">
                <a:solidFill>
                  <a:srgbClr val="005EC4"/>
                </a:solidFill>
                <a:latin typeface="Roboto" panose="02000000000000000000" pitchFamily="2" charset="0"/>
              </a:rPr>
              <a:t> </a:t>
            </a:r>
            <a:r>
              <a:rPr lang="es-CO" sz="1800" dirty="0">
                <a:solidFill>
                  <a:srgbClr val="005EC4"/>
                </a:solidFill>
                <a:latin typeface="Roboto" panose="02000000000000000000" pitchFamily="2" charset="0"/>
                <a:hlinkClick r:id="rId7">
                  <a:extLst>
                    <a:ext uri="{A12FA001-AC4F-418D-AE19-62706E023703}">
                      <ahyp:hlinkClr xmlns:ahyp="http://schemas.microsoft.com/office/drawing/2018/hyperlinkcolor" val="tx"/>
                    </a:ext>
                  </a:extLst>
                </a:hlinkClick>
              </a:rPr>
              <a:t>Seguridad Humana y Derechos Humanos.</a:t>
            </a:r>
            <a:r>
              <a:rPr lang="es-CO" sz="1800" dirty="0">
                <a:solidFill>
                  <a:srgbClr val="005EC4"/>
                </a:solidFill>
                <a:latin typeface="Roboto" panose="02000000000000000000" pitchFamily="2" charset="0"/>
              </a:rPr>
              <a:t> </a:t>
            </a:r>
            <a:r>
              <a:rPr lang="es-CO" sz="1800" u="sng" dirty="0">
                <a:solidFill>
                  <a:srgbClr val="005EC4"/>
                </a:solidFill>
                <a:latin typeface="Roboto" panose="02000000000000000000" pitchFamily="2" charset="0"/>
                <a:hlinkClick r:id="rId8">
                  <a:extLst>
                    <a:ext uri="{A12FA001-AC4F-418D-AE19-62706E023703}">
                      <ahyp:hlinkClr xmlns:ahyp="http://schemas.microsoft.com/office/drawing/2018/hyperlinkcolor" val="tx"/>
                    </a:ext>
                  </a:extLst>
                </a:hlinkClick>
              </a:rPr>
              <a:t>Lo invitamos a conocer más sobre el Programa a través de los videos elaborados por la IBERO TV haciendo clic aquí</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 mucha gratitud recibimos y acogimos en la sede del Instituto Mayor Campesino – IMCA, en la ciudad de Guadalajara de Buga – Valle del Cauca – Colombia, a las más de 40 personas delegadas que se reunieron desde el 26 al 29 de febrero de 2024 para el desarrollo de la «Asamblea de la Red de Centros Sociales de la Conferencia de Provinciales de América Latina«. La apertura de este importante evento estuvo a cargo del P. Robert Rodríguez, SJ, director de la Fundación Centro </a:t>
            </a:r>
            <a:r>
              <a:rPr lang="es-CO" sz="1800" dirty="0" err="1">
                <a:solidFill>
                  <a:schemeClr val="tx1"/>
                </a:solidFill>
              </a:rPr>
              <a:t>Gumilla</a:t>
            </a:r>
            <a:r>
              <a:rPr lang="es-CO" sz="1800" dirty="0">
                <a:solidFill>
                  <a:schemeClr val="tx1"/>
                </a:solidFill>
              </a:rPr>
              <a:t>; el P. Hermann Rodríguez,  SJ, Provincial de Colombia y el P. Rafael Garrido, SJ, presidente de la CPAL.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8645382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Dani Villanueva, SJ: La semana pasada tuve la oportunidad de visitar República Dominicana y conocer de cerca el precioso trabajo de esta Fe y Alegría. No era la primera vez que visitaba la isla, pero sí quizá la ocasión en que pude adentrarme con más intensidad a su propuesta educativa y los diálogos con los equipos, tanto en oficinas como en los centros educativos.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solidFill>
                  <a:schemeClr val="tx1"/>
                </a:solidFill>
              </a:rPr>
              <a:t>Jesuit</a:t>
            </a:r>
            <a:r>
              <a:rPr lang="es-CO" sz="1800" dirty="0">
                <a:solidFill>
                  <a:schemeClr val="tx1"/>
                </a:solidFill>
              </a:rPr>
              <a:t> </a:t>
            </a:r>
            <a:r>
              <a:rPr lang="es-CO" sz="1800" dirty="0" err="1">
                <a:solidFill>
                  <a:schemeClr val="tx1"/>
                </a:solidFill>
              </a:rPr>
              <a:t>Higher</a:t>
            </a:r>
            <a:r>
              <a:rPr lang="es-CO" sz="1800" dirty="0">
                <a:solidFill>
                  <a:schemeClr val="tx1"/>
                </a:solidFill>
              </a:rPr>
              <a:t> </a:t>
            </a:r>
            <a:r>
              <a:rPr lang="es-CO" sz="1800" dirty="0" err="1">
                <a:solidFill>
                  <a:schemeClr val="tx1"/>
                </a:solidFill>
              </a:rPr>
              <a:t>Education</a:t>
            </a:r>
            <a:r>
              <a:rPr lang="es-CO" sz="1800" dirty="0">
                <a:solidFill>
                  <a:schemeClr val="tx1"/>
                </a:solidFill>
              </a:rPr>
              <a:t> </a:t>
            </a:r>
            <a:r>
              <a:rPr lang="es-CO" sz="1800" dirty="0" err="1">
                <a:solidFill>
                  <a:schemeClr val="tx1"/>
                </a:solidFill>
              </a:rPr>
              <a:t>Assembly</a:t>
            </a:r>
            <a:r>
              <a:rPr lang="es-CO" sz="1800" dirty="0">
                <a:solidFill>
                  <a:schemeClr val="tx1"/>
                </a:solidFill>
              </a:rPr>
              <a:t> 2025 (IAJU </a:t>
            </a:r>
            <a:r>
              <a:rPr lang="es-CO" sz="1800" dirty="0" err="1">
                <a:solidFill>
                  <a:schemeClr val="tx1"/>
                </a:solidFill>
              </a:rPr>
              <a:t>Assembly</a:t>
            </a:r>
            <a:r>
              <a:rPr lang="es-CO" sz="1800" dirty="0">
                <a:solidFill>
                  <a:schemeClr val="tx1"/>
                </a:solidFill>
              </a:rPr>
              <a:t>) Host: Pontificia Universidad Javeriana, Bogota </a:t>
            </a:r>
            <a:r>
              <a:rPr lang="es-CO" sz="1800" dirty="0" err="1">
                <a:solidFill>
                  <a:schemeClr val="tx1"/>
                </a:solidFill>
              </a:rPr>
              <a:t>Location</a:t>
            </a:r>
            <a:r>
              <a:rPr lang="es-CO" sz="1800" dirty="0">
                <a:solidFill>
                  <a:schemeClr val="tx1"/>
                </a:solidFill>
              </a:rPr>
              <a:t>: Bogota, Colombia</a:t>
            </a:r>
          </a:p>
          <a:p>
            <a:r>
              <a:rPr lang="es-CO" sz="1800" dirty="0" err="1">
                <a:solidFill>
                  <a:schemeClr val="tx1"/>
                </a:solidFill>
              </a:rPr>
              <a:t>July</a:t>
            </a:r>
            <a:r>
              <a:rPr lang="es-CO" sz="1800" dirty="0">
                <a:solidFill>
                  <a:schemeClr val="tx1"/>
                </a:solidFill>
              </a:rPr>
              <a:t> 1-3, 2025</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3172366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27 de febrero, el United </a:t>
            </a:r>
            <a:r>
              <a:rPr lang="es-CO" sz="1800" dirty="0" err="1"/>
              <a:t>States</a:t>
            </a:r>
            <a:r>
              <a:rPr lang="es-CO" sz="1800" dirty="0"/>
              <a:t> </a:t>
            </a:r>
            <a:r>
              <a:rPr lang="es-CO" sz="1800" dirty="0" err="1"/>
              <a:t>Holocaust</a:t>
            </a:r>
            <a:r>
              <a:rPr lang="es-CO" sz="1800" dirty="0"/>
              <a:t> Memorial </a:t>
            </a:r>
            <a:r>
              <a:rPr lang="es-CO" sz="1800" dirty="0" err="1"/>
              <a:t>Museum</a:t>
            </a:r>
            <a:r>
              <a:rPr lang="es-CO" sz="1800" dirty="0"/>
              <a:t> en Washington, D.C., y la </a:t>
            </a:r>
            <a:r>
              <a:rPr lang="es-CO" sz="1800" dirty="0" err="1"/>
              <a:t>Fondazione</a:t>
            </a:r>
            <a:r>
              <a:rPr lang="es-CO" sz="1800" dirty="0"/>
              <a:t> Polanco ETS firmaron un acuerdo de cooperación para compartir y digitalizar materiales del archivo de los archivos jesuitas de antes, durante y después de la Segunda Guerra Mundial. Estos materiales también se compartirán con el </a:t>
            </a:r>
            <a:r>
              <a:rPr lang="es-CO" sz="1800" dirty="0" err="1"/>
              <a:t>Yad</a:t>
            </a:r>
            <a:r>
              <a:rPr lang="es-CO" sz="1800" dirty="0"/>
              <a:t> </a:t>
            </a:r>
            <a:r>
              <a:rPr lang="es-CO" sz="1800" dirty="0" err="1"/>
              <a:t>Vashem</a:t>
            </a:r>
            <a:r>
              <a:rPr lang="es-CO" sz="1800" dirty="0"/>
              <a:t> </a:t>
            </a:r>
            <a:r>
              <a:rPr lang="es-CO" sz="1800" dirty="0" err="1"/>
              <a:t>World</a:t>
            </a:r>
            <a:r>
              <a:rPr lang="es-CO" sz="1800" dirty="0"/>
              <a:t> </a:t>
            </a:r>
            <a:r>
              <a:rPr lang="es-CO" sz="1800" dirty="0" err="1"/>
              <a:t>Holocaust</a:t>
            </a:r>
            <a:r>
              <a:rPr lang="es-CO" sz="1800" dirty="0"/>
              <a:t> </a:t>
            </a:r>
            <a:r>
              <a:rPr lang="es-CO" sz="1800" dirty="0" err="1"/>
              <a:t>Remembrance</a:t>
            </a:r>
            <a:r>
              <a:rPr lang="es-CO" sz="1800" dirty="0"/>
              <a:t> Center, memorial oficial de Israel a las víctimas del Holocausto y asociado del Museo en este proyecto.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martes 12 de marzo, padre Jean Denis Saint Félix, Superior de los Jesuitas en Haití, tomó la palabra, desde Haití, en la reunión del Consejo del Padre General y habló sobre la situación, la resiliencia de sus compañeros y su deseo de servir el pueblo haitiano.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1178833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Tras cuatro años de reuniones online con los archiveros de la Conferencia Jesuita de Europa (JCEP), el año pasado planteamos un primer encuentro presencial en la Curia General, en febrero de 2024. Se celebró del 20 al 23. El encuentro de archiveros reunió a 20 participantes de 14 archivos de la JCEP. Además, tuvimos dos invitados: Irene </a:t>
            </a:r>
            <a:r>
              <a:rPr lang="es-CO" sz="1800" dirty="0" err="1"/>
              <a:t>Petretti</a:t>
            </a:r>
            <a:r>
              <a:rPr lang="es-CO" sz="1800" dirty="0"/>
              <a:t>, del archivo histórico de la Pontificia Universidad Gregoriana (Roma), y Alessandro Corsi, del Boston </a:t>
            </a:r>
            <a:r>
              <a:rPr lang="es-CO" sz="1800" dirty="0" err="1"/>
              <a:t>College</a:t>
            </a:r>
            <a:r>
              <a:rPr lang="es-CO" sz="1800" dirty="0"/>
              <a:t> (EE.UU.).</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vez en cuando, encuentran ustedes en nuestra página web el anuncio del nombramiento de algún nuevo Superior Mayor por el Padre General. Dos o tres veces al año se reúnen en la Curia grupos de nuevos Provinciales. Allí se les presenta detalladamente el funcionamiento de los diversos servicios de la Compañía a nivel universal. </a:t>
            </a:r>
            <a:r>
              <a:rPr lang="es-CO" sz="1800">
                <a:solidFill>
                  <a:schemeClr val="tx1"/>
                </a:solidFill>
              </a:rPr>
              <a:t>Actualmente, ocho de ellos participan en esta “escuela para Provinciales”. </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2513759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28794</TotalTime>
  <Words>1168</Words>
  <Application>Microsoft Office PowerPoint</Application>
  <PresentationFormat>Presentación en pantalla (4:3)</PresentationFormat>
  <Paragraphs>37</Paragraphs>
  <Slides>9</Slides>
  <Notes>9</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Bradley Hand ITC</vt:lpstr>
      <vt:lpstr>Calibri</vt:lpstr>
      <vt:lpstr>Franklin Gothic Book</vt:lpstr>
      <vt:lpstr>Franklin Gothic Medium</vt:lpstr>
      <vt:lpstr>Roboto</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1343</cp:revision>
  <dcterms:modified xsi:type="dcterms:W3CDTF">2024-03-17T22:47:55Z</dcterms:modified>
</cp:coreProperties>
</file>