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6"/>
  </p:notesMasterIdLst>
  <p:sldIdLst>
    <p:sldId id="256" r:id="rId2"/>
    <p:sldId id="266" r:id="rId3"/>
    <p:sldId id="267" r:id="rId4"/>
    <p:sldId id="268" r:id="rId5"/>
    <p:sldId id="269" r:id="rId6"/>
    <p:sldId id="270" r:id="rId7"/>
    <p:sldId id="271" r:id="rId8"/>
    <p:sldId id="272" r:id="rId9"/>
    <p:sldId id="273" r:id="rId10"/>
    <p:sldId id="274" r:id="rId11"/>
    <p:sldId id="275" r:id="rId12"/>
    <p:sldId id="276" r:id="rId13"/>
    <p:sldId id="277" r:id="rId14"/>
    <p:sldId id="278" r:id="rId15"/>
  </p:sldIdLst>
  <p:sldSz cx="9144000" cy="6858000" type="screen4x3"/>
  <p:notesSz cx="6858000" cy="9144000"/>
  <p:custDataLst>
    <p:tags r:id="rId17"/>
  </p:custDataLst>
  <p:defaultTextStyle>
    <a:defPPr lvl="0">
      <a:defRPr lang="es-CO"/>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212" autoAdjust="0"/>
    <p:restoredTop sz="93020" autoAdjust="0"/>
  </p:normalViewPr>
  <p:slideViewPr>
    <p:cSldViewPr snapToGrid="0">
      <p:cViewPr varScale="1">
        <p:scale>
          <a:sx n="59" d="100"/>
          <a:sy n="59" d="100"/>
        </p:scale>
        <p:origin x="1284" y="4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7/04/2024</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‹Nº›</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01242D-4C0F-18F7-C794-120D6F917F67}"/>
            </a:ext>
          </a:extLst>
        </p:cNvPr>
        <p:cNvGrpSpPr/>
        <p:nvPr/>
      </p:nvGrpSpPr>
      <p:grpSpPr>
        <a:xfrm>
          <a:off x="0" y="0"/>
          <a:ext cx="0" cy="0"/>
          <a:chOff x="0" y="0"/>
          <a:chExt cx="0" cy="0"/>
        </a:xfrm>
      </p:grpSpPr>
      <p:sp>
        <p:nvSpPr>
          <p:cNvPr id="2" name="1 Marcador de imagen de diapositiva">
            <a:extLst>
              <a:ext uri="{FF2B5EF4-FFF2-40B4-BE49-F238E27FC236}">
                <a16:creationId xmlns:a16="http://schemas.microsoft.com/office/drawing/2014/main" id="{E4688564-C213-6971-2C63-E22E599C6AA9}"/>
              </a:ext>
            </a:extLst>
          </p:cNvPr>
          <p:cNvSpPr>
            <a:spLocks noGrp="1" noRot="1" noChangeAspect="1"/>
          </p:cNvSpPr>
          <p:nvPr>
            <p:ph type="sldImg"/>
          </p:nvPr>
        </p:nvSpPr>
        <p:spPr/>
      </p:sp>
      <p:sp>
        <p:nvSpPr>
          <p:cNvPr id="3" name="2 Marcador de notas">
            <a:extLst>
              <a:ext uri="{FF2B5EF4-FFF2-40B4-BE49-F238E27FC236}">
                <a16:creationId xmlns:a16="http://schemas.microsoft.com/office/drawing/2014/main" id="{A6D3F028-5532-2D9B-4B4B-8C2EBBA03DB8}"/>
              </a:ext>
            </a:extLst>
          </p:cNvPr>
          <p:cNvSpPr>
            <a:spLocks noGrp="1"/>
          </p:cNvSpPr>
          <p:nvPr>
            <p:ph type="body" idx="1"/>
          </p:nvPr>
        </p:nvSpPr>
        <p:spPr/>
        <p:txBody>
          <a:bodyPr>
            <a:normAutofit/>
          </a:bodyPr>
          <a:lstStyle/>
          <a:p>
            <a:endParaRPr lang="es-CO" dirty="0"/>
          </a:p>
        </p:txBody>
      </p:sp>
      <p:sp>
        <p:nvSpPr>
          <p:cNvPr id="4" name="3 Marcador de número de diapositiva">
            <a:extLst>
              <a:ext uri="{FF2B5EF4-FFF2-40B4-BE49-F238E27FC236}">
                <a16:creationId xmlns:a16="http://schemas.microsoft.com/office/drawing/2014/main" id="{2EE6CE00-EEAF-CE06-7205-12A5FF4D8D5E}"/>
              </a:ext>
            </a:extLst>
          </p:cNvPr>
          <p:cNvSpPr>
            <a:spLocks noGrp="1"/>
          </p:cNvSpPr>
          <p:nvPr>
            <p:ph type="sldNum" sz="quarter" idx="10"/>
          </p:nvPr>
        </p:nvSpPr>
        <p:spPr/>
        <p:txBody>
          <a:bodyPr/>
          <a:lstStyle/>
          <a:p>
            <a:fld id="{0ADE55E3-A00E-43FD-A031-841EC2C2B02A}" type="slidenum">
              <a:rPr lang="es-CO" smtClean="0"/>
              <a:pPr/>
              <a:t>10</a:t>
            </a:fld>
            <a:endParaRPr lang="es-CO"/>
          </a:p>
        </p:txBody>
      </p:sp>
    </p:spTree>
    <p:extLst>
      <p:ext uri="{BB962C8B-B14F-4D97-AF65-F5344CB8AC3E}">
        <p14:creationId xmlns:p14="http://schemas.microsoft.com/office/powerpoint/2010/main" val="364999935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01242D-4C0F-18F7-C794-120D6F917F67}"/>
            </a:ext>
          </a:extLst>
        </p:cNvPr>
        <p:cNvGrpSpPr/>
        <p:nvPr/>
      </p:nvGrpSpPr>
      <p:grpSpPr>
        <a:xfrm>
          <a:off x="0" y="0"/>
          <a:ext cx="0" cy="0"/>
          <a:chOff x="0" y="0"/>
          <a:chExt cx="0" cy="0"/>
        </a:xfrm>
      </p:grpSpPr>
      <p:sp>
        <p:nvSpPr>
          <p:cNvPr id="2" name="1 Marcador de imagen de diapositiva">
            <a:extLst>
              <a:ext uri="{FF2B5EF4-FFF2-40B4-BE49-F238E27FC236}">
                <a16:creationId xmlns:a16="http://schemas.microsoft.com/office/drawing/2014/main" id="{E4688564-C213-6971-2C63-E22E599C6AA9}"/>
              </a:ext>
            </a:extLst>
          </p:cNvPr>
          <p:cNvSpPr>
            <a:spLocks noGrp="1" noRot="1" noChangeAspect="1"/>
          </p:cNvSpPr>
          <p:nvPr>
            <p:ph type="sldImg"/>
          </p:nvPr>
        </p:nvSpPr>
        <p:spPr/>
      </p:sp>
      <p:sp>
        <p:nvSpPr>
          <p:cNvPr id="3" name="2 Marcador de notas">
            <a:extLst>
              <a:ext uri="{FF2B5EF4-FFF2-40B4-BE49-F238E27FC236}">
                <a16:creationId xmlns:a16="http://schemas.microsoft.com/office/drawing/2014/main" id="{A6D3F028-5532-2D9B-4B4B-8C2EBBA03DB8}"/>
              </a:ext>
            </a:extLst>
          </p:cNvPr>
          <p:cNvSpPr>
            <a:spLocks noGrp="1"/>
          </p:cNvSpPr>
          <p:nvPr>
            <p:ph type="body" idx="1"/>
          </p:nvPr>
        </p:nvSpPr>
        <p:spPr/>
        <p:txBody>
          <a:bodyPr>
            <a:normAutofit/>
          </a:bodyPr>
          <a:lstStyle/>
          <a:p>
            <a:endParaRPr lang="es-CO" dirty="0"/>
          </a:p>
        </p:txBody>
      </p:sp>
      <p:sp>
        <p:nvSpPr>
          <p:cNvPr id="4" name="3 Marcador de número de diapositiva">
            <a:extLst>
              <a:ext uri="{FF2B5EF4-FFF2-40B4-BE49-F238E27FC236}">
                <a16:creationId xmlns:a16="http://schemas.microsoft.com/office/drawing/2014/main" id="{2EE6CE00-EEAF-CE06-7205-12A5FF4D8D5E}"/>
              </a:ext>
            </a:extLst>
          </p:cNvPr>
          <p:cNvSpPr>
            <a:spLocks noGrp="1"/>
          </p:cNvSpPr>
          <p:nvPr>
            <p:ph type="sldNum" sz="quarter" idx="10"/>
          </p:nvPr>
        </p:nvSpPr>
        <p:spPr/>
        <p:txBody>
          <a:bodyPr/>
          <a:lstStyle/>
          <a:p>
            <a:fld id="{0ADE55E3-A00E-43FD-A031-841EC2C2B02A}" type="slidenum">
              <a:rPr lang="es-CO" smtClean="0"/>
              <a:pPr/>
              <a:t>11</a:t>
            </a:fld>
            <a:endParaRPr lang="es-CO"/>
          </a:p>
        </p:txBody>
      </p:sp>
    </p:spTree>
    <p:extLst>
      <p:ext uri="{BB962C8B-B14F-4D97-AF65-F5344CB8AC3E}">
        <p14:creationId xmlns:p14="http://schemas.microsoft.com/office/powerpoint/2010/main" val="43820361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01242D-4C0F-18F7-C794-120D6F917F67}"/>
            </a:ext>
          </a:extLst>
        </p:cNvPr>
        <p:cNvGrpSpPr/>
        <p:nvPr/>
      </p:nvGrpSpPr>
      <p:grpSpPr>
        <a:xfrm>
          <a:off x="0" y="0"/>
          <a:ext cx="0" cy="0"/>
          <a:chOff x="0" y="0"/>
          <a:chExt cx="0" cy="0"/>
        </a:xfrm>
      </p:grpSpPr>
      <p:sp>
        <p:nvSpPr>
          <p:cNvPr id="2" name="1 Marcador de imagen de diapositiva">
            <a:extLst>
              <a:ext uri="{FF2B5EF4-FFF2-40B4-BE49-F238E27FC236}">
                <a16:creationId xmlns:a16="http://schemas.microsoft.com/office/drawing/2014/main" id="{E4688564-C213-6971-2C63-E22E599C6AA9}"/>
              </a:ext>
            </a:extLst>
          </p:cNvPr>
          <p:cNvSpPr>
            <a:spLocks noGrp="1" noRot="1" noChangeAspect="1"/>
          </p:cNvSpPr>
          <p:nvPr>
            <p:ph type="sldImg"/>
          </p:nvPr>
        </p:nvSpPr>
        <p:spPr/>
      </p:sp>
      <p:sp>
        <p:nvSpPr>
          <p:cNvPr id="3" name="2 Marcador de notas">
            <a:extLst>
              <a:ext uri="{FF2B5EF4-FFF2-40B4-BE49-F238E27FC236}">
                <a16:creationId xmlns:a16="http://schemas.microsoft.com/office/drawing/2014/main" id="{A6D3F028-5532-2D9B-4B4B-8C2EBBA03DB8}"/>
              </a:ext>
            </a:extLst>
          </p:cNvPr>
          <p:cNvSpPr>
            <a:spLocks noGrp="1"/>
          </p:cNvSpPr>
          <p:nvPr>
            <p:ph type="body" idx="1"/>
          </p:nvPr>
        </p:nvSpPr>
        <p:spPr/>
        <p:txBody>
          <a:bodyPr>
            <a:normAutofit/>
          </a:bodyPr>
          <a:lstStyle/>
          <a:p>
            <a:endParaRPr lang="es-CO" dirty="0"/>
          </a:p>
        </p:txBody>
      </p:sp>
      <p:sp>
        <p:nvSpPr>
          <p:cNvPr id="4" name="3 Marcador de número de diapositiva">
            <a:extLst>
              <a:ext uri="{FF2B5EF4-FFF2-40B4-BE49-F238E27FC236}">
                <a16:creationId xmlns:a16="http://schemas.microsoft.com/office/drawing/2014/main" id="{2EE6CE00-EEAF-CE06-7205-12A5FF4D8D5E}"/>
              </a:ext>
            </a:extLst>
          </p:cNvPr>
          <p:cNvSpPr>
            <a:spLocks noGrp="1"/>
          </p:cNvSpPr>
          <p:nvPr>
            <p:ph type="sldNum" sz="quarter" idx="10"/>
          </p:nvPr>
        </p:nvSpPr>
        <p:spPr/>
        <p:txBody>
          <a:bodyPr/>
          <a:lstStyle/>
          <a:p>
            <a:fld id="{0ADE55E3-A00E-43FD-A031-841EC2C2B02A}" type="slidenum">
              <a:rPr lang="es-CO" smtClean="0"/>
              <a:pPr/>
              <a:t>12</a:t>
            </a:fld>
            <a:endParaRPr lang="es-CO"/>
          </a:p>
        </p:txBody>
      </p:sp>
    </p:spTree>
    <p:extLst>
      <p:ext uri="{BB962C8B-B14F-4D97-AF65-F5344CB8AC3E}">
        <p14:creationId xmlns:p14="http://schemas.microsoft.com/office/powerpoint/2010/main" val="4503318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01242D-4C0F-18F7-C794-120D6F917F67}"/>
            </a:ext>
          </a:extLst>
        </p:cNvPr>
        <p:cNvGrpSpPr/>
        <p:nvPr/>
      </p:nvGrpSpPr>
      <p:grpSpPr>
        <a:xfrm>
          <a:off x="0" y="0"/>
          <a:ext cx="0" cy="0"/>
          <a:chOff x="0" y="0"/>
          <a:chExt cx="0" cy="0"/>
        </a:xfrm>
      </p:grpSpPr>
      <p:sp>
        <p:nvSpPr>
          <p:cNvPr id="2" name="1 Marcador de imagen de diapositiva">
            <a:extLst>
              <a:ext uri="{FF2B5EF4-FFF2-40B4-BE49-F238E27FC236}">
                <a16:creationId xmlns:a16="http://schemas.microsoft.com/office/drawing/2014/main" id="{E4688564-C213-6971-2C63-E22E599C6AA9}"/>
              </a:ext>
            </a:extLst>
          </p:cNvPr>
          <p:cNvSpPr>
            <a:spLocks noGrp="1" noRot="1" noChangeAspect="1"/>
          </p:cNvSpPr>
          <p:nvPr>
            <p:ph type="sldImg"/>
          </p:nvPr>
        </p:nvSpPr>
        <p:spPr/>
      </p:sp>
      <p:sp>
        <p:nvSpPr>
          <p:cNvPr id="3" name="2 Marcador de notas">
            <a:extLst>
              <a:ext uri="{FF2B5EF4-FFF2-40B4-BE49-F238E27FC236}">
                <a16:creationId xmlns:a16="http://schemas.microsoft.com/office/drawing/2014/main" id="{A6D3F028-5532-2D9B-4B4B-8C2EBBA03DB8}"/>
              </a:ext>
            </a:extLst>
          </p:cNvPr>
          <p:cNvSpPr>
            <a:spLocks noGrp="1"/>
          </p:cNvSpPr>
          <p:nvPr>
            <p:ph type="body" idx="1"/>
          </p:nvPr>
        </p:nvSpPr>
        <p:spPr/>
        <p:txBody>
          <a:bodyPr>
            <a:normAutofit/>
          </a:bodyPr>
          <a:lstStyle/>
          <a:p>
            <a:endParaRPr lang="es-CO" dirty="0"/>
          </a:p>
        </p:txBody>
      </p:sp>
      <p:sp>
        <p:nvSpPr>
          <p:cNvPr id="4" name="3 Marcador de número de diapositiva">
            <a:extLst>
              <a:ext uri="{FF2B5EF4-FFF2-40B4-BE49-F238E27FC236}">
                <a16:creationId xmlns:a16="http://schemas.microsoft.com/office/drawing/2014/main" id="{2EE6CE00-EEAF-CE06-7205-12A5FF4D8D5E}"/>
              </a:ext>
            </a:extLst>
          </p:cNvPr>
          <p:cNvSpPr>
            <a:spLocks noGrp="1"/>
          </p:cNvSpPr>
          <p:nvPr>
            <p:ph type="sldNum" sz="quarter" idx="10"/>
          </p:nvPr>
        </p:nvSpPr>
        <p:spPr/>
        <p:txBody>
          <a:bodyPr/>
          <a:lstStyle/>
          <a:p>
            <a:fld id="{0ADE55E3-A00E-43FD-A031-841EC2C2B02A}" type="slidenum">
              <a:rPr lang="es-CO" smtClean="0"/>
              <a:pPr/>
              <a:t>13</a:t>
            </a:fld>
            <a:endParaRPr lang="es-CO"/>
          </a:p>
        </p:txBody>
      </p:sp>
    </p:spTree>
    <p:extLst>
      <p:ext uri="{BB962C8B-B14F-4D97-AF65-F5344CB8AC3E}">
        <p14:creationId xmlns:p14="http://schemas.microsoft.com/office/powerpoint/2010/main" val="42628278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01242D-4C0F-18F7-C794-120D6F917F67}"/>
            </a:ext>
          </a:extLst>
        </p:cNvPr>
        <p:cNvGrpSpPr/>
        <p:nvPr/>
      </p:nvGrpSpPr>
      <p:grpSpPr>
        <a:xfrm>
          <a:off x="0" y="0"/>
          <a:ext cx="0" cy="0"/>
          <a:chOff x="0" y="0"/>
          <a:chExt cx="0" cy="0"/>
        </a:xfrm>
      </p:grpSpPr>
      <p:sp>
        <p:nvSpPr>
          <p:cNvPr id="2" name="1 Marcador de imagen de diapositiva">
            <a:extLst>
              <a:ext uri="{FF2B5EF4-FFF2-40B4-BE49-F238E27FC236}">
                <a16:creationId xmlns:a16="http://schemas.microsoft.com/office/drawing/2014/main" id="{E4688564-C213-6971-2C63-E22E599C6AA9}"/>
              </a:ext>
            </a:extLst>
          </p:cNvPr>
          <p:cNvSpPr>
            <a:spLocks noGrp="1" noRot="1" noChangeAspect="1"/>
          </p:cNvSpPr>
          <p:nvPr>
            <p:ph type="sldImg"/>
          </p:nvPr>
        </p:nvSpPr>
        <p:spPr/>
      </p:sp>
      <p:sp>
        <p:nvSpPr>
          <p:cNvPr id="3" name="2 Marcador de notas">
            <a:extLst>
              <a:ext uri="{FF2B5EF4-FFF2-40B4-BE49-F238E27FC236}">
                <a16:creationId xmlns:a16="http://schemas.microsoft.com/office/drawing/2014/main" id="{A6D3F028-5532-2D9B-4B4B-8C2EBBA03DB8}"/>
              </a:ext>
            </a:extLst>
          </p:cNvPr>
          <p:cNvSpPr>
            <a:spLocks noGrp="1"/>
          </p:cNvSpPr>
          <p:nvPr>
            <p:ph type="body" idx="1"/>
          </p:nvPr>
        </p:nvSpPr>
        <p:spPr/>
        <p:txBody>
          <a:bodyPr>
            <a:normAutofit/>
          </a:bodyPr>
          <a:lstStyle/>
          <a:p>
            <a:endParaRPr lang="es-CO" dirty="0"/>
          </a:p>
        </p:txBody>
      </p:sp>
      <p:sp>
        <p:nvSpPr>
          <p:cNvPr id="4" name="3 Marcador de número de diapositiva">
            <a:extLst>
              <a:ext uri="{FF2B5EF4-FFF2-40B4-BE49-F238E27FC236}">
                <a16:creationId xmlns:a16="http://schemas.microsoft.com/office/drawing/2014/main" id="{2EE6CE00-EEAF-CE06-7205-12A5FF4D8D5E}"/>
              </a:ext>
            </a:extLst>
          </p:cNvPr>
          <p:cNvSpPr>
            <a:spLocks noGrp="1"/>
          </p:cNvSpPr>
          <p:nvPr>
            <p:ph type="sldNum" sz="quarter" idx="10"/>
          </p:nvPr>
        </p:nvSpPr>
        <p:spPr/>
        <p:txBody>
          <a:bodyPr/>
          <a:lstStyle/>
          <a:p>
            <a:fld id="{0ADE55E3-A00E-43FD-A031-841EC2C2B02A}" type="slidenum">
              <a:rPr lang="es-CO" smtClean="0"/>
              <a:pPr/>
              <a:t>14</a:t>
            </a:fld>
            <a:endParaRPr lang="es-CO"/>
          </a:p>
        </p:txBody>
      </p:sp>
    </p:spTree>
    <p:extLst>
      <p:ext uri="{BB962C8B-B14F-4D97-AF65-F5344CB8AC3E}">
        <p14:creationId xmlns:p14="http://schemas.microsoft.com/office/powerpoint/2010/main" val="37523903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01242D-4C0F-18F7-C794-120D6F917F67}"/>
            </a:ext>
          </a:extLst>
        </p:cNvPr>
        <p:cNvGrpSpPr/>
        <p:nvPr/>
      </p:nvGrpSpPr>
      <p:grpSpPr>
        <a:xfrm>
          <a:off x="0" y="0"/>
          <a:ext cx="0" cy="0"/>
          <a:chOff x="0" y="0"/>
          <a:chExt cx="0" cy="0"/>
        </a:xfrm>
      </p:grpSpPr>
      <p:sp>
        <p:nvSpPr>
          <p:cNvPr id="2" name="1 Marcador de imagen de diapositiva">
            <a:extLst>
              <a:ext uri="{FF2B5EF4-FFF2-40B4-BE49-F238E27FC236}">
                <a16:creationId xmlns:a16="http://schemas.microsoft.com/office/drawing/2014/main" id="{E4688564-C213-6971-2C63-E22E599C6AA9}"/>
              </a:ext>
            </a:extLst>
          </p:cNvPr>
          <p:cNvSpPr>
            <a:spLocks noGrp="1" noRot="1" noChangeAspect="1"/>
          </p:cNvSpPr>
          <p:nvPr>
            <p:ph type="sldImg"/>
          </p:nvPr>
        </p:nvSpPr>
        <p:spPr/>
      </p:sp>
      <p:sp>
        <p:nvSpPr>
          <p:cNvPr id="3" name="2 Marcador de notas">
            <a:extLst>
              <a:ext uri="{FF2B5EF4-FFF2-40B4-BE49-F238E27FC236}">
                <a16:creationId xmlns:a16="http://schemas.microsoft.com/office/drawing/2014/main" id="{A6D3F028-5532-2D9B-4B4B-8C2EBBA03DB8}"/>
              </a:ext>
            </a:extLst>
          </p:cNvPr>
          <p:cNvSpPr>
            <a:spLocks noGrp="1"/>
          </p:cNvSpPr>
          <p:nvPr>
            <p:ph type="body" idx="1"/>
          </p:nvPr>
        </p:nvSpPr>
        <p:spPr/>
        <p:txBody>
          <a:bodyPr>
            <a:normAutofit/>
          </a:bodyPr>
          <a:lstStyle/>
          <a:p>
            <a:endParaRPr lang="es-CO" dirty="0"/>
          </a:p>
        </p:txBody>
      </p:sp>
      <p:sp>
        <p:nvSpPr>
          <p:cNvPr id="4" name="3 Marcador de número de diapositiva">
            <a:extLst>
              <a:ext uri="{FF2B5EF4-FFF2-40B4-BE49-F238E27FC236}">
                <a16:creationId xmlns:a16="http://schemas.microsoft.com/office/drawing/2014/main" id="{2EE6CE00-EEAF-CE06-7205-12A5FF4D8D5E}"/>
              </a:ext>
            </a:extLst>
          </p:cNvPr>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40158410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01242D-4C0F-18F7-C794-120D6F917F67}"/>
            </a:ext>
          </a:extLst>
        </p:cNvPr>
        <p:cNvGrpSpPr/>
        <p:nvPr/>
      </p:nvGrpSpPr>
      <p:grpSpPr>
        <a:xfrm>
          <a:off x="0" y="0"/>
          <a:ext cx="0" cy="0"/>
          <a:chOff x="0" y="0"/>
          <a:chExt cx="0" cy="0"/>
        </a:xfrm>
      </p:grpSpPr>
      <p:sp>
        <p:nvSpPr>
          <p:cNvPr id="2" name="1 Marcador de imagen de diapositiva">
            <a:extLst>
              <a:ext uri="{FF2B5EF4-FFF2-40B4-BE49-F238E27FC236}">
                <a16:creationId xmlns:a16="http://schemas.microsoft.com/office/drawing/2014/main" id="{E4688564-C213-6971-2C63-E22E599C6AA9}"/>
              </a:ext>
            </a:extLst>
          </p:cNvPr>
          <p:cNvSpPr>
            <a:spLocks noGrp="1" noRot="1" noChangeAspect="1"/>
          </p:cNvSpPr>
          <p:nvPr>
            <p:ph type="sldImg"/>
          </p:nvPr>
        </p:nvSpPr>
        <p:spPr/>
      </p:sp>
      <p:sp>
        <p:nvSpPr>
          <p:cNvPr id="3" name="2 Marcador de notas">
            <a:extLst>
              <a:ext uri="{FF2B5EF4-FFF2-40B4-BE49-F238E27FC236}">
                <a16:creationId xmlns:a16="http://schemas.microsoft.com/office/drawing/2014/main" id="{A6D3F028-5532-2D9B-4B4B-8C2EBBA03DB8}"/>
              </a:ext>
            </a:extLst>
          </p:cNvPr>
          <p:cNvSpPr>
            <a:spLocks noGrp="1"/>
          </p:cNvSpPr>
          <p:nvPr>
            <p:ph type="body" idx="1"/>
          </p:nvPr>
        </p:nvSpPr>
        <p:spPr/>
        <p:txBody>
          <a:bodyPr>
            <a:normAutofit/>
          </a:bodyPr>
          <a:lstStyle/>
          <a:p>
            <a:endParaRPr lang="es-CO" dirty="0"/>
          </a:p>
        </p:txBody>
      </p:sp>
      <p:sp>
        <p:nvSpPr>
          <p:cNvPr id="4" name="3 Marcador de número de diapositiva">
            <a:extLst>
              <a:ext uri="{FF2B5EF4-FFF2-40B4-BE49-F238E27FC236}">
                <a16:creationId xmlns:a16="http://schemas.microsoft.com/office/drawing/2014/main" id="{2EE6CE00-EEAF-CE06-7205-12A5FF4D8D5E}"/>
              </a:ext>
            </a:extLst>
          </p:cNvPr>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20401602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01242D-4C0F-18F7-C794-120D6F917F67}"/>
            </a:ext>
          </a:extLst>
        </p:cNvPr>
        <p:cNvGrpSpPr/>
        <p:nvPr/>
      </p:nvGrpSpPr>
      <p:grpSpPr>
        <a:xfrm>
          <a:off x="0" y="0"/>
          <a:ext cx="0" cy="0"/>
          <a:chOff x="0" y="0"/>
          <a:chExt cx="0" cy="0"/>
        </a:xfrm>
      </p:grpSpPr>
      <p:sp>
        <p:nvSpPr>
          <p:cNvPr id="2" name="1 Marcador de imagen de diapositiva">
            <a:extLst>
              <a:ext uri="{FF2B5EF4-FFF2-40B4-BE49-F238E27FC236}">
                <a16:creationId xmlns:a16="http://schemas.microsoft.com/office/drawing/2014/main" id="{E4688564-C213-6971-2C63-E22E599C6AA9}"/>
              </a:ext>
            </a:extLst>
          </p:cNvPr>
          <p:cNvSpPr>
            <a:spLocks noGrp="1" noRot="1" noChangeAspect="1"/>
          </p:cNvSpPr>
          <p:nvPr>
            <p:ph type="sldImg"/>
          </p:nvPr>
        </p:nvSpPr>
        <p:spPr/>
      </p:sp>
      <p:sp>
        <p:nvSpPr>
          <p:cNvPr id="3" name="2 Marcador de notas">
            <a:extLst>
              <a:ext uri="{FF2B5EF4-FFF2-40B4-BE49-F238E27FC236}">
                <a16:creationId xmlns:a16="http://schemas.microsoft.com/office/drawing/2014/main" id="{A6D3F028-5532-2D9B-4B4B-8C2EBBA03DB8}"/>
              </a:ext>
            </a:extLst>
          </p:cNvPr>
          <p:cNvSpPr>
            <a:spLocks noGrp="1"/>
          </p:cNvSpPr>
          <p:nvPr>
            <p:ph type="body" idx="1"/>
          </p:nvPr>
        </p:nvSpPr>
        <p:spPr/>
        <p:txBody>
          <a:bodyPr>
            <a:normAutofit/>
          </a:bodyPr>
          <a:lstStyle/>
          <a:p>
            <a:endParaRPr lang="es-CO" dirty="0"/>
          </a:p>
        </p:txBody>
      </p:sp>
      <p:sp>
        <p:nvSpPr>
          <p:cNvPr id="4" name="3 Marcador de número de diapositiva">
            <a:extLst>
              <a:ext uri="{FF2B5EF4-FFF2-40B4-BE49-F238E27FC236}">
                <a16:creationId xmlns:a16="http://schemas.microsoft.com/office/drawing/2014/main" id="{2EE6CE00-EEAF-CE06-7205-12A5FF4D8D5E}"/>
              </a:ext>
            </a:extLst>
          </p:cNvPr>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19679556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01242D-4C0F-18F7-C794-120D6F917F67}"/>
            </a:ext>
          </a:extLst>
        </p:cNvPr>
        <p:cNvGrpSpPr/>
        <p:nvPr/>
      </p:nvGrpSpPr>
      <p:grpSpPr>
        <a:xfrm>
          <a:off x="0" y="0"/>
          <a:ext cx="0" cy="0"/>
          <a:chOff x="0" y="0"/>
          <a:chExt cx="0" cy="0"/>
        </a:xfrm>
      </p:grpSpPr>
      <p:sp>
        <p:nvSpPr>
          <p:cNvPr id="2" name="1 Marcador de imagen de diapositiva">
            <a:extLst>
              <a:ext uri="{FF2B5EF4-FFF2-40B4-BE49-F238E27FC236}">
                <a16:creationId xmlns:a16="http://schemas.microsoft.com/office/drawing/2014/main" id="{E4688564-C213-6971-2C63-E22E599C6AA9}"/>
              </a:ext>
            </a:extLst>
          </p:cNvPr>
          <p:cNvSpPr>
            <a:spLocks noGrp="1" noRot="1" noChangeAspect="1"/>
          </p:cNvSpPr>
          <p:nvPr>
            <p:ph type="sldImg"/>
          </p:nvPr>
        </p:nvSpPr>
        <p:spPr/>
      </p:sp>
      <p:sp>
        <p:nvSpPr>
          <p:cNvPr id="3" name="2 Marcador de notas">
            <a:extLst>
              <a:ext uri="{FF2B5EF4-FFF2-40B4-BE49-F238E27FC236}">
                <a16:creationId xmlns:a16="http://schemas.microsoft.com/office/drawing/2014/main" id="{A6D3F028-5532-2D9B-4B4B-8C2EBBA03DB8}"/>
              </a:ext>
            </a:extLst>
          </p:cNvPr>
          <p:cNvSpPr>
            <a:spLocks noGrp="1"/>
          </p:cNvSpPr>
          <p:nvPr>
            <p:ph type="body" idx="1"/>
          </p:nvPr>
        </p:nvSpPr>
        <p:spPr/>
        <p:txBody>
          <a:bodyPr>
            <a:normAutofit/>
          </a:bodyPr>
          <a:lstStyle/>
          <a:p>
            <a:endParaRPr lang="es-CO" dirty="0"/>
          </a:p>
        </p:txBody>
      </p:sp>
      <p:sp>
        <p:nvSpPr>
          <p:cNvPr id="4" name="3 Marcador de número de diapositiva">
            <a:extLst>
              <a:ext uri="{FF2B5EF4-FFF2-40B4-BE49-F238E27FC236}">
                <a16:creationId xmlns:a16="http://schemas.microsoft.com/office/drawing/2014/main" id="{2EE6CE00-EEAF-CE06-7205-12A5FF4D8D5E}"/>
              </a:ext>
            </a:extLst>
          </p:cNvPr>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164707298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01242D-4C0F-18F7-C794-120D6F917F67}"/>
            </a:ext>
          </a:extLst>
        </p:cNvPr>
        <p:cNvGrpSpPr/>
        <p:nvPr/>
      </p:nvGrpSpPr>
      <p:grpSpPr>
        <a:xfrm>
          <a:off x="0" y="0"/>
          <a:ext cx="0" cy="0"/>
          <a:chOff x="0" y="0"/>
          <a:chExt cx="0" cy="0"/>
        </a:xfrm>
      </p:grpSpPr>
      <p:sp>
        <p:nvSpPr>
          <p:cNvPr id="2" name="1 Marcador de imagen de diapositiva">
            <a:extLst>
              <a:ext uri="{FF2B5EF4-FFF2-40B4-BE49-F238E27FC236}">
                <a16:creationId xmlns:a16="http://schemas.microsoft.com/office/drawing/2014/main" id="{E4688564-C213-6971-2C63-E22E599C6AA9}"/>
              </a:ext>
            </a:extLst>
          </p:cNvPr>
          <p:cNvSpPr>
            <a:spLocks noGrp="1" noRot="1" noChangeAspect="1"/>
          </p:cNvSpPr>
          <p:nvPr>
            <p:ph type="sldImg"/>
          </p:nvPr>
        </p:nvSpPr>
        <p:spPr/>
      </p:sp>
      <p:sp>
        <p:nvSpPr>
          <p:cNvPr id="3" name="2 Marcador de notas">
            <a:extLst>
              <a:ext uri="{FF2B5EF4-FFF2-40B4-BE49-F238E27FC236}">
                <a16:creationId xmlns:a16="http://schemas.microsoft.com/office/drawing/2014/main" id="{A6D3F028-5532-2D9B-4B4B-8C2EBBA03DB8}"/>
              </a:ext>
            </a:extLst>
          </p:cNvPr>
          <p:cNvSpPr>
            <a:spLocks noGrp="1"/>
          </p:cNvSpPr>
          <p:nvPr>
            <p:ph type="body" idx="1"/>
          </p:nvPr>
        </p:nvSpPr>
        <p:spPr/>
        <p:txBody>
          <a:bodyPr>
            <a:normAutofit/>
          </a:bodyPr>
          <a:lstStyle/>
          <a:p>
            <a:endParaRPr lang="es-CO" dirty="0"/>
          </a:p>
        </p:txBody>
      </p:sp>
      <p:sp>
        <p:nvSpPr>
          <p:cNvPr id="4" name="3 Marcador de número de diapositiva">
            <a:extLst>
              <a:ext uri="{FF2B5EF4-FFF2-40B4-BE49-F238E27FC236}">
                <a16:creationId xmlns:a16="http://schemas.microsoft.com/office/drawing/2014/main" id="{2EE6CE00-EEAF-CE06-7205-12A5FF4D8D5E}"/>
              </a:ext>
            </a:extLst>
          </p:cNvPr>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20503660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01242D-4C0F-18F7-C794-120D6F917F67}"/>
            </a:ext>
          </a:extLst>
        </p:cNvPr>
        <p:cNvGrpSpPr/>
        <p:nvPr/>
      </p:nvGrpSpPr>
      <p:grpSpPr>
        <a:xfrm>
          <a:off x="0" y="0"/>
          <a:ext cx="0" cy="0"/>
          <a:chOff x="0" y="0"/>
          <a:chExt cx="0" cy="0"/>
        </a:xfrm>
      </p:grpSpPr>
      <p:sp>
        <p:nvSpPr>
          <p:cNvPr id="2" name="1 Marcador de imagen de diapositiva">
            <a:extLst>
              <a:ext uri="{FF2B5EF4-FFF2-40B4-BE49-F238E27FC236}">
                <a16:creationId xmlns:a16="http://schemas.microsoft.com/office/drawing/2014/main" id="{E4688564-C213-6971-2C63-E22E599C6AA9}"/>
              </a:ext>
            </a:extLst>
          </p:cNvPr>
          <p:cNvSpPr>
            <a:spLocks noGrp="1" noRot="1" noChangeAspect="1"/>
          </p:cNvSpPr>
          <p:nvPr>
            <p:ph type="sldImg"/>
          </p:nvPr>
        </p:nvSpPr>
        <p:spPr/>
      </p:sp>
      <p:sp>
        <p:nvSpPr>
          <p:cNvPr id="3" name="2 Marcador de notas">
            <a:extLst>
              <a:ext uri="{FF2B5EF4-FFF2-40B4-BE49-F238E27FC236}">
                <a16:creationId xmlns:a16="http://schemas.microsoft.com/office/drawing/2014/main" id="{A6D3F028-5532-2D9B-4B4B-8C2EBBA03DB8}"/>
              </a:ext>
            </a:extLst>
          </p:cNvPr>
          <p:cNvSpPr>
            <a:spLocks noGrp="1"/>
          </p:cNvSpPr>
          <p:nvPr>
            <p:ph type="body" idx="1"/>
          </p:nvPr>
        </p:nvSpPr>
        <p:spPr/>
        <p:txBody>
          <a:bodyPr>
            <a:normAutofit/>
          </a:bodyPr>
          <a:lstStyle/>
          <a:p>
            <a:endParaRPr lang="es-CO" dirty="0"/>
          </a:p>
        </p:txBody>
      </p:sp>
      <p:sp>
        <p:nvSpPr>
          <p:cNvPr id="4" name="3 Marcador de número de diapositiva">
            <a:extLst>
              <a:ext uri="{FF2B5EF4-FFF2-40B4-BE49-F238E27FC236}">
                <a16:creationId xmlns:a16="http://schemas.microsoft.com/office/drawing/2014/main" id="{2EE6CE00-EEAF-CE06-7205-12A5FF4D8D5E}"/>
              </a:ext>
            </a:extLst>
          </p:cNvPr>
          <p:cNvSpPr>
            <a:spLocks noGrp="1"/>
          </p:cNvSpPr>
          <p:nvPr>
            <p:ph type="sldNum" sz="quarter" idx="10"/>
          </p:nvPr>
        </p:nvSpPr>
        <p:spPr/>
        <p:txBody>
          <a:bodyPr/>
          <a:lstStyle/>
          <a:p>
            <a:fld id="{0ADE55E3-A00E-43FD-A031-841EC2C2B02A}" type="slidenum">
              <a:rPr lang="es-CO" smtClean="0"/>
              <a:pPr/>
              <a:t>7</a:t>
            </a:fld>
            <a:endParaRPr lang="es-CO"/>
          </a:p>
        </p:txBody>
      </p:sp>
    </p:spTree>
    <p:extLst>
      <p:ext uri="{BB962C8B-B14F-4D97-AF65-F5344CB8AC3E}">
        <p14:creationId xmlns:p14="http://schemas.microsoft.com/office/powerpoint/2010/main" val="177091737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01242D-4C0F-18F7-C794-120D6F917F67}"/>
            </a:ext>
          </a:extLst>
        </p:cNvPr>
        <p:cNvGrpSpPr/>
        <p:nvPr/>
      </p:nvGrpSpPr>
      <p:grpSpPr>
        <a:xfrm>
          <a:off x="0" y="0"/>
          <a:ext cx="0" cy="0"/>
          <a:chOff x="0" y="0"/>
          <a:chExt cx="0" cy="0"/>
        </a:xfrm>
      </p:grpSpPr>
      <p:sp>
        <p:nvSpPr>
          <p:cNvPr id="2" name="1 Marcador de imagen de diapositiva">
            <a:extLst>
              <a:ext uri="{FF2B5EF4-FFF2-40B4-BE49-F238E27FC236}">
                <a16:creationId xmlns:a16="http://schemas.microsoft.com/office/drawing/2014/main" id="{E4688564-C213-6971-2C63-E22E599C6AA9}"/>
              </a:ext>
            </a:extLst>
          </p:cNvPr>
          <p:cNvSpPr>
            <a:spLocks noGrp="1" noRot="1" noChangeAspect="1"/>
          </p:cNvSpPr>
          <p:nvPr>
            <p:ph type="sldImg"/>
          </p:nvPr>
        </p:nvSpPr>
        <p:spPr/>
      </p:sp>
      <p:sp>
        <p:nvSpPr>
          <p:cNvPr id="3" name="2 Marcador de notas">
            <a:extLst>
              <a:ext uri="{FF2B5EF4-FFF2-40B4-BE49-F238E27FC236}">
                <a16:creationId xmlns:a16="http://schemas.microsoft.com/office/drawing/2014/main" id="{A6D3F028-5532-2D9B-4B4B-8C2EBBA03DB8}"/>
              </a:ext>
            </a:extLst>
          </p:cNvPr>
          <p:cNvSpPr>
            <a:spLocks noGrp="1"/>
          </p:cNvSpPr>
          <p:nvPr>
            <p:ph type="body" idx="1"/>
          </p:nvPr>
        </p:nvSpPr>
        <p:spPr/>
        <p:txBody>
          <a:bodyPr>
            <a:normAutofit/>
          </a:bodyPr>
          <a:lstStyle/>
          <a:p>
            <a:endParaRPr lang="es-CO" dirty="0"/>
          </a:p>
        </p:txBody>
      </p:sp>
      <p:sp>
        <p:nvSpPr>
          <p:cNvPr id="4" name="3 Marcador de número de diapositiva">
            <a:extLst>
              <a:ext uri="{FF2B5EF4-FFF2-40B4-BE49-F238E27FC236}">
                <a16:creationId xmlns:a16="http://schemas.microsoft.com/office/drawing/2014/main" id="{2EE6CE00-EEAF-CE06-7205-12A5FF4D8D5E}"/>
              </a:ext>
            </a:extLst>
          </p:cNvPr>
          <p:cNvSpPr>
            <a:spLocks noGrp="1"/>
          </p:cNvSpPr>
          <p:nvPr>
            <p:ph type="sldNum" sz="quarter" idx="10"/>
          </p:nvPr>
        </p:nvSpPr>
        <p:spPr/>
        <p:txBody>
          <a:bodyPr/>
          <a:lstStyle/>
          <a:p>
            <a:fld id="{0ADE55E3-A00E-43FD-A031-841EC2C2B02A}" type="slidenum">
              <a:rPr lang="es-CO" smtClean="0"/>
              <a:pPr/>
              <a:t>8</a:t>
            </a:fld>
            <a:endParaRPr lang="es-CO"/>
          </a:p>
        </p:txBody>
      </p:sp>
    </p:spTree>
    <p:extLst>
      <p:ext uri="{BB962C8B-B14F-4D97-AF65-F5344CB8AC3E}">
        <p14:creationId xmlns:p14="http://schemas.microsoft.com/office/powerpoint/2010/main" val="32442256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01242D-4C0F-18F7-C794-120D6F917F67}"/>
            </a:ext>
          </a:extLst>
        </p:cNvPr>
        <p:cNvGrpSpPr/>
        <p:nvPr/>
      </p:nvGrpSpPr>
      <p:grpSpPr>
        <a:xfrm>
          <a:off x="0" y="0"/>
          <a:ext cx="0" cy="0"/>
          <a:chOff x="0" y="0"/>
          <a:chExt cx="0" cy="0"/>
        </a:xfrm>
      </p:grpSpPr>
      <p:sp>
        <p:nvSpPr>
          <p:cNvPr id="2" name="1 Marcador de imagen de diapositiva">
            <a:extLst>
              <a:ext uri="{FF2B5EF4-FFF2-40B4-BE49-F238E27FC236}">
                <a16:creationId xmlns:a16="http://schemas.microsoft.com/office/drawing/2014/main" id="{E4688564-C213-6971-2C63-E22E599C6AA9}"/>
              </a:ext>
            </a:extLst>
          </p:cNvPr>
          <p:cNvSpPr>
            <a:spLocks noGrp="1" noRot="1" noChangeAspect="1"/>
          </p:cNvSpPr>
          <p:nvPr>
            <p:ph type="sldImg"/>
          </p:nvPr>
        </p:nvSpPr>
        <p:spPr/>
      </p:sp>
      <p:sp>
        <p:nvSpPr>
          <p:cNvPr id="3" name="2 Marcador de notas">
            <a:extLst>
              <a:ext uri="{FF2B5EF4-FFF2-40B4-BE49-F238E27FC236}">
                <a16:creationId xmlns:a16="http://schemas.microsoft.com/office/drawing/2014/main" id="{A6D3F028-5532-2D9B-4B4B-8C2EBBA03DB8}"/>
              </a:ext>
            </a:extLst>
          </p:cNvPr>
          <p:cNvSpPr>
            <a:spLocks noGrp="1"/>
          </p:cNvSpPr>
          <p:nvPr>
            <p:ph type="body" idx="1"/>
          </p:nvPr>
        </p:nvSpPr>
        <p:spPr/>
        <p:txBody>
          <a:bodyPr>
            <a:normAutofit/>
          </a:bodyPr>
          <a:lstStyle/>
          <a:p>
            <a:endParaRPr lang="es-CO" dirty="0"/>
          </a:p>
        </p:txBody>
      </p:sp>
      <p:sp>
        <p:nvSpPr>
          <p:cNvPr id="4" name="3 Marcador de número de diapositiva">
            <a:extLst>
              <a:ext uri="{FF2B5EF4-FFF2-40B4-BE49-F238E27FC236}">
                <a16:creationId xmlns:a16="http://schemas.microsoft.com/office/drawing/2014/main" id="{2EE6CE00-EEAF-CE06-7205-12A5FF4D8D5E}"/>
              </a:ext>
            </a:extLst>
          </p:cNvPr>
          <p:cNvSpPr>
            <a:spLocks noGrp="1"/>
          </p:cNvSpPr>
          <p:nvPr>
            <p:ph type="sldNum" sz="quarter" idx="10"/>
          </p:nvPr>
        </p:nvSpPr>
        <p:spPr/>
        <p:txBody>
          <a:bodyPr/>
          <a:lstStyle/>
          <a:p>
            <a:fld id="{0ADE55E3-A00E-43FD-A031-841EC2C2B02A}" type="slidenum">
              <a:rPr lang="es-CO" smtClean="0"/>
              <a:pPr/>
              <a:t>9</a:t>
            </a:fld>
            <a:endParaRPr lang="es-CO"/>
          </a:p>
        </p:txBody>
      </p:sp>
    </p:spTree>
    <p:extLst>
      <p:ext uri="{BB962C8B-B14F-4D97-AF65-F5344CB8AC3E}">
        <p14:creationId xmlns:p14="http://schemas.microsoft.com/office/powerpoint/2010/main" val="28604151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7/04/2024</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7/04/2024</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7/04/2024</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7/04/2024</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7/04/2024</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7/04/2024</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7/04/2024</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‹Nº›</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7/04/2024</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7/04/2024</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7/04/2024</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7/04/2024</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7/04/2024</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‹Nº›</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hyperlink" Target="https://revistas.javeriana.edu.co/index.php/cuacont" TargetMode="External"/><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dirty="0"/>
              <a:t>Número 659, 8 de abril de 2024</a:t>
            </a:r>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68D572-CF4C-0E29-EE7E-1E6B87485127}"/>
            </a:ext>
          </a:extLst>
        </p:cNvPr>
        <p:cNvGrpSpPr/>
        <p:nvPr/>
      </p:nvGrpSpPr>
      <p:grpSpPr>
        <a:xfrm>
          <a:off x="0" y="0"/>
          <a:ext cx="0" cy="0"/>
          <a:chOff x="0" y="0"/>
          <a:chExt cx="0" cy="0"/>
        </a:xfrm>
      </p:grpSpPr>
      <p:sp>
        <p:nvSpPr>
          <p:cNvPr id="5" name="4 Marcador de contenido">
            <a:extLst>
              <a:ext uri="{FF2B5EF4-FFF2-40B4-BE49-F238E27FC236}">
                <a16:creationId xmlns:a16="http://schemas.microsoft.com/office/drawing/2014/main" id="{32C0AE80-E147-089C-BE7C-25568DE0067D}"/>
              </a:ext>
            </a:extLst>
          </p:cNvPr>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Secretariado de Justicia Social y Ecología (SJES) invita a todos los compañeros a aprovechar este curso online gratuito sobre ecología integral promovido por el Movimiento </a:t>
            </a:r>
            <a:r>
              <a:rPr lang="es-CO" sz="1800" dirty="0" err="1"/>
              <a:t>Laudato</a:t>
            </a:r>
            <a:r>
              <a:rPr lang="es-CO" sz="1800" dirty="0"/>
              <a:t> Si’. Como declaró el P. General en su </a:t>
            </a:r>
            <a:r>
              <a:rPr lang="es-CO" sz="1800" dirty="0" err="1"/>
              <a:t>videomensaje</a:t>
            </a:r>
            <a:r>
              <a:rPr lang="es-CO" sz="1800" dirty="0"/>
              <a:t>, aplicar la cuarta Preferencia Apostólica Universal es indispensable. Siguiendo la observación del P. General sobre el cambio que se necesita para una acertada conversión ecológica expresada en De Statu </a:t>
            </a:r>
            <a:r>
              <a:rPr lang="es-CO" sz="1800" dirty="0" err="1"/>
              <a:t>Societatis</a:t>
            </a:r>
            <a:r>
              <a:rPr lang="es-CO" sz="1800" dirty="0"/>
              <a:t>, te invitamos a unirte a este curso online gratuito para comprender mejor cómo “colaborar, con profundidad evangélica, en la protección y renovación de la Creación de Dios”.</a:t>
            </a:r>
          </a:p>
        </p:txBody>
      </p:sp>
      <p:sp>
        <p:nvSpPr>
          <p:cNvPr id="6" name="5 Marcador de contenido">
            <a:extLst>
              <a:ext uri="{FF2B5EF4-FFF2-40B4-BE49-F238E27FC236}">
                <a16:creationId xmlns:a16="http://schemas.microsoft.com/office/drawing/2014/main" id="{3A4A8EB1-551A-55E4-26C0-B3B66C7992AB}"/>
              </a:ext>
            </a:extLst>
          </p:cNvPr>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Del 1 al 30 de abril de 2024 te invitamos a reflexionar y explorar, como red global, nuestra responsabilidad y métodos para educar para la fe en el siglo XXI, participando en el Pre-Seminario Virtual de JESEDU-Jogja2024. Cuatro videos, preguntas para la reflexión y un espacio para conversaciones están disponibles. El Pre-Seminario Virtual JESEDU-Jogja2024 es una oportunidad única para que los miembros de la Red Global Jesuita de Colegios se involucren en una conversación global sobre la educación para la fe en el siglo XXI.</a:t>
            </a:r>
          </a:p>
        </p:txBody>
      </p:sp>
      <p:sp>
        <p:nvSpPr>
          <p:cNvPr id="10" name="9 Flecha abajo">
            <a:extLst>
              <a:ext uri="{FF2B5EF4-FFF2-40B4-BE49-F238E27FC236}">
                <a16:creationId xmlns:a16="http://schemas.microsoft.com/office/drawing/2014/main" id="{D62F6B13-845A-C7D1-06FD-4A9A36105651}"/>
              </a:ext>
            </a:extLst>
          </p:cNvPr>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a:extLst>
              <a:ext uri="{FF2B5EF4-FFF2-40B4-BE49-F238E27FC236}">
                <a16:creationId xmlns:a16="http://schemas.microsoft.com/office/drawing/2014/main" id="{0E467CF0-8406-2FBB-255A-37E5D487E02C}"/>
              </a:ext>
            </a:extLst>
          </p:cNvPr>
          <p:cNvSpPr/>
          <p:nvPr/>
        </p:nvSpPr>
        <p:spPr>
          <a:xfrm>
            <a:off x="4643438" y="156006"/>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a:extLst>
              <a:ext uri="{FF2B5EF4-FFF2-40B4-BE49-F238E27FC236}">
                <a16:creationId xmlns:a16="http://schemas.microsoft.com/office/drawing/2014/main" id="{9FF9DDA7-9C87-60D8-6740-7636AD787E12}"/>
              </a:ext>
            </a:extLst>
          </p:cNvPr>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a:extLst>
              <a:ext uri="{FF2B5EF4-FFF2-40B4-BE49-F238E27FC236}">
                <a16:creationId xmlns:a16="http://schemas.microsoft.com/office/drawing/2014/main" id="{379CB478-DEDD-F7B2-89D8-C12904313EA1}"/>
              </a:ext>
            </a:extLst>
          </p:cNvPr>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a:extLst>
              <a:ext uri="{FF2B5EF4-FFF2-40B4-BE49-F238E27FC236}">
                <a16:creationId xmlns:a16="http://schemas.microsoft.com/office/drawing/2014/main" id="{44E859F4-B7E1-2983-EC64-7C21435B26CC}"/>
              </a:ext>
            </a:extLst>
          </p:cNvPr>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a:extLst>
              <a:ext uri="{FF2B5EF4-FFF2-40B4-BE49-F238E27FC236}">
                <a16:creationId xmlns:a16="http://schemas.microsoft.com/office/drawing/2014/main" id="{0A195F8D-D514-1C38-CB2D-C6D3BF188C30}"/>
              </a:ext>
            </a:extLst>
          </p:cNvPr>
          <p:cNvSpPr>
            <a:spLocks noGrp="1"/>
          </p:cNvSpPr>
          <p:nvPr>
            <p:ph type="sldNum" sz="quarter" idx="12"/>
          </p:nvPr>
        </p:nvSpPr>
        <p:spPr/>
        <p:txBody>
          <a:bodyPr/>
          <a:lstStyle/>
          <a:p>
            <a:fld id="{87159146-41A3-4BE1-A659-FD07DAF1089F}" type="slidenum">
              <a:rPr lang="es-CO" smtClean="0"/>
              <a:pPr/>
              <a:t>10</a:t>
            </a:fld>
            <a:endParaRPr lang="es-CO"/>
          </a:p>
        </p:txBody>
      </p:sp>
    </p:spTree>
    <p:extLst>
      <p:ext uri="{BB962C8B-B14F-4D97-AF65-F5344CB8AC3E}">
        <p14:creationId xmlns:p14="http://schemas.microsoft.com/office/powerpoint/2010/main" val="390486766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68D572-CF4C-0E29-EE7E-1E6B87485127}"/>
            </a:ext>
          </a:extLst>
        </p:cNvPr>
        <p:cNvGrpSpPr/>
        <p:nvPr/>
      </p:nvGrpSpPr>
      <p:grpSpPr>
        <a:xfrm>
          <a:off x="0" y="0"/>
          <a:ext cx="0" cy="0"/>
          <a:chOff x="0" y="0"/>
          <a:chExt cx="0" cy="0"/>
        </a:xfrm>
      </p:grpSpPr>
      <p:sp>
        <p:nvSpPr>
          <p:cNvPr id="5" name="4 Marcador de contenido">
            <a:extLst>
              <a:ext uri="{FF2B5EF4-FFF2-40B4-BE49-F238E27FC236}">
                <a16:creationId xmlns:a16="http://schemas.microsoft.com/office/drawing/2014/main" id="{32C0AE80-E147-089C-BE7C-25568DE0067D}"/>
              </a:ext>
            </a:extLst>
          </p:cNvPr>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lnSpcReduction="10000"/>
          </a:bodyPr>
          <a:lstStyle/>
          <a:p>
            <a:r>
              <a:rPr lang="es-CO" sz="1800" dirty="0"/>
              <a:t>El pasado miércoles 20 de marzo 2024, en Bogotá (Colombia), finalizó el encuentro de las obras y universidades jesuitas que hacen parte de la Red Jesuita con Migrantes Latinoamérica y el Caribe – RJM LAC en el que se logró diseñar la estrategia regional de incidencia para el proceso de consultas y negociación del Plan de Acción y Declaración de Chile en el marco de los 40 años de la Declaración de Cartagena.</a:t>
            </a:r>
          </a:p>
        </p:txBody>
      </p:sp>
      <p:sp>
        <p:nvSpPr>
          <p:cNvPr id="6" name="5 Marcador de contenido">
            <a:extLst>
              <a:ext uri="{FF2B5EF4-FFF2-40B4-BE49-F238E27FC236}">
                <a16:creationId xmlns:a16="http://schemas.microsoft.com/office/drawing/2014/main" id="{3A4A8EB1-551A-55E4-26C0-B3B66C7992AB}"/>
              </a:ext>
            </a:extLst>
          </p:cNvPr>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lnSpcReduction="10000"/>
          </a:bodyPr>
          <a:lstStyle/>
          <a:p>
            <a:r>
              <a:rPr lang="es-CO" sz="1800" dirty="0">
                <a:solidFill>
                  <a:schemeClr val="tx1"/>
                </a:solidFill>
              </a:rPr>
              <a:t>El Centro Virtual de Pedagogía Ignaciana - CVPI, un servicio de la Conferencia de Provinciales Jesuitas de América Latina y el Caribe - CPAL, nos comparte su boletín correspondiente al mes de abril. Esta edición del Boletín del CVPI busca contribuir a la reflexión sobre la responsabilidad de educar para la fe en las instituciones formativas de identidad católica y jesuita. En sintonía con los objetivos 1º y 3º del Seminario JESEDU-Jogja2024, focalizamos aquí sobre el significado de esa identidad al servicio del evangelio y de la Iglesia en los contextos de hoy; y en el lugar de la espiritualidad ignaciana en el proceso de formación en la fe, para los estudiantes y sus educadores.</a:t>
            </a:r>
          </a:p>
        </p:txBody>
      </p:sp>
      <p:sp>
        <p:nvSpPr>
          <p:cNvPr id="10" name="9 Flecha abajo">
            <a:extLst>
              <a:ext uri="{FF2B5EF4-FFF2-40B4-BE49-F238E27FC236}">
                <a16:creationId xmlns:a16="http://schemas.microsoft.com/office/drawing/2014/main" id="{D62F6B13-845A-C7D1-06FD-4A9A36105651}"/>
              </a:ext>
            </a:extLst>
          </p:cNvPr>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a:extLst>
              <a:ext uri="{FF2B5EF4-FFF2-40B4-BE49-F238E27FC236}">
                <a16:creationId xmlns:a16="http://schemas.microsoft.com/office/drawing/2014/main" id="{0E467CF0-8406-2FBB-255A-37E5D487E02C}"/>
              </a:ext>
            </a:extLst>
          </p:cNvPr>
          <p:cNvSpPr/>
          <p:nvPr/>
        </p:nvSpPr>
        <p:spPr>
          <a:xfrm>
            <a:off x="4643438" y="156006"/>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a:extLst>
              <a:ext uri="{FF2B5EF4-FFF2-40B4-BE49-F238E27FC236}">
                <a16:creationId xmlns:a16="http://schemas.microsoft.com/office/drawing/2014/main" id="{9FF9DDA7-9C87-60D8-6740-7636AD787E12}"/>
              </a:ext>
            </a:extLst>
          </p:cNvPr>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a:extLst>
              <a:ext uri="{FF2B5EF4-FFF2-40B4-BE49-F238E27FC236}">
                <a16:creationId xmlns:a16="http://schemas.microsoft.com/office/drawing/2014/main" id="{379CB478-DEDD-F7B2-89D8-C12904313EA1}"/>
              </a:ext>
            </a:extLst>
          </p:cNvPr>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a:extLst>
              <a:ext uri="{FF2B5EF4-FFF2-40B4-BE49-F238E27FC236}">
                <a16:creationId xmlns:a16="http://schemas.microsoft.com/office/drawing/2014/main" id="{44E859F4-B7E1-2983-EC64-7C21435B26CC}"/>
              </a:ext>
            </a:extLst>
          </p:cNvPr>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a:extLst>
              <a:ext uri="{FF2B5EF4-FFF2-40B4-BE49-F238E27FC236}">
                <a16:creationId xmlns:a16="http://schemas.microsoft.com/office/drawing/2014/main" id="{0A195F8D-D514-1C38-CB2D-C6D3BF188C30}"/>
              </a:ext>
            </a:extLst>
          </p:cNvPr>
          <p:cNvSpPr>
            <a:spLocks noGrp="1"/>
          </p:cNvSpPr>
          <p:nvPr>
            <p:ph type="sldNum" sz="quarter" idx="12"/>
          </p:nvPr>
        </p:nvSpPr>
        <p:spPr/>
        <p:txBody>
          <a:bodyPr/>
          <a:lstStyle/>
          <a:p>
            <a:fld id="{87159146-41A3-4BE1-A659-FD07DAF1089F}" type="slidenum">
              <a:rPr lang="es-CO" smtClean="0"/>
              <a:pPr/>
              <a:t>11</a:t>
            </a:fld>
            <a:endParaRPr lang="es-CO"/>
          </a:p>
        </p:txBody>
      </p:sp>
    </p:spTree>
    <p:extLst>
      <p:ext uri="{BB962C8B-B14F-4D97-AF65-F5344CB8AC3E}">
        <p14:creationId xmlns:p14="http://schemas.microsoft.com/office/powerpoint/2010/main" val="381224545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68D572-CF4C-0E29-EE7E-1E6B87485127}"/>
            </a:ext>
          </a:extLst>
        </p:cNvPr>
        <p:cNvGrpSpPr/>
        <p:nvPr/>
      </p:nvGrpSpPr>
      <p:grpSpPr>
        <a:xfrm>
          <a:off x="0" y="0"/>
          <a:ext cx="0" cy="0"/>
          <a:chOff x="0" y="0"/>
          <a:chExt cx="0" cy="0"/>
        </a:xfrm>
      </p:grpSpPr>
      <p:sp>
        <p:nvSpPr>
          <p:cNvPr id="5" name="4 Marcador de contenido">
            <a:extLst>
              <a:ext uri="{FF2B5EF4-FFF2-40B4-BE49-F238E27FC236}">
                <a16:creationId xmlns:a16="http://schemas.microsoft.com/office/drawing/2014/main" id="{32C0AE80-E147-089C-BE7C-25568DE0067D}"/>
              </a:ext>
            </a:extLst>
          </p:cNvPr>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fontScale="92500" lnSpcReduction="10000"/>
          </a:bodyPr>
          <a:lstStyle/>
          <a:p>
            <a:r>
              <a:rPr lang="es-CO" sz="1800" dirty="0"/>
              <a:t>Casi seis meses de guerra en Gaza, y las armas no han callado. Nosotros, los miembros de la Compañía de Jesús (los jesuitas), como tantos otros católicos, cristianos, hombres y mujeres de todos los credos y no creyentes, nos negamos a callar. Nuestras voces siguen alzándose en oración, en lamento, en protesta por la muerte y la destrucción que siguen reinando en Gaza y otros territorios de Israel/Palestina, extendiéndose a los países vecinos de Oriente Medio.</a:t>
            </a:r>
          </a:p>
        </p:txBody>
      </p:sp>
      <p:sp>
        <p:nvSpPr>
          <p:cNvPr id="6" name="5 Marcador de contenido">
            <a:extLst>
              <a:ext uri="{FF2B5EF4-FFF2-40B4-BE49-F238E27FC236}">
                <a16:creationId xmlns:a16="http://schemas.microsoft.com/office/drawing/2014/main" id="{3A4A8EB1-551A-55E4-26C0-B3B66C7992AB}"/>
              </a:ext>
            </a:extLst>
          </p:cNvPr>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fontScale="92500" lnSpcReduction="10000"/>
          </a:bodyPr>
          <a:lstStyle/>
          <a:p>
            <a:r>
              <a:rPr lang="es-CO" sz="1800" dirty="0" err="1">
                <a:solidFill>
                  <a:schemeClr val="tx1"/>
                </a:solidFill>
              </a:rPr>
              <a:t>Ecojesuit</a:t>
            </a:r>
            <a:r>
              <a:rPr lang="es-CO" sz="1800" dirty="0">
                <a:solidFill>
                  <a:schemeClr val="tx1"/>
                </a:solidFill>
              </a:rPr>
              <a:t> sostuvo recientemente un conversatorio con representantes de CPAL para comprender actividades y prioridades que puedan dar forma a una agenda colaborativa más amplia a partir de experiencias locales y regionales y responder al desafío de pasar de la buena voluntad a la acción compartida, especialmente en el cuidado de la casa común (UAP 4 ). La conversación de la CPAL con </a:t>
            </a:r>
            <a:r>
              <a:rPr lang="es-CO" sz="1800" dirty="0" err="1">
                <a:solidFill>
                  <a:schemeClr val="tx1"/>
                </a:solidFill>
              </a:rPr>
              <a:t>Ecojesuit</a:t>
            </a:r>
            <a:r>
              <a:rPr lang="es-CO" sz="1800" dirty="0">
                <a:solidFill>
                  <a:schemeClr val="tx1"/>
                </a:solidFill>
              </a:rPr>
              <a:t> también busca responder a una pregunta crítica en el De Statu </a:t>
            </a:r>
            <a:r>
              <a:rPr lang="es-CO" sz="1800" dirty="0" err="1">
                <a:solidFill>
                  <a:schemeClr val="tx1"/>
                </a:solidFill>
              </a:rPr>
              <a:t>Societatis</a:t>
            </a:r>
            <a:r>
              <a:rPr lang="es-CO" sz="1800" dirty="0">
                <a:solidFill>
                  <a:schemeClr val="tx1"/>
                </a:solidFill>
              </a:rPr>
              <a:t> </a:t>
            </a:r>
            <a:r>
              <a:rPr lang="es-CO" sz="1800" dirty="0" err="1">
                <a:solidFill>
                  <a:schemeClr val="tx1"/>
                </a:solidFill>
              </a:rPr>
              <a:t>Iesu</a:t>
            </a:r>
            <a:r>
              <a:rPr lang="es-CO" sz="1800" dirty="0">
                <a:solidFill>
                  <a:schemeClr val="tx1"/>
                </a:solidFill>
              </a:rPr>
              <a:t> (DSSI) 2023 donde el Padre General Arturo Sosa SJ invita a la Sociedad universal a reflexionar: “¿Hasta qué punto es posible identificarse con los pobres y oprimidos en ¿Su lucha por la justicia, que inevitablemente involucra estructuras políticas?” (DSSI, pág. 77)</a:t>
            </a:r>
          </a:p>
        </p:txBody>
      </p:sp>
      <p:sp>
        <p:nvSpPr>
          <p:cNvPr id="10" name="9 Flecha abajo">
            <a:extLst>
              <a:ext uri="{FF2B5EF4-FFF2-40B4-BE49-F238E27FC236}">
                <a16:creationId xmlns:a16="http://schemas.microsoft.com/office/drawing/2014/main" id="{D62F6B13-845A-C7D1-06FD-4A9A36105651}"/>
              </a:ext>
            </a:extLst>
          </p:cNvPr>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a:extLst>
              <a:ext uri="{FF2B5EF4-FFF2-40B4-BE49-F238E27FC236}">
                <a16:creationId xmlns:a16="http://schemas.microsoft.com/office/drawing/2014/main" id="{0E467CF0-8406-2FBB-255A-37E5D487E02C}"/>
              </a:ext>
            </a:extLst>
          </p:cNvPr>
          <p:cNvSpPr/>
          <p:nvPr/>
        </p:nvSpPr>
        <p:spPr>
          <a:xfrm>
            <a:off x="4643438" y="156006"/>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a:extLst>
              <a:ext uri="{FF2B5EF4-FFF2-40B4-BE49-F238E27FC236}">
                <a16:creationId xmlns:a16="http://schemas.microsoft.com/office/drawing/2014/main" id="{9FF9DDA7-9C87-60D8-6740-7636AD787E12}"/>
              </a:ext>
            </a:extLst>
          </p:cNvPr>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a:extLst>
              <a:ext uri="{FF2B5EF4-FFF2-40B4-BE49-F238E27FC236}">
                <a16:creationId xmlns:a16="http://schemas.microsoft.com/office/drawing/2014/main" id="{379CB478-DEDD-F7B2-89D8-C12904313EA1}"/>
              </a:ext>
            </a:extLst>
          </p:cNvPr>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a:extLst>
              <a:ext uri="{FF2B5EF4-FFF2-40B4-BE49-F238E27FC236}">
                <a16:creationId xmlns:a16="http://schemas.microsoft.com/office/drawing/2014/main" id="{44E859F4-B7E1-2983-EC64-7C21435B26CC}"/>
              </a:ext>
            </a:extLst>
          </p:cNvPr>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a:extLst>
              <a:ext uri="{FF2B5EF4-FFF2-40B4-BE49-F238E27FC236}">
                <a16:creationId xmlns:a16="http://schemas.microsoft.com/office/drawing/2014/main" id="{0A195F8D-D514-1C38-CB2D-C6D3BF188C30}"/>
              </a:ext>
            </a:extLst>
          </p:cNvPr>
          <p:cNvSpPr>
            <a:spLocks noGrp="1"/>
          </p:cNvSpPr>
          <p:nvPr>
            <p:ph type="sldNum" sz="quarter" idx="12"/>
          </p:nvPr>
        </p:nvSpPr>
        <p:spPr/>
        <p:txBody>
          <a:bodyPr/>
          <a:lstStyle/>
          <a:p>
            <a:fld id="{87159146-41A3-4BE1-A659-FD07DAF1089F}" type="slidenum">
              <a:rPr lang="es-CO" smtClean="0"/>
              <a:pPr/>
              <a:t>12</a:t>
            </a:fld>
            <a:endParaRPr lang="es-CO"/>
          </a:p>
        </p:txBody>
      </p:sp>
    </p:spTree>
    <p:extLst>
      <p:ext uri="{BB962C8B-B14F-4D97-AF65-F5344CB8AC3E}">
        <p14:creationId xmlns:p14="http://schemas.microsoft.com/office/powerpoint/2010/main" val="227901729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68D572-CF4C-0E29-EE7E-1E6B87485127}"/>
            </a:ext>
          </a:extLst>
        </p:cNvPr>
        <p:cNvGrpSpPr/>
        <p:nvPr/>
      </p:nvGrpSpPr>
      <p:grpSpPr>
        <a:xfrm>
          <a:off x="0" y="0"/>
          <a:ext cx="0" cy="0"/>
          <a:chOff x="0" y="0"/>
          <a:chExt cx="0" cy="0"/>
        </a:xfrm>
      </p:grpSpPr>
      <p:sp>
        <p:nvSpPr>
          <p:cNvPr id="5" name="4 Marcador de contenido">
            <a:extLst>
              <a:ext uri="{FF2B5EF4-FFF2-40B4-BE49-F238E27FC236}">
                <a16:creationId xmlns:a16="http://schemas.microsoft.com/office/drawing/2014/main" id="{32C0AE80-E147-089C-BE7C-25568DE0067D}"/>
              </a:ext>
            </a:extLst>
          </p:cNvPr>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Primera reunión presencial de los delegados PCCP de las Conferencias La primera reunión presencial de los delegados y equipos de protección de las Conferencias tuvo lugar en Roma del 11 al 14 de marzo de 2024. Las seis Conferencias estuvieron representadas por la Sra. Lucy </a:t>
            </a:r>
            <a:r>
              <a:rPr lang="es-CO" sz="1800" dirty="0" err="1"/>
              <a:t>Monari</a:t>
            </a:r>
            <a:r>
              <a:rPr lang="es-CO" sz="1800" dirty="0"/>
              <a:t> (JCAM), la Sra. Julie Ashby-Ellis (JCEP), Larry Yévenes SJ (CPAL), la Sra. </a:t>
            </a:r>
            <a:r>
              <a:rPr lang="es-CO" sz="1800" dirty="0" err="1"/>
              <a:t>Kristin</a:t>
            </a:r>
            <a:r>
              <a:rPr lang="es-CO" sz="1800" dirty="0"/>
              <a:t> Austin (JCCU), Konrad </a:t>
            </a:r>
            <a:r>
              <a:rPr lang="es-CO" sz="1800" dirty="0" err="1"/>
              <a:t>Noronha</a:t>
            </a:r>
            <a:r>
              <a:rPr lang="es-CO" sz="1800" dirty="0"/>
              <a:t> SJ y </a:t>
            </a:r>
            <a:r>
              <a:rPr lang="es-CO" sz="1800" dirty="0" err="1"/>
              <a:t>Ravi</a:t>
            </a:r>
            <a:r>
              <a:rPr lang="es-CO" sz="1800" dirty="0"/>
              <a:t> </a:t>
            </a:r>
            <a:r>
              <a:rPr lang="es-CO" sz="1800" dirty="0" err="1"/>
              <a:t>Sagar</a:t>
            </a:r>
            <a:r>
              <a:rPr lang="es-CO" sz="1800" dirty="0"/>
              <a:t> SJ (JCSA) y Simon Davies (JCAP). Estos delegados apoyan la misión de PCCP en sus Conferencias.</a:t>
            </a:r>
          </a:p>
        </p:txBody>
      </p:sp>
      <p:sp>
        <p:nvSpPr>
          <p:cNvPr id="6" name="5 Marcador de contenido">
            <a:extLst>
              <a:ext uri="{FF2B5EF4-FFF2-40B4-BE49-F238E27FC236}">
                <a16:creationId xmlns:a16="http://schemas.microsoft.com/office/drawing/2014/main" id="{3A4A8EB1-551A-55E4-26C0-B3B66C7992AB}"/>
              </a:ext>
            </a:extLst>
          </p:cNvPr>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El 7 de marzo el equipo de facilitadores y profesionales de apoyo de la Red Jesuita de Educación de Brasil (RJE) que acompaña la implementación del Sistema de Calidad en la Gestión Escolar (SCGE) en los colegios de la red, mantuvo un encuentro para dar la bienvenida a las nuevas personas que se suman al equipo, compartir lineamientos de trabajo y las expectativas en general de cada uno/a. </a:t>
            </a:r>
          </a:p>
        </p:txBody>
      </p:sp>
      <p:sp>
        <p:nvSpPr>
          <p:cNvPr id="10" name="9 Flecha abajo">
            <a:extLst>
              <a:ext uri="{FF2B5EF4-FFF2-40B4-BE49-F238E27FC236}">
                <a16:creationId xmlns:a16="http://schemas.microsoft.com/office/drawing/2014/main" id="{D62F6B13-845A-C7D1-06FD-4A9A36105651}"/>
              </a:ext>
            </a:extLst>
          </p:cNvPr>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a:extLst>
              <a:ext uri="{FF2B5EF4-FFF2-40B4-BE49-F238E27FC236}">
                <a16:creationId xmlns:a16="http://schemas.microsoft.com/office/drawing/2014/main" id="{0E467CF0-8406-2FBB-255A-37E5D487E02C}"/>
              </a:ext>
            </a:extLst>
          </p:cNvPr>
          <p:cNvSpPr/>
          <p:nvPr/>
        </p:nvSpPr>
        <p:spPr>
          <a:xfrm>
            <a:off x="4643438" y="156006"/>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a:extLst>
              <a:ext uri="{FF2B5EF4-FFF2-40B4-BE49-F238E27FC236}">
                <a16:creationId xmlns:a16="http://schemas.microsoft.com/office/drawing/2014/main" id="{9FF9DDA7-9C87-60D8-6740-7636AD787E12}"/>
              </a:ext>
            </a:extLst>
          </p:cNvPr>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a:extLst>
              <a:ext uri="{FF2B5EF4-FFF2-40B4-BE49-F238E27FC236}">
                <a16:creationId xmlns:a16="http://schemas.microsoft.com/office/drawing/2014/main" id="{379CB478-DEDD-F7B2-89D8-C12904313EA1}"/>
              </a:ext>
            </a:extLst>
          </p:cNvPr>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a:extLst>
              <a:ext uri="{FF2B5EF4-FFF2-40B4-BE49-F238E27FC236}">
                <a16:creationId xmlns:a16="http://schemas.microsoft.com/office/drawing/2014/main" id="{44E859F4-B7E1-2983-EC64-7C21435B26CC}"/>
              </a:ext>
            </a:extLst>
          </p:cNvPr>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a:extLst>
              <a:ext uri="{FF2B5EF4-FFF2-40B4-BE49-F238E27FC236}">
                <a16:creationId xmlns:a16="http://schemas.microsoft.com/office/drawing/2014/main" id="{0A195F8D-D514-1C38-CB2D-C6D3BF188C30}"/>
              </a:ext>
            </a:extLst>
          </p:cNvPr>
          <p:cNvSpPr>
            <a:spLocks noGrp="1"/>
          </p:cNvSpPr>
          <p:nvPr>
            <p:ph type="sldNum" sz="quarter" idx="12"/>
          </p:nvPr>
        </p:nvSpPr>
        <p:spPr/>
        <p:txBody>
          <a:bodyPr/>
          <a:lstStyle/>
          <a:p>
            <a:fld id="{87159146-41A3-4BE1-A659-FD07DAF1089F}" type="slidenum">
              <a:rPr lang="es-CO" smtClean="0"/>
              <a:pPr/>
              <a:t>13</a:t>
            </a:fld>
            <a:endParaRPr lang="es-CO"/>
          </a:p>
        </p:txBody>
      </p:sp>
    </p:spTree>
    <p:extLst>
      <p:ext uri="{BB962C8B-B14F-4D97-AF65-F5344CB8AC3E}">
        <p14:creationId xmlns:p14="http://schemas.microsoft.com/office/powerpoint/2010/main" val="171747255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68D572-CF4C-0E29-EE7E-1E6B87485127}"/>
            </a:ext>
          </a:extLst>
        </p:cNvPr>
        <p:cNvGrpSpPr/>
        <p:nvPr/>
      </p:nvGrpSpPr>
      <p:grpSpPr>
        <a:xfrm>
          <a:off x="0" y="0"/>
          <a:ext cx="0" cy="0"/>
          <a:chOff x="0" y="0"/>
          <a:chExt cx="0" cy="0"/>
        </a:xfrm>
      </p:grpSpPr>
      <p:sp>
        <p:nvSpPr>
          <p:cNvPr id="5" name="4 Marcador de contenido">
            <a:extLst>
              <a:ext uri="{FF2B5EF4-FFF2-40B4-BE49-F238E27FC236}">
                <a16:creationId xmlns:a16="http://schemas.microsoft.com/office/drawing/2014/main" id="{32C0AE80-E147-089C-BE7C-25568DE0067D}"/>
              </a:ext>
            </a:extLst>
          </p:cNvPr>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fontScale="92500" lnSpcReduction="20000"/>
          </a:bodyPr>
          <a:lstStyle/>
          <a:p>
            <a:r>
              <a:rPr lang="es-CO" sz="1800" dirty="0"/>
              <a:t>El pasado 21 de marzo, se llevó a cabo un conversatorio bajo el título “Educación y Movilidad Humana: Oportunidades y Desafíos para el Trabajo en Red”. Este evento tuvo lugar dentro de la XXXIX Asamblea General de Fe y Alegría, celebrada en la Ciudad del Saber de Panamá. La diversidad de participantes fue notable, incluyendo directores y delegados de las distintas entidades de Fe y Alegría que conforman la Federación, así como representantes de instituciones especializadas en migración de la Compañía de Jesús, autoridades gubernamentales panameñas, socios, aliados estratégicos, organismos internacionales y cooperantes.</a:t>
            </a:r>
          </a:p>
        </p:txBody>
      </p:sp>
      <p:sp>
        <p:nvSpPr>
          <p:cNvPr id="6" name="5 Marcador de contenido">
            <a:extLst>
              <a:ext uri="{FF2B5EF4-FFF2-40B4-BE49-F238E27FC236}">
                <a16:creationId xmlns:a16="http://schemas.microsoft.com/office/drawing/2014/main" id="{3A4A8EB1-551A-55E4-26C0-B3B66C7992AB}"/>
              </a:ext>
            </a:extLst>
          </p:cNvPr>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fontScale="92500" lnSpcReduction="20000"/>
          </a:bodyPr>
          <a:lstStyle/>
          <a:p>
            <a:r>
              <a:rPr lang="es-CO" sz="1800" dirty="0">
                <a:solidFill>
                  <a:schemeClr val="tx1"/>
                </a:solidFill>
              </a:rPr>
              <a:t>El Consejo aprobó un estudio sobre los jóvenes, que representan una prioridad de misión del plan estratégico UNIJES 2012-25, que será llevado a cabo por un equipo multidisciplinario e intercentro. Cabe destacar el repaso de los avances de los 30 grupos de pares y de trabajo de la red, en los que participan más de 200 personas de los diferentes centros, que son una clara demostración del trabajo colaborativo interuniversitario. Otro punto que mereció la atención de la Junta fue el trabajo que se está desarrollando en la creación de "entornos universitarios seguros" y la promoción del buen trato en los campus. También se dedicó tiempo a la preparación del Primer Congreso Internacional de Jordania (Madrid, 5-7 de junio de 2024) sobre "El abuso de poder en la Iglesia", un proyecto en el que participan académicos y expertos de las diversas universidades jesuitas.</a:t>
            </a:r>
          </a:p>
        </p:txBody>
      </p:sp>
      <p:sp>
        <p:nvSpPr>
          <p:cNvPr id="10" name="9 Flecha abajo">
            <a:extLst>
              <a:ext uri="{FF2B5EF4-FFF2-40B4-BE49-F238E27FC236}">
                <a16:creationId xmlns:a16="http://schemas.microsoft.com/office/drawing/2014/main" id="{D62F6B13-845A-C7D1-06FD-4A9A36105651}"/>
              </a:ext>
            </a:extLst>
          </p:cNvPr>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a:extLst>
              <a:ext uri="{FF2B5EF4-FFF2-40B4-BE49-F238E27FC236}">
                <a16:creationId xmlns:a16="http://schemas.microsoft.com/office/drawing/2014/main" id="{0E467CF0-8406-2FBB-255A-37E5D487E02C}"/>
              </a:ext>
            </a:extLst>
          </p:cNvPr>
          <p:cNvSpPr/>
          <p:nvPr/>
        </p:nvSpPr>
        <p:spPr>
          <a:xfrm>
            <a:off x="4643438" y="156006"/>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a:extLst>
              <a:ext uri="{FF2B5EF4-FFF2-40B4-BE49-F238E27FC236}">
                <a16:creationId xmlns:a16="http://schemas.microsoft.com/office/drawing/2014/main" id="{9FF9DDA7-9C87-60D8-6740-7636AD787E12}"/>
              </a:ext>
            </a:extLst>
          </p:cNvPr>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a:extLst>
              <a:ext uri="{FF2B5EF4-FFF2-40B4-BE49-F238E27FC236}">
                <a16:creationId xmlns:a16="http://schemas.microsoft.com/office/drawing/2014/main" id="{379CB478-DEDD-F7B2-89D8-C12904313EA1}"/>
              </a:ext>
            </a:extLst>
          </p:cNvPr>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a:extLst>
              <a:ext uri="{FF2B5EF4-FFF2-40B4-BE49-F238E27FC236}">
                <a16:creationId xmlns:a16="http://schemas.microsoft.com/office/drawing/2014/main" id="{44E859F4-B7E1-2983-EC64-7C21435B26CC}"/>
              </a:ext>
            </a:extLst>
          </p:cNvPr>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a:extLst>
              <a:ext uri="{FF2B5EF4-FFF2-40B4-BE49-F238E27FC236}">
                <a16:creationId xmlns:a16="http://schemas.microsoft.com/office/drawing/2014/main" id="{0A195F8D-D514-1C38-CB2D-C6D3BF188C30}"/>
              </a:ext>
            </a:extLst>
          </p:cNvPr>
          <p:cNvSpPr>
            <a:spLocks noGrp="1"/>
          </p:cNvSpPr>
          <p:nvPr>
            <p:ph type="sldNum" sz="quarter" idx="12"/>
          </p:nvPr>
        </p:nvSpPr>
        <p:spPr/>
        <p:txBody>
          <a:bodyPr/>
          <a:lstStyle/>
          <a:p>
            <a:fld id="{87159146-41A3-4BE1-A659-FD07DAF1089F}" type="slidenum">
              <a:rPr lang="es-CO" smtClean="0"/>
              <a:pPr/>
              <a:t>14</a:t>
            </a:fld>
            <a:endParaRPr lang="es-CO"/>
          </a:p>
        </p:txBody>
      </p:sp>
    </p:spTree>
    <p:extLst>
      <p:ext uri="{BB962C8B-B14F-4D97-AF65-F5344CB8AC3E}">
        <p14:creationId xmlns:p14="http://schemas.microsoft.com/office/powerpoint/2010/main" val="15243092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68D572-CF4C-0E29-EE7E-1E6B87485127}"/>
            </a:ext>
          </a:extLst>
        </p:cNvPr>
        <p:cNvGrpSpPr/>
        <p:nvPr/>
      </p:nvGrpSpPr>
      <p:grpSpPr>
        <a:xfrm>
          <a:off x="0" y="0"/>
          <a:ext cx="0" cy="0"/>
          <a:chOff x="0" y="0"/>
          <a:chExt cx="0" cy="0"/>
        </a:xfrm>
      </p:grpSpPr>
      <p:sp>
        <p:nvSpPr>
          <p:cNvPr id="5" name="4 Marcador de contenido">
            <a:extLst>
              <a:ext uri="{FF2B5EF4-FFF2-40B4-BE49-F238E27FC236}">
                <a16:creationId xmlns:a16="http://schemas.microsoft.com/office/drawing/2014/main" id="{32C0AE80-E147-089C-BE7C-25568DE0067D}"/>
              </a:ext>
            </a:extLst>
          </p:cNvPr>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Circularon </a:t>
            </a:r>
            <a:r>
              <a:rPr lang="pt-BR" sz="1800" dirty="0" err="1"/>
              <a:t>Novitas</a:t>
            </a:r>
            <a:r>
              <a:rPr lang="pt-BR" sz="1800" dirty="0"/>
              <a:t> 919 - Contrapartida 7937 – 7950.</a:t>
            </a:r>
            <a:endParaRPr lang="es-CO" sz="1800" dirty="0"/>
          </a:p>
        </p:txBody>
      </p:sp>
      <p:sp>
        <p:nvSpPr>
          <p:cNvPr id="6" name="5 Marcador de contenido">
            <a:extLst>
              <a:ext uri="{FF2B5EF4-FFF2-40B4-BE49-F238E27FC236}">
                <a16:creationId xmlns:a16="http://schemas.microsoft.com/office/drawing/2014/main" id="{3A4A8EB1-551A-55E4-26C0-B3B66C7992AB}"/>
              </a:ext>
            </a:extLst>
          </p:cNvPr>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Se realizó la reunión ordinaria de los directivos de la Red para la formación en revisoría fiscal correspondiente al mes de abril.</a:t>
            </a:r>
          </a:p>
        </p:txBody>
      </p:sp>
      <p:sp>
        <p:nvSpPr>
          <p:cNvPr id="10" name="9 Flecha abajo">
            <a:extLst>
              <a:ext uri="{FF2B5EF4-FFF2-40B4-BE49-F238E27FC236}">
                <a16:creationId xmlns:a16="http://schemas.microsoft.com/office/drawing/2014/main" id="{D62F6B13-845A-C7D1-06FD-4A9A36105651}"/>
              </a:ext>
            </a:extLst>
          </p:cNvPr>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a:extLst>
              <a:ext uri="{FF2B5EF4-FFF2-40B4-BE49-F238E27FC236}">
                <a16:creationId xmlns:a16="http://schemas.microsoft.com/office/drawing/2014/main" id="{0E467CF0-8406-2FBB-255A-37E5D487E02C}"/>
              </a:ext>
            </a:extLst>
          </p:cNvPr>
          <p:cNvSpPr/>
          <p:nvPr/>
        </p:nvSpPr>
        <p:spPr>
          <a:xfrm>
            <a:off x="4643438" y="156006"/>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a:extLst>
              <a:ext uri="{FF2B5EF4-FFF2-40B4-BE49-F238E27FC236}">
                <a16:creationId xmlns:a16="http://schemas.microsoft.com/office/drawing/2014/main" id="{9FF9DDA7-9C87-60D8-6740-7636AD787E12}"/>
              </a:ext>
            </a:extLst>
          </p:cNvPr>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a:extLst>
              <a:ext uri="{FF2B5EF4-FFF2-40B4-BE49-F238E27FC236}">
                <a16:creationId xmlns:a16="http://schemas.microsoft.com/office/drawing/2014/main" id="{379CB478-DEDD-F7B2-89D8-C12904313EA1}"/>
              </a:ext>
            </a:extLst>
          </p:cNvPr>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a:extLst>
              <a:ext uri="{FF2B5EF4-FFF2-40B4-BE49-F238E27FC236}">
                <a16:creationId xmlns:a16="http://schemas.microsoft.com/office/drawing/2014/main" id="{44E859F4-B7E1-2983-EC64-7C21435B26CC}"/>
              </a:ext>
            </a:extLst>
          </p:cNvPr>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a:extLst>
              <a:ext uri="{FF2B5EF4-FFF2-40B4-BE49-F238E27FC236}">
                <a16:creationId xmlns:a16="http://schemas.microsoft.com/office/drawing/2014/main" id="{0A195F8D-D514-1C38-CB2D-C6D3BF188C30}"/>
              </a:ext>
            </a:extLst>
          </p:cNvPr>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282843896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68D572-CF4C-0E29-EE7E-1E6B87485127}"/>
            </a:ext>
          </a:extLst>
        </p:cNvPr>
        <p:cNvGrpSpPr/>
        <p:nvPr/>
      </p:nvGrpSpPr>
      <p:grpSpPr>
        <a:xfrm>
          <a:off x="0" y="0"/>
          <a:ext cx="0" cy="0"/>
          <a:chOff x="0" y="0"/>
          <a:chExt cx="0" cy="0"/>
        </a:xfrm>
      </p:grpSpPr>
      <p:sp>
        <p:nvSpPr>
          <p:cNvPr id="5" name="4 Marcador de contenido">
            <a:extLst>
              <a:ext uri="{FF2B5EF4-FFF2-40B4-BE49-F238E27FC236}">
                <a16:creationId xmlns:a16="http://schemas.microsoft.com/office/drawing/2014/main" id="{32C0AE80-E147-089C-BE7C-25568DE0067D}"/>
              </a:ext>
            </a:extLst>
          </p:cNvPr>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Laboratorio de Sostenibilidad Empresarial, dirigido por la profesora María Angélica Farfán Liévano, presentó el informe cambio climático en Bogota trayectorias avances y retos edificios sostenibilidad</a:t>
            </a:r>
          </a:p>
        </p:txBody>
      </p:sp>
      <p:sp>
        <p:nvSpPr>
          <p:cNvPr id="6" name="5 Marcador de contenido">
            <a:extLst>
              <a:ext uri="{FF2B5EF4-FFF2-40B4-BE49-F238E27FC236}">
                <a16:creationId xmlns:a16="http://schemas.microsoft.com/office/drawing/2014/main" id="{3A4A8EB1-551A-55E4-26C0-B3B66C7992AB}"/>
              </a:ext>
            </a:extLst>
          </p:cNvPr>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La sesión de la Cátedra </a:t>
            </a:r>
            <a:r>
              <a:rPr lang="es-CO" sz="1800" dirty="0" err="1">
                <a:solidFill>
                  <a:schemeClr val="tx1"/>
                </a:solidFill>
              </a:rPr>
              <a:t>itineranbte</a:t>
            </a:r>
            <a:r>
              <a:rPr lang="es-CO" sz="1800" dirty="0">
                <a:solidFill>
                  <a:schemeClr val="tx1"/>
                </a:solidFill>
              </a:rPr>
              <a:t> de ética profesional Juan José Amézquita Piar dedicada a los Principios éticos, a cargo de la profesora Gloria Nancy Jara, se realizó en instalaciones de la Universidad Externado de Colombia.</a:t>
            </a:r>
          </a:p>
        </p:txBody>
      </p:sp>
      <p:sp>
        <p:nvSpPr>
          <p:cNvPr id="10" name="9 Flecha abajo">
            <a:extLst>
              <a:ext uri="{FF2B5EF4-FFF2-40B4-BE49-F238E27FC236}">
                <a16:creationId xmlns:a16="http://schemas.microsoft.com/office/drawing/2014/main" id="{D62F6B13-845A-C7D1-06FD-4A9A36105651}"/>
              </a:ext>
            </a:extLst>
          </p:cNvPr>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a:extLst>
              <a:ext uri="{FF2B5EF4-FFF2-40B4-BE49-F238E27FC236}">
                <a16:creationId xmlns:a16="http://schemas.microsoft.com/office/drawing/2014/main" id="{0E467CF0-8406-2FBB-255A-37E5D487E02C}"/>
              </a:ext>
            </a:extLst>
          </p:cNvPr>
          <p:cNvSpPr/>
          <p:nvPr/>
        </p:nvSpPr>
        <p:spPr>
          <a:xfrm>
            <a:off x="4643438" y="156006"/>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a:extLst>
              <a:ext uri="{FF2B5EF4-FFF2-40B4-BE49-F238E27FC236}">
                <a16:creationId xmlns:a16="http://schemas.microsoft.com/office/drawing/2014/main" id="{9FF9DDA7-9C87-60D8-6740-7636AD787E12}"/>
              </a:ext>
            </a:extLst>
          </p:cNvPr>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a:extLst>
              <a:ext uri="{FF2B5EF4-FFF2-40B4-BE49-F238E27FC236}">
                <a16:creationId xmlns:a16="http://schemas.microsoft.com/office/drawing/2014/main" id="{379CB478-DEDD-F7B2-89D8-C12904313EA1}"/>
              </a:ext>
            </a:extLst>
          </p:cNvPr>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a:extLst>
              <a:ext uri="{FF2B5EF4-FFF2-40B4-BE49-F238E27FC236}">
                <a16:creationId xmlns:a16="http://schemas.microsoft.com/office/drawing/2014/main" id="{44E859F4-B7E1-2983-EC64-7C21435B26CC}"/>
              </a:ext>
            </a:extLst>
          </p:cNvPr>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a:extLst>
              <a:ext uri="{FF2B5EF4-FFF2-40B4-BE49-F238E27FC236}">
                <a16:creationId xmlns:a16="http://schemas.microsoft.com/office/drawing/2014/main" id="{0A195F8D-D514-1C38-CB2D-C6D3BF188C30}"/>
              </a:ext>
            </a:extLst>
          </p:cNvPr>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335579190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68D572-CF4C-0E29-EE7E-1E6B87485127}"/>
            </a:ext>
          </a:extLst>
        </p:cNvPr>
        <p:cNvGrpSpPr/>
        <p:nvPr/>
      </p:nvGrpSpPr>
      <p:grpSpPr>
        <a:xfrm>
          <a:off x="0" y="0"/>
          <a:ext cx="0" cy="0"/>
          <a:chOff x="0" y="0"/>
          <a:chExt cx="0" cy="0"/>
        </a:xfrm>
      </p:grpSpPr>
      <p:sp>
        <p:nvSpPr>
          <p:cNvPr id="5" name="4 Marcador de contenido">
            <a:extLst>
              <a:ext uri="{FF2B5EF4-FFF2-40B4-BE49-F238E27FC236}">
                <a16:creationId xmlns:a16="http://schemas.microsoft.com/office/drawing/2014/main" id="{32C0AE80-E147-089C-BE7C-25568DE0067D}"/>
              </a:ext>
            </a:extLst>
          </p:cNvPr>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fontScale="85000" lnSpcReduction="10000"/>
          </a:bodyPr>
          <a:lstStyle/>
          <a:p>
            <a:r>
              <a:rPr lang="es-CO" sz="1800" dirty="0"/>
              <a:t>Mapfre: Nueva aseguradora póliza de accidentes para estudiantes.</a:t>
            </a:r>
          </a:p>
        </p:txBody>
      </p:sp>
      <p:sp>
        <p:nvSpPr>
          <p:cNvPr id="6" name="5 Marcador de contenido">
            <a:extLst>
              <a:ext uri="{FF2B5EF4-FFF2-40B4-BE49-F238E27FC236}">
                <a16:creationId xmlns:a16="http://schemas.microsoft.com/office/drawing/2014/main" id="{3A4A8EB1-551A-55E4-26C0-B3B66C7992AB}"/>
              </a:ext>
            </a:extLst>
          </p:cNvPr>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fontScale="85000" lnSpcReduction="10000"/>
          </a:bodyPr>
          <a:lstStyle/>
          <a:p>
            <a:r>
              <a:rPr lang="es-CO" sz="1800" dirty="0">
                <a:solidFill>
                  <a:schemeClr val="tx1"/>
                </a:solidFill>
              </a:rPr>
              <a:t>Estimados profesores y personal administrativo: Como es de su conocimiento, desde el año 2010 la Pontificia Universidad Javeriana ha participado en el estudio que anualmente adelanta Merco (Monitor Empresarial de Reputación Corporativa), cuya misión es identificar a las 100 mejores organizaciones para trabajar en Colombia, estando nuestra institución ubicada dentro de las primeras 15 (el año 2023 PUJ ocupo la posición 16 en Merco Talento 2023). Merco Talento 2024 está realizado por Análisis e Investigación, instituto que garantiza la absoluta confidencialidad de las respuestas y el seguimiento de la metodología establecida para la elaboración del ranking, es objeto de revisión independiente por parte de la firma KPMG. De esta forma, Merco se convierte en el primer ranking de estas características a nivel internacional que es analizado de manera independiente por un tercero.</a:t>
            </a:r>
          </a:p>
        </p:txBody>
      </p:sp>
      <p:sp>
        <p:nvSpPr>
          <p:cNvPr id="10" name="9 Flecha abajo">
            <a:extLst>
              <a:ext uri="{FF2B5EF4-FFF2-40B4-BE49-F238E27FC236}">
                <a16:creationId xmlns:a16="http://schemas.microsoft.com/office/drawing/2014/main" id="{D62F6B13-845A-C7D1-06FD-4A9A36105651}"/>
              </a:ext>
            </a:extLst>
          </p:cNvPr>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a:extLst>
              <a:ext uri="{FF2B5EF4-FFF2-40B4-BE49-F238E27FC236}">
                <a16:creationId xmlns:a16="http://schemas.microsoft.com/office/drawing/2014/main" id="{0E467CF0-8406-2FBB-255A-37E5D487E02C}"/>
              </a:ext>
            </a:extLst>
          </p:cNvPr>
          <p:cNvSpPr/>
          <p:nvPr/>
        </p:nvSpPr>
        <p:spPr>
          <a:xfrm>
            <a:off x="4643438" y="156006"/>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a:extLst>
              <a:ext uri="{FF2B5EF4-FFF2-40B4-BE49-F238E27FC236}">
                <a16:creationId xmlns:a16="http://schemas.microsoft.com/office/drawing/2014/main" id="{9FF9DDA7-9C87-60D8-6740-7636AD787E12}"/>
              </a:ext>
            </a:extLst>
          </p:cNvPr>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a:extLst>
              <a:ext uri="{FF2B5EF4-FFF2-40B4-BE49-F238E27FC236}">
                <a16:creationId xmlns:a16="http://schemas.microsoft.com/office/drawing/2014/main" id="{379CB478-DEDD-F7B2-89D8-C12904313EA1}"/>
              </a:ext>
            </a:extLst>
          </p:cNvPr>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a:extLst>
              <a:ext uri="{FF2B5EF4-FFF2-40B4-BE49-F238E27FC236}">
                <a16:creationId xmlns:a16="http://schemas.microsoft.com/office/drawing/2014/main" id="{44E859F4-B7E1-2983-EC64-7C21435B26CC}"/>
              </a:ext>
            </a:extLst>
          </p:cNvPr>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a:extLst>
              <a:ext uri="{FF2B5EF4-FFF2-40B4-BE49-F238E27FC236}">
                <a16:creationId xmlns:a16="http://schemas.microsoft.com/office/drawing/2014/main" id="{0A195F8D-D514-1C38-CB2D-C6D3BF188C30}"/>
              </a:ext>
            </a:extLst>
          </p:cNvPr>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78624864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68D572-CF4C-0E29-EE7E-1E6B87485127}"/>
            </a:ext>
          </a:extLst>
        </p:cNvPr>
        <p:cNvGrpSpPr/>
        <p:nvPr/>
      </p:nvGrpSpPr>
      <p:grpSpPr>
        <a:xfrm>
          <a:off x="0" y="0"/>
          <a:ext cx="0" cy="0"/>
          <a:chOff x="0" y="0"/>
          <a:chExt cx="0" cy="0"/>
        </a:xfrm>
      </p:grpSpPr>
      <p:sp>
        <p:nvSpPr>
          <p:cNvPr id="5" name="4 Marcador de contenido">
            <a:extLst>
              <a:ext uri="{FF2B5EF4-FFF2-40B4-BE49-F238E27FC236}">
                <a16:creationId xmlns:a16="http://schemas.microsoft.com/office/drawing/2014/main" id="{32C0AE80-E147-089C-BE7C-25568DE0067D}"/>
              </a:ext>
            </a:extLst>
          </p:cNvPr>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Con el tema Herramientas de visualización: </a:t>
            </a:r>
            <a:r>
              <a:rPr lang="es-CO" sz="1800" dirty="0" err="1"/>
              <a:t>Power</a:t>
            </a:r>
            <a:r>
              <a:rPr lang="es-CO" sz="1800" dirty="0"/>
              <a:t> BI se realizó una nueva sesión de "Entre profes Cont versamos..."</a:t>
            </a:r>
          </a:p>
        </p:txBody>
      </p:sp>
      <p:sp>
        <p:nvSpPr>
          <p:cNvPr id="6" name="5 Marcador de contenido">
            <a:extLst>
              <a:ext uri="{FF2B5EF4-FFF2-40B4-BE49-F238E27FC236}">
                <a16:creationId xmlns:a16="http://schemas.microsoft.com/office/drawing/2014/main" id="{3A4A8EB1-551A-55E4-26C0-B3B66C7992AB}"/>
              </a:ext>
            </a:extLst>
          </p:cNvPr>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De la Vicerrectoría del Medio Universitario: ¡Previene el dolor de espalda y cuídate con el CAPS!</a:t>
            </a:r>
          </a:p>
        </p:txBody>
      </p:sp>
      <p:sp>
        <p:nvSpPr>
          <p:cNvPr id="10" name="9 Flecha abajo">
            <a:extLst>
              <a:ext uri="{FF2B5EF4-FFF2-40B4-BE49-F238E27FC236}">
                <a16:creationId xmlns:a16="http://schemas.microsoft.com/office/drawing/2014/main" id="{D62F6B13-845A-C7D1-06FD-4A9A36105651}"/>
              </a:ext>
            </a:extLst>
          </p:cNvPr>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a:extLst>
              <a:ext uri="{FF2B5EF4-FFF2-40B4-BE49-F238E27FC236}">
                <a16:creationId xmlns:a16="http://schemas.microsoft.com/office/drawing/2014/main" id="{0E467CF0-8406-2FBB-255A-37E5D487E02C}"/>
              </a:ext>
            </a:extLst>
          </p:cNvPr>
          <p:cNvSpPr/>
          <p:nvPr/>
        </p:nvSpPr>
        <p:spPr>
          <a:xfrm>
            <a:off x="4643438" y="156006"/>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a:extLst>
              <a:ext uri="{FF2B5EF4-FFF2-40B4-BE49-F238E27FC236}">
                <a16:creationId xmlns:a16="http://schemas.microsoft.com/office/drawing/2014/main" id="{9FF9DDA7-9C87-60D8-6740-7636AD787E12}"/>
              </a:ext>
            </a:extLst>
          </p:cNvPr>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a:extLst>
              <a:ext uri="{FF2B5EF4-FFF2-40B4-BE49-F238E27FC236}">
                <a16:creationId xmlns:a16="http://schemas.microsoft.com/office/drawing/2014/main" id="{379CB478-DEDD-F7B2-89D8-C12904313EA1}"/>
              </a:ext>
            </a:extLst>
          </p:cNvPr>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a:extLst>
              <a:ext uri="{FF2B5EF4-FFF2-40B4-BE49-F238E27FC236}">
                <a16:creationId xmlns:a16="http://schemas.microsoft.com/office/drawing/2014/main" id="{44E859F4-B7E1-2983-EC64-7C21435B26CC}"/>
              </a:ext>
            </a:extLst>
          </p:cNvPr>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a:extLst>
              <a:ext uri="{FF2B5EF4-FFF2-40B4-BE49-F238E27FC236}">
                <a16:creationId xmlns:a16="http://schemas.microsoft.com/office/drawing/2014/main" id="{0A195F8D-D514-1C38-CB2D-C6D3BF188C30}"/>
              </a:ext>
            </a:extLst>
          </p:cNvPr>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237692520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68D572-CF4C-0E29-EE7E-1E6B87485127}"/>
            </a:ext>
          </a:extLst>
        </p:cNvPr>
        <p:cNvGrpSpPr/>
        <p:nvPr/>
      </p:nvGrpSpPr>
      <p:grpSpPr>
        <a:xfrm>
          <a:off x="0" y="0"/>
          <a:ext cx="0" cy="0"/>
          <a:chOff x="0" y="0"/>
          <a:chExt cx="0" cy="0"/>
        </a:xfrm>
      </p:grpSpPr>
      <p:sp>
        <p:nvSpPr>
          <p:cNvPr id="5" name="4 Marcador de contenido">
            <a:extLst>
              <a:ext uri="{FF2B5EF4-FFF2-40B4-BE49-F238E27FC236}">
                <a16:creationId xmlns:a16="http://schemas.microsoft.com/office/drawing/2014/main" id="{32C0AE80-E147-089C-BE7C-25568DE0067D}"/>
              </a:ext>
            </a:extLst>
          </p:cNvPr>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fontScale="92500" lnSpcReduction="20000"/>
          </a:bodyPr>
          <a:lstStyle/>
          <a:p>
            <a:r>
              <a:rPr lang="es-CO" sz="1800" dirty="0"/>
              <a:t>Apreciados(as) Profesores(as): Los invitamos a enviar sus postulaciones al Premio Bienal a la Creación Artística Javeriana. Esta convocatoria tiene el objetivo de hacer un reconocimiento a los productos, resultado de la actividad creativa de profesores de planta, que hayan tenido un aporte relevante al campo artístico, escénico, musical, audiovisual, literario, periodístico, arquitectónico o de diseño, entre otros, por su excelencia y alto nivel de impacto. En esta versión del Premio Bienal, además de continuar reconociendo el impacto alcanzado a través de instancias de validación especializadas, se abre un nuevo espacio para valorar el impacto social generado por la creatividad de nuestros profesores. Este es un llamado a posicionar el potencial de las prácticas y oficios de la creación, desbordando sus límites tradicionales para llegar a la sociedad y desplegar sus beneficios.</a:t>
            </a:r>
          </a:p>
        </p:txBody>
      </p:sp>
      <p:sp>
        <p:nvSpPr>
          <p:cNvPr id="6" name="5 Marcador de contenido">
            <a:extLst>
              <a:ext uri="{FF2B5EF4-FFF2-40B4-BE49-F238E27FC236}">
                <a16:creationId xmlns:a16="http://schemas.microsoft.com/office/drawing/2014/main" id="{3A4A8EB1-551A-55E4-26C0-B3B66C7992AB}"/>
              </a:ext>
            </a:extLst>
          </p:cNvPr>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fontScale="92500" lnSpcReduction="20000"/>
          </a:bodyPr>
          <a:lstStyle/>
          <a:p>
            <a:r>
              <a:rPr lang="es-CO" sz="1800" dirty="0">
                <a:solidFill>
                  <a:schemeClr val="tx1"/>
                </a:solidFill>
              </a:rPr>
              <a:t>Del Secretario de la Facultad: Estimados miembros de la Comunidad FCEA, Deseándoles unas felices pascuas. Espero se encuentren bien. Con toda atención, queremos compartir con ustedes un folleto elaborado desde la Facultad, el cual contiene 13 buenas prácticas que sugerimos tener en cuenta en espacios de trabajo abiertos, así como los valores definidos para nuestra FCEA. Esperamos contar con el apoyo y la colaboración de toda la comunidad para  mantener un ambiente armonioso de trabajo. Atentamente,</a:t>
            </a:r>
          </a:p>
        </p:txBody>
      </p:sp>
      <p:sp>
        <p:nvSpPr>
          <p:cNvPr id="10" name="9 Flecha abajo">
            <a:extLst>
              <a:ext uri="{FF2B5EF4-FFF2-40B4-BE49-F238E27FC236}">
                <a16:creationId xmlns:a16="http://schemas.microsoft.com/office/drawing/2014/main" id="{D62F6B13-845A-C7D1-06FD-4A9A36105651}"/>
              </a:ext>
            </a:extLst>
          </p:cNvPr>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a:extLst>
              <a:ext uri="{FF2B5EF4-FFF2-40B4-BE49-F238E27FC236}">
                <a16:creationId xmlns:a16="http://schemas.microsoft.com/office/drawing/2014/main" id="{0E467CF0-8406-2FBB-255A-37E5D487E02C}"/>
              </a:ext>
            </a:extLst>
          </p:cNvPr>
          <p:cNvSpPr/>
          <p:nvPr/>
        </p:nvSpPr>
        <p:spPr>
          <a:xfrm>
            <a:off x="4643438" y="156006"/>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a:extLst>
              <a:ext uri="{FF2B5EF4-FFF2-40B4-BE49-F238E27FC236}">
                <a16:creationId xmlns:a16="http://schemas.microsoft.com/office/drawing/2014/main" id="{9FF9DDA7-9C87-60D8-6740-7636AD787E12}"/>
              </a:ext>
            </a:extLst>
          </p:cNvPr>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a:extLst>
              <a:ext uri="{FF2B5EF4-FFF2-40B4-BE49-F238E27FC236}">
                <a16:creationId xmlns:a16="http://schemas.microsoft.com/office/drawing/2014/main" id="{379CB478-DEDD-F7B2-89D8-C12904313EA1}"/>
              </a:ext>
            </a:extLst>
          </p:cNvPr>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a:extLst>
              <a:ext uri="{FF2B5EF4-FFF2-40B4-BE49-F238E27FC236}">
                <a16:creationId xmlns:a16="http://schemas.microsoft.com/office/drawing/2014/main" id="{44E859F4-B7E1-2983-EC64-7C21435B26CC}"/>
              </a:ext>
            </a:extLst>
          </p:cNvPr>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a:extLst>
              <a:ext uri="{FF2B5EF4-FFF2-40B4-BE49-F238E27FC236}">
                <a16:creationId xmlns:a16="http://schemas.microsoft.com/office/drawing/2014/main" id="{0A195F8D-D514-1C38-CB2D-C6D3BF188C30}"/>
              </a:ext>
            </a:extLst>
          </p:cNvPr>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375233367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68D572-CF4C-0E29-EE7E-1E6B87485127}"/>
            </a:ext>
          </a:extLst>
        </p:cNvPr>
        <p:cNvGrpSpPr/>
        <p:nvPr/>
      </p:nvGrpSpPr>
      <p:grpSpPr>
        <a:xfrm>
          <a:off x="0" y="0"/>
          <a:ext cx="0" cy="0"/>
          <a:chOff x="0" y="0"/>
          <a:chExt cx="0" cy="0"/>
        </a:xfrm>
      </p:grpSpPr>
      <p:sp>
        <p:nvSpPr>
          <p:cNvPr id="5" name="4 Marcador de contenido">
            <a:extLst>
              <a:ext uri="{FF2B5EF4-FFF2-40B4-BE49-F238E27FC236}">
                <a16:creationId xmlns:a16="http://schemas.microsoft.com/office/drawing/2014/main" id="{32C0AE80-E147-089C-BE7C-25568DE0067D}"/>
              </a:ext>
            </a:extLst>
          </p:cNvPr>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Nuevo número de la Revista Javeriana: Estimados lectores de Hoy en la Javeriana. En la última semana del mes de marzo celebramos la Semana Santa, fiesta que gira en torno a la Resurrección del Señor Jesús. El editorial de la revista Hoy en la Javeriana, que hoy quiero compartir con ustedes, es una reflexión sobre el sentido de la experiencia humana desde la confianza en la promesa de la vida recibida.</a:t>
            </a:r>
          </a:p>
        </p:txBody>
      </p:sp>
      <p:sp>
        <p:nvSpPr>
          <p:cNvPr id="6" name="5 Marcador de contenido">
            <a:extLst>
              <a:ext uri="{FF2B5EF4-FFF2-40B4-BE49-F238E27FC236}">
                <a16:creationId xmlns:a16="http://schemas.microsoft.com/office/drawing/2014/main" id="{3A4A8EB1-551A-55E4-26C0-B3B66C7992AB}"/>
              </a:ext>
            </a:extLst>
          </p:cNvPr>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De la Vicerrectoría del Medio Universitario: ¡Encuentro comunitario para vivir el Catolicismo!</a:t>
            </a:r>
          </a:p>
        </p:txBody>
      </p:sp>
      <p:sp>
        <p:nvSpPr>
          <p:cNvPr id="10" name="9 Flecha abajo">
            <a:extLst>
              <a:ext uri="{FF2B5EF4-FFF2-40B4-BE49-F238E27FC236}">
                <a16:creationId xmlns:a16="http://schemas.microsoft.com/office/drawing/2014/main" id="{D62F6B13-845A-C7D1-06FD-4A9A36105651}"/>
              </a:ext>
            </a:extLst>
          </p:cNvPr>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a:extLst>
              <a:ext uri="{FF2B5EF4-FFF2-40B4-BE49-F238E27FC236}">
                <a16:creationId xmlns:a16="http://schemas.microsoft.com/office/drawing/2014/main" id="{0E467CF0-8406-2FBB-255A-37E5D487E02C}"/>
              </a:ext>
            </a:extLst>
          </p:cNvPr>
          <p:cNvSpPr/>
          <p:nvPr/>
        </p:nvSpPr>
        <p:spPr>
          <a:xfrm>
            <a:off x="4643438" y="156006"/>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a:extLst>
              <a:ext uri="{FF2B5EF4-FFF2-40B4-BE49-F238E27FC236}">
                <a16:creationId xmlns:a16="http://schemas.microsoft.com/office/drawing/2014/main" id="{9FF9DDA7-9C87-60D8-6740-7636AD787E12}"/>
              </a:ext>
            </a:extLst>
          </p:cNvPr>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a:extLst>
              <a:ext uri="{FF2B5EF4-FFF2-40B4-BE49-F238E27FC236}">
                <a16:creationId xmlns:a16="http://schemas.microsoft.com/office/drawing/2014/main" id="{379CB478-DEDD-F7B2-89D8-C12904313EA1}"/>
              </a:ext>
            </a:extLst>
          </p:cNvPr>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a:extLst>
              <a:ext uri="{FF2B5EF4-FFF2-40B4-BE49-F238E27FC236}">
                <a16:creationId xmlns:a16="http://schemas.microsoft.com/office/drawing/2014/main" id="{44E859F4-B7E1-2983-EC64-7C21435B26CC}"/>
              </a:ext>
            </a:extLst>
          </p:cNvPr>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a:extLst>
              <a:ext uri="{FF2B5EF4-FFF2-40B4-BE49-F238E27FC236}">
                <a16:creationId xmlns:a16="http://schemas.microsoft.com/office/drawing/2014/main" id="{0A195F8D-D514-1C38-CB2D-C6D3BF188C30}"/>
              </a:ext>
            </a:extLst>
          </p:cNvPr>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370051060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68D572-CF4C-0E29-EE7E-1E6B87485127}"/>
            </a:ext>
          </a:extLst>
        </p:cNvPr>
        <p:cNvGrpSpPr/>
        <p:nvPr/>
      </p:nvGrpSpPr>
      <p:grpSpPr>
        <a:xfrm>
          <a:off x="0" y="0"/>
          <a:ext cx="0" cy="0"/>
          <a:chOff x="0" y="0"/>
          <a:chExt cx="0" cy="0"/>
        </a:xfrm>
      </p:grpSpPr>
      <p:sp>
        <p:nvSpPr>
          <p:cNvPr id="5" name="4 Marcador de contenido">
            <a:extLst>
              <a:ext uri="{FF2B5EF4-FFF2-40B4-BE49-F238E27FC236}">
                <a16:creationId xmlns:a16="http://schemas.microsoft.com/office/drawing/2014/main" id="{32C0AE80-E147-089C-BE7C-25568DE0067D}"/>
              </a:ext>
            </a:extLst>
          </p:cNvPr>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Agenda cultural javeriana:  ¡HOY! Desde España 🎶 No te pierdas a "</a:t>
            </a:r>
            <a:r>
              <a:rPr lang="es-CO" sz="1800" dirty="0" err="1"/>
              <a:t>Ketekalles</a:t>
            </a:r>
            <a:r>
              <a:rPr lang="es-CO" sz="1800" dirty="0"/>
              <a:t>" en la Javeriana 🤘</a:t>
            </a:r>
          </a:p>
        </p:txBody>
      </p:sp>
      <p:sp>
        <p:nvSpPr>
          <p:cNvPr id="6" name="5 Marcador de contenido">
            <a:extLst>
              <a:ext uri="{FF2B5EF4-FFF2-40B4-BE49-F238E27FC236}">
                <a16:creationId xmlns:a16="http://schemas.microsoft.com/office/drawing/2014/main" id="{3A4A8EB1-551A-55E4-26C0-B3B66C7992AB}"/>
              </a:ext>
            </a:extLst>
          </p:cNvPr>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Cordial saludo, Respetados, Miembros Institucionales REDICEAC. Por medio del presente, amablemente les enviamos en adjunto la programación anual para 2024. Este documento muestra las fechas próximas de los eventos a realizarse junto con su fecha y lugar</a:t>
            </a:r>
          </a:p>
        </p:txBody>
      </p:sp>
      <p:sp>
        <p:nvSpPr>
          <p:cNvPr id="10" name="9 Flecha abajo">
            <a:extLst>
              <a:ext uri="{FF2B5EF4-FFF2-40B4-BE49-F238E27FC236}">
                <a16:creationId xmlns:a16="http://schemas.microsoft.com/office/drawing/2014/main" id="{D62F6B13-845A-C7D1-06FD-4A9A36105651}"/>
              </a:ext>
            </a:extLst>
          </p:cNvPr>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a:extLst>
              <a:ext uri="{FF2B5EF4-FFF2-40B4-BE49-F238E27FC236}">
                <a16:creationId xmlns:a16="http://schemas.microsoft.com/office/drawing/2014/main" id="{0E467CF0-8406-2FBB-255A-37E5D487E02C}"/>
              </a:ext>
            </a:extLst>
          </p:cNvPr>
          <p:cNvSpPr/>
          <p:nvPr/>
        </p:nvSpPr>
        <p:spPr>
          <a:xfrm>
            <a:off x="4643438" y="156006"/>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a:extLst>
              <a:ext uri="{FF2B5EF4-FFF2-40B4-BE49-F238E27FC236}">
                <a16:creationId xmlns:a16="http://schemas.microsoft.com/office/drawing/2014/main" id="{9FF9DDA7-9C87-60D8-6740-7636AD787E12}"/>
              </a:ext>
            </a:extLst>
          </p:cNvPr>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a:extLst>
              <a:ext uri="{FF2B5EF4-FFF2-40B4-BE49-F238E27FC236}">
                <a16:creationId xmlns:a16="http://schemas.microsoft.com/office/drawing/2014/main" id="{379CB478-DEDD-F7B2-89D8-C12904313EA1}"/>
              </a:ext>
            </a:extLst>
          </p:cNvPr>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a:extLst>
              <a:ext uri="{FF2B5EF4-FFF2-40B4-BE49-F238E27FC236}">
                <a16:creationId xmlns:a16="http://schemas.microsoft.com/office/drawing/2014/main" id="{44E859F4-B7E1-2983-EC64-7C21435B26CC}"/>
              </a:ext>
            </a:extLst>
          </p:cNvPr>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a:extLst>
              <a:ext uri="{FF2B5EF4-FFF2-40B4-BE49-F238E27FC236}">
                <a16:creationId xmlns:a16="http://schemas.microsoft.com/office/drawing/2014/main" id="{0A195F8D-D514-1C38-CB2D-C6D3BF188C30}"/>
              </a:ext>
            </a:extLst>
          </p:cNvPr>
          <p:cNvSpPr>
            <a:spLocks noGrp="1"/>
          </p:cNvSpPr>
          <p:nvPr>
            <p:ph type="sldNum" sz="quarter" idx="12"/>
          </p:nvPr>
        </p:nvSpPr>
        <p:spPr/>
        <p:txBody>
          <a:bodyPr/>
          <a:lstStyle/>
          <a:p>
            <a:fld id="{87159146-41A3-4BE1-A659-FD07DAF1089F}" type="slidenum">
              <a:rPr lang="es-CO" smtClean="0"/>
              <a:pPr/>
              <a:t>8</a:t>
            </a:fld>
            <a:endParaRPr lang="es-CO"/>
          </a:p>
        </p:txBody>
      </p:sp>
    </p:spTree>
    <p:extLst>
      <p:ext uri="{BB962C8B-B14F-4D97-AF65-F5344CB8AC3E}">
        <p14:creationId xmlns:p14="http://schemas.microsoft.com/office/powerpoint/2010/main" val="255803979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68D572-CF4C-0E29-EE7E-1E6B87485127}"/>
            </a:ext>
          </a:extLst>
        </p:cNvPr>
        <p:cNvGrpSpPr/>
        <p:nvPr/>
      </p:nvGrpSpPr>
      <p:grpSpPr>
        <a:xfrm>
          <a:off x="0" y="0"/>
          <a:ext cx="0" cy="0"/>
          <a:chOff x="0" y="0"/>
          <a:chExt cx="0" cy="0"/>
        </a:xfrm>
      </p:grpSpPr>
      <p:sp>
        <p:nvSpPr>
          <p:cNvPr id="5" name="4 Marcador de contenido">
            <a:extLst>
              <a:ext uri="{FF2B5EF4-FFF2-40B4-BE49-F238E27FC236}">
                <a16:creationId xmlns:a16="http://schemas.microsoft.com/office/drawing/2014/main" id="{32C0AE80-E147-089C-BE7C-25568DE0067D}"/>
              </a:ext>
            </a:extLst>
          </p:cNvPr>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Apreciada comunidad académica: Tenemos el gusto de informar que ya se encuentra en línea los primeros 5 artículos correspondientes al  volumen 25 (Publicación Continua 2024) de la Revista Cuadernos de Contabilidad. De la Pontificia Universidad Javeriana.  El cual puede ser consultado en línea y funcionará bajo el ISSN: 2500-6045 (En línea), en la plataforma OJS (Open </a:t>
            </a:r>
            <a:r>
              <a:rPr lang="es-CO" sz="1800" dirty="0" err="1"/>
              <a:t>Journal</a:t>
            </a:r>
            <a:r>
              <a:rPr lang="es-CO" sz="1800" dirty="0"/>
              <a:t> </a:t>
            </a:r>
            <a:r>
              <a:rPr lang="es-CO" sz="1800" dirty="0" err="1"/>
              <a:t>System</a:t>
            </a:r>
            <a:r>
              <a:rPr lang="es-CO" sz="1800" dirty="0"/>
              <a:t>) en el siguiente enlace: </a:t>
            </a:r>
            <a:r>
              <a:rPr lang="es-CO" sz="1800" dirty="0">
                <a:hlinkClick r:id="rId3"/>
              </a:rPr>
              <a:t>https://revistas.javeriana.edu.co/index.php/cuacont</a:t>
            </a:r>
            <a:r>
              <a:rPr lang="es-CO" sz="1800" dirty="0"/>
              <a:t> </a:t>
            </a:r>
          </a:p>
          <a:p>
            <a:endParaRPr lang="es-CO" sz="1800" dirty="0"/>
          </a:p>
        </p:txBody>
      </p:sp>
      <p:sp>
        <p:nvSpPr>
          <p:cNvPr id="6" name="5 Marcador de contenido">
            <a:extLst>
              <a:ext uri="{FF2B5EF4-FFF2-40B4-BE49-F238E27FC236}">
                <a16:creationId xmlns:a16="http://schemas.microsoft.com/office/drawing/2014/main" id="{3A4A8EB1-551A-55E4-26C0-B3B66C7992AB}"/>
              </a:ext>
            </a:extLst>
          </p:cNvPr>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Carta de AUSJAL 55: Humanismo, Inteligencia y Tecnología</a:t>
            </a:r>
          </a:p>
        </p:txBody>
      </p:sp>
      <p:sp>
        <p:nvSpPr>
          <p:cNvPr id="10" name="9 Flecha abajo">
            <a:extLst>
              <a:ext uri="{FF2B5EF4-FFF2-40B4-BE49-F238E27FC236}">
                <a16:creationId xmlns:a16="http://schemas.microsoft.com/office/drawing/2014/main" id="{D62F6B13-845A-C7D1-06FD-4A9A36105651}"/>
              </a:ext>
            </a:extLst>
          </p:cNvPr>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a:extLst>
              <a:ext uri="{FF2B5EF4-FFF2-40B4-BE49-F238E27FC236}">
                <a16:creationId xmlns:a16="http://schemas.microsoft.com/office/drawing/2014/main" id="{0E467CF0-8406-2FBB-255A-37E5D487E02C}"/>
              </a:ext>
            </a:extLst>
          </p:cNvPr>
          <p:cNvSpPr/>
          <p:nvPr/>
        </p:nvSpPr>
        <p:spPr>
          <a:xfrm>
            <a:off x="4643438" y="156006"/>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a:extLst>
              <a:ext uri="{FF2B5EF4-FFF2-40B4-BE49-F238E27FC236}">
                <a16:creationId xmlns:a16="http://schemas.microsoft.com/office/drawing/2014/main" id="{9FF9DDA7-9C87-60D8-6740-7636AD787E12}"/>
              </a:ext>
            </a:extLst>
          </p:cNvPr>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a:extLst>
              <a:ext uri="{FF2B5EF4-FFF2-40B4-BE49-F238E27FC236}">
                <a16:creationId xmlns:a16="http://schemas.microsoft.com/office/drawing/2014/main" id="{379CB478-DEDD-F7B2-89D8-C12904313EA1}"/>
              </a:ext>
            </a:extLst>
          </p:cNvPr>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a:extLst>
              <a:ext uri="{FF2B5EF4-FFF2-40B4-BE49-F238E27FC236}">
                <a16:creationId xmlns:a16="http://schemas.microsoft.com/office/drawing/2014/main" id="{44E859F4-B7E1-2983-EC64-7C21435B26CC}"/>
              </a:ext>
            </a:extLst>
          </p:cNvPr>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a:extLst>
              <a:ext uri="{FF2B5EF4-FFF2-40B4-BE49-F238E27FC236}">
                <a16:creationId xmlns:a16="http://schemas.microsoft.com/office/drawing/2014/main" id="{0A195F8D-D514-1C38-CB2D-C6D3BF188C30}"/>
              </a:ext>
            </a:extLst>
          </p:cNvPr>
          <p:cNvSpPr>
            <a:spLocks noGrp="1"/>
          </p:cNvSpPr>
          <p:nvPr>
            <p:ph type="sldNum" sz="quarter" idx="12"/>
          </p:nvPr>
        </p:nvSpPr>
        <p:spPr/>
        <p:txBody>
          <a:bodyPr/>
          <a:lstStyle/>
          <a:p>
            <a:fld id="{87159146-41A3-4BE1-A659-FD07DAF1089F}" type="slidenum">
              <a:rPr lang="es-CO" smtClean="0"/>
              <a:pPr/>
              <a:t>9</a:t>
            </a:fld>
            <a:endParaRPr lang="es-CO"/>
          </a:p>
        </p:txBody>
      </p:sp>
    </p:spTree>
    <p:extLst>
      <p:ext uri="{BB962C8B-B14F-4D97-AF65-F5344CB8AC3E}">
        <p14:creationId xmlns:p14="http://schemas.microsoft.com/office/powerpoint/2010/main" val="47965947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AY_IGNORE_UCW" val="true"/>
  <p:tag name="PPT/SLIDES/SLIDE4.XML" val="2291594934"/>
  <p:tag name="PPT/SLIDES/SLIDE3.XML" val="553782648"/>
  <p:tag name="PPT/SLIDES/SLIDE1.XML" val="1638832511"/>
  <p:tag name="PPT/SLIDES/SLIDE2.XML" val="4244930028"/>
  <p:tag name="PPT/SLIDES/SLIDE11.XML" val="449740757"/>
  <p:tag name="PPT/SLIDES/SLIDE5.XML" val="3122504530"/>
  <p:tag name="PPT/SLIDES/SLIDE7.XML" val="2727836212"/>
  <p:tag name="PPT/SLIDES/SLIDE10.XML" val="1336846620"/>
  <p:tag name="PPT/SLIDES/SLIDE6.XML" val="1631584822"/>
  <p:tag name="PPT/SLIDES/SLIDE8.XML" val="499985182"/>
  <p:tag name="PPT/SLIDES/SLIDE9.XML" val="1552797170"/>
  <p:tag name="PPT/SLIDEMASTERS/SLIDEMASTER1.XML" val="3207780695"/>
  <p:tag name="PPT/SLIDELAYOUTS/SLIDELAYOUT1.XML" val="2641385033"/>
  <p:tag name="PPT/SLIDELAYOUTS/SLIDELAYOUT9.XML" val="2369856719"/>
  <p:tag name="PPT/SLIDELAYOUTS/SLIDELAYOUT10.XML" val="1724842050"/>
  <p:tag name="PPT/SLIDELAYOUTS/SLIDELAYOUT11.XML" val="193625284"/>
  <p:tag name="PPT/NOTESSLIDES/NOTESSLIDE2.XML" val="1855060154"/>
  <p:tag name="PPT/SLIDELAYOUTS/SLIDELAYOUT8.XML" val="1877122741"/>
  <p:tag name="PPT/SLIDELAYOUTS/SLIDELAYOUT7.XML" val="103397194"/>
  <p:tag name="PPT/SLIDELAYOUTS/SLIDELAYOUT6.XML" val="235094383"/>
  <p:tag name="PPT/SLIDELAYOUTS/SLIDELAYOUT2.XML" val="2329172593"/>
  <p:tag name="PPT/SLIDELAYOUTS/SLIDELAYOUT3.XML" val="327613468"/>
  <p:tag name="PPT/SLIDELAYOUTS/SLIDELAYOUT4.XML" val="981019557"/>
  <p:tag name="PPT/SLIDELAYOUTS/SLIDELAYOUT5.XML" val="3216187600"/>
  <p:tag name="PPT/NOTESSLIDES/NOTESSLIDE3.XML" val="2372583568"/>
  <p:tag name="PPT/NOTESSLIDES/NOTESSLIDE1.XML" val="1140942734"/>
  <p:tag name="PPT/NOTESSLIDES/NOTESSLIDE5.XML" val="26109653"/>
  <p:tag name="PPT/NOTESSLIDES/NOTESSLIDE11.XML" val="1102111873"/>
  <p:tag name="PPT/NOTESSLIDES/NOTESSLIDE10.XML" val="2389294061"/>
  <p:tag name="PPT/NOTESSLIDES/NOTESSLIDE9.XML" val="109717350"/>
  <p:tag name="PPT/NOTESSLIDES/NOTESSLIDE8.XML" val="2337061187"/>
  <p:tag name="PPT/NOTESSLIDES/NOTESSLIDE4.XML" val="896912543"/>
  <p:tag name="PPT/NOTESSLIDES/NOTESSLIDE6.XML" val="1332187113"/>
  <p:tag name="PPT/NOTESSLIDES/NOTESSLIDE7.XML" val="2737095226"/>
  <p:tag name="PPT/THEME/THEME1.XML" val="3024081144"/>
  <p:tag name="PPT/MEDIA/IMAGE1.JPEG" val="3752100539"/>
  <p:tag name="PPT/MEDIA/IMAGE2.JPEG" val="2800631276"/>
  <p:tag name="PPT/THEME/THEME2.XML" val="3165502312"/>
  <p:tag name="PPT/NOTESMASTERS/NOTESMASTER1.XML" val="891622993"/>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30053</TotalTime>
  <Words>1884</Words>
  <Application>Microsoft Office PowerPoint</Application>
  <PresentationFormat>Presentación en pantalla (4:3)</PresentationFormat>
  <Paragraphs>56</Paragraphs>
  <Slides>14</Slides>
  <Notes>14</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14</vt:i4>
      </vt:variant>
    </vt:vector>
  </HeadingPairs>
  <TitlesOfParts>
    <vt:vector size="20" baseType="lpstr">
      <vt:lpstr>Bradley Hand ITC</vt:lpstr>
      <vt:lpstr>Calibri</vt:lpstr>
      <vt:lpstr>Franklin Gothic Book</vt:lpstr>
      <vt:lpstr>Franklin Gothic Medium</vt:lpstr>
      <vt:lpstr>Wingdings 2</vt:lpstr>
      <vt:lpstr>Viajes</vt:lpstr>
      <vt:lpstr>Registro contable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Hernando Bermúdez Gómez</dc:creator>
  <cp:lastModifiedBy>Hernando Bermúdez Gómez</cp:lastModifiedBy>
  <cp:revision>1349</cp:revision>
  <dcterms:modified xsi:type="dcterms:W3CDTF">2024-04-07T23:08:44Z</dcterms:modified>
</cp:coreProperties>
</file>