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Lst>
  <p:sldSz cx="9144000" cy="6858000" type="screen4x3"/>
  <p:notesSz cx="6858000" cy="9144000"/>
  <p:custDataLst>
    <p:tags r:id="rId1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3020" autoAdjust="0"/>
  </p:normalViewPr>
  <p:slideViewPr>
    <p:cSldViewPr snapToGrid="0">
      <p:cViewPr varScale="1">
        <p:scale>
          <a:sx n="59" d="100"/>
          <a:sy n="59" d="100"/>
        </p:scale>
        <p:origin x="1284"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27/04/2024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41421825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5877563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9968344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41094589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605985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15841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7062794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965473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4158410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3957864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871668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2254936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997911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27/04/2024</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27/04/2024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27/04/2024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27/04/2024</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27/04/2024</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27/04/2024</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27/04/2024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27/04/2024</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27/04/2024</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27/04/2024</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27/04/2024</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27/04/2024</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662, 29 de abril de 2024</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Semana Javeriana es una celebración institucional que busca consolidarnos como comunidad educativa, resaltando los valores de nuestra identidad. Este año con el tema #CorazónJaveriano queremos resaltar aquellas cosas de la Universidad que nos hacen latir y vibrar, y que nos conectan con ella para hacernos conscientes de qué manera podemos ser un motivo de orgullo y hacer que nuestro espíritu javeriano siga presente y latiendo. Este año la celebración se llevará a cabo entre el lunes 29 de abril y el viernes 3 de mayo. </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Revista Noche y Niebla </a:t>
            </a:r>
            <a:r>
              <a:rPr lang="es-CO" sz="1800" dirty="0" err="1">
                <a:solidFill>
                  <a:schemeClr val="tx1"/>
                </a:solidFill>
              </a:rPr>
              <a:t>N°</a:t>
            </a:r>
            <a:r>
              <a:rPr lang="es-CO" sz="1800" dirty="0">
                <a:solidFill>
                  <a:schemeClr val="tx1"/>
                </a:solidFill>
              </a:rPr>
              <a:t> 68 “El rastro de la discriminación: Resistir desde la marginalidad”</a:t>
            </a:r>
          </a:p>
          <a:p>
            <a:r>
              <a:rPr lang="es-CO" sz="1800" dirty="0">
                <a:solidFill>
                  <a:schemeClr val="tx1"/>
                </a:solidFill>
              </a:rPr>
              <a:t>24 Abril, 2024 Este miércoles se presentó la revista Noche y Niebla </a:t>
            </a:r>
            <a:r>
              <a:rPr lang="es-CO" sz="1800" dirty="0" err="1">
                <a:solidFill>
                  <a:schemeClr val="tx1"/>
                </a:solidFill>
              </a:rPr>
              <a:t>N°</a:t>
            </a:r>
            <a:r>
              <a:rPr lang="es-CO" sz="1800" dirty="0">
                <a:solidFill>
                  <a:schemeClr val="tx1"/>
                </a:solidFill>
              </a:rPr>
              <a:t> 68 del </a:t>
            </a:r>
            <a:r>
              <a:rPr lang="es-CO" sz="1800" dirty="0" err="1">
                <a:solidFill>
                  <a:schemeClr val="tx1"/>
                </a:solidFill>
              </a:rPr>
              <a:t>Cinep</a:t>
            </a:r>
            <a:r>
              <a:rPr lang="es-CO" sz="1800" dirty="0">
                <a:solidFill>
                  <a:schemeClr val="tx1"/>
                </a:solidFill>
              </a:rPr>
              <a:t> con el panorama humanitario en Colombia durante 2023</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4496709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22 al 26 de abril se realizó el Taller de Educación Popular África y Madagascar, con la participación de cerca de 40 personas. Este evento marca un hito para el Movimiento Internacional que en los últimos años ha fortalecido su presencia en ese continente.</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Fe y Alegría apuesta fuertemente por la formación para el trabajo y desde 2018 lleva adelante Clubes de Emprendimiento alrededor del país que son semilleros de esperanza.</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2114262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realidad del desempleo juvenil en Colombia es un desafío que requiere soluciones innovadoras y colaborativas, ya que, la tasa de desempleo en los jóvenes supera el 16%, y de ese porcentaje, el 20% ni estudia ni trabaja. Lo preocupante es que las mujeres representan el 70% de los llamados “NINIS”, es decir, aquellos que no estudian ni trabajan, sumando más de 1,66 millones en el país. Ante esta realidad, en Fe y Alegría Colombia, estamos comprometidos con ser parte de la solución, transformando la sociedad a través de la educación, articulándonos con empresas para reducir la brecha entre la educación y el mundo laboral.</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reunión de homólogas y homólogos académicos de la Red de Colegios Jesuitas de México se llevó a cabo en León, Guanajuato, los días del 16 al 19 de abril.</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1946009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The recent gathering of the International Association of Jesuit Universities (IAJU) Board members at the General Curia in Rome, on March 25-26, 2024, marked a pivotal moment in the ongoing deliberations on the promotion of Jesuit Identity and Mission of Jesuit higher education institutions worldwide. With representatives from all regional networks, the meeting delved into crucial topics ranging from strategic planning to the promotion of Jesuit values in a rapidly changing world.</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Hno. Jim </a:t>
            </a:r>
            <a:r>
              <a:rPr lang="es-CO" sz="1800" dirty="0" err="1">
                <a:solidFill>
                  <a:schemeClr val="tx1"/>
                </a:solidFill>
              </a:rPr>
              <a:t>Boynton</a:t>
            </a:r>
            <a:r>
              <a:rPr lang="es-CO" sz="1800" dirty="0">
                <a:solidFill>
                  <a:schemeClr val="tx1"/>
                </a:solidFill>
              </a:rPr>
              <a:t>, SJ, es el 30º Presidente del </a:t>
            </a:r>
            <a:r>
              <a:rPr lang="es-CO" sz="1800" dirty="0" err="1">
                <a:solidFill>
                  <a:schemeClr val="tx1"/>
                </a:solidFill>
              </a:rPr>
              <a:t>University</a:t>
            </a:r>
            <a:r>
              <a:rPr lang="es-CO" sz="1800" dirty="0">
                <a:solidFill>
                  <a:schemeClr val="tx1"/>
                </a:solidFill>
              </a:rPr>
              <a:t> </a:t>
            </a:r>
            <a:r>
              <a:rPr lang="es-CO" sz="1800" dirty="0" err="1">
                <a:solidFill>
                  <a:schemeClr val="tx1"/>
                </a:solidFill>
              </a:rPr>
              <a:t>of</a:t>
            </a:r>
            <a:r>
              <a:rPr lang="es-CO" sz="1800" dirty="0">
                <a:solidFill>
                  <a:schemeClr val="tx1"/>
                </a:solidFill>
              </a:rPr>
              <a:t> Detroit </a:t>
            </a:r>
            <a:r>
              <a:rPr lang="es-CO" sz="1800" dirty="0" err="1">
                <a:solidFill>
                  <a:schemeClr val="tx1"/>
                </a:solidFill>
              </a:rPr>
              <a:t>Jesuit</a:t>
            </a:r>
            <a:r>
              <a:rPr lang="es-CO" sz="1800" dirty="0">
                <a:solidFill>
                  <a:schemeClr val="tx1"/>
                </a:solidFill>
              </a:rPr>
              <a:t> High </a:t>
            </a:r>
            <a:r>
              <a:rPr lang="es-CO" sz="1800" dirty="0" err="1">
                <a:solidFill>
                  <a:schemeClr val="tx1"/>
                </a:solidFill>
              </a:rPr>
              <a:t>School</a:t>
            </a:r>
            <a:r>
              <a:rPr lang="es-CO" sz="1800" dirty="0">
                <a:solidFill>
                  <a:schemeClr val="tx1"/>
                </a:solidFill>
              </a:rPr>
              <a:t> and </a:t>
            </a:r>
            <a:r>
              <a:rPr lang="es-CO" sz="1800" dirty="0" err="1">
                <a:solidFill>
                  <a:schemeClr val="tx1"/>
                </a:solidFill>
              </a:rPr>
              <a:t>Academy</a:t>
            </a:r>
            <a:r>
              <a:rPr lang="es-CO" sz="1800" dirty="0">
                <a:solidFill>
                  <a:schemeClr val="tx1"/>
                </a:solidFill>
              </a:rPr>
              <a:t>. Con casi cuatro décadas de experiencia en la enseñanza y el liderazgo, 15 años en la Universidad de Detroit, tiene una perspectiva única de la interdependencia de la Compañía de Jesús a nivel mundial. El Hno. </a:t>
            </a:r>
            <a:r>
              <a:rPr lang="es-CO" sz="1800" dirty="0" err="1">
                <a:solidFill>
                  <a:schemeClr val="tx1"/>
                </a:solidFill>
              </a:rPr>
              <a:t>Boynton</a:t>
            </a:r>
            <a:r>
              <a:rPr lang="es-CO" sz="1800" dirty="0">
                <a:solidFill>
                  <a:schemeClr val="tx1"/>
                </a:solidFill>
              </a:rPr>
              <a:t> recibió al Padre General durante su reciente visita a Detroit.</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736864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El P. General, cuando visita una Provincia, intenta siempre participar en la ordenación de un jesuita o presidir una celebración de Últimos Votos. Durante su reciente visita a la Provincia del Medio Oeste en Estados Unidos (UMI), tuvo el placer de recibir los Últimos Votos del P. Daniel </a:t>
            </a:r>
            <a:r>
              <a:rPr lang="es-CO" sz="1800" dirty="0" err="1"/>
              <a:t>Hendrickson</a:t>
            </a:r>
            <a:r>
              <a:rPr lang="es-CO" sz="1800" dirty="0"/>
              <a:t>, 25º Presidente de Creighton </a:t>
            </a:r>
            <a:r>
              <a:rPr lang="es-CO" sz="1800" dirty="0" err="1"/>
              <a:t>University</a:t>
            </a:r>
            <a:r>
              <a:rPr lang="es-CO" sz="1800" dirty="0"/>
              <a:t>.</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El P. General Arturo Sosa ha visitado Milwaukee el domingo 7 de abril, y trayendo consigo gran consolación para los jesuitas y los responsables apostólicos de esas tierras. El tiempo no ha sido demasiado primaveral, pero el encuentro ha resultado animado, cálido e inspirador. Acompañado por el Provincial y el socio de nuestra Provincia (UMI – Medio Oeste de los EE.UU.), y dos de sus Asistentes de Roma, el P. General se trasladó desde Chicago hasta Milwaukee. El día comenzó con una misa a media mañana junto a los jesuitas de la Comunidad de St. </a:t>
            </a:r>
            <a:r>
              <a:rPr lang="es-CO" sz="1800" dirty="0" err="1">
                <a:solidFill>
                  <a:schemeClr val="tx1"/>
                </a:solidFill>
              </a:rPr>
              <a:t>Camillus</a:t>
            </a:r>
            <a:r>
              <a:rPr lang="es-CO" sz="1800" dirty="0">
                <a:solidFill>
                  <a:schemeClr val="tx1"/>
                </a:solidFill>
              </a:rPr>
              <a:t>. El P. Paul </a:t>
            </a:r>
            <a:r>
              <a:rPr lang="es-CO" sz="1800" dirty="0" err="1">
                <a:solidFill>
                  <a:schemeClr val="tx1"/>
                </a:solidFill>
              </a:rPr>
              <a:t>Shelton</a:t>
            </a:r>
            <a:r>
              <a:rPr lang="es-CO" sz="1800" dirty="0">
                <a:solidFill>
                  <a:schemeClr val="tx1"/>
                </a:solidFill>
              </a:rPr>
              <a:t>, de la Oficina de Vocaciones de la Provincia, hacía sus últimos votos en esta Eucaristía, tras la cual el P. Sosa se reunió con la comunidad para el almuerzo.</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57012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922 - Contrapartida 7981 - 7996 - Registro Contable 661.</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 la Vicerrectoría del Medio: Invitación a conferencia de Pablo D'Ors en la Javeriana Mayo 2 5 p.m.</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28284389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estudiantes, La Facultad de Ciencias Económicas y Administrativas los invita a participar en la Semana Internacional 2024, una oportunidad única para fortalecer tu formación académica y personal en un contexto global. ¿Qué te ofrece la Semana Internacional? Un curso intensivo en una universidad extranjera de prestigio. Visitas guiadas a empresas líderes en su sector.       Inmersión en la cultura de un nuevo país. Actividades turísticas para disfrutar al máximo de tu experiencia.</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 Consejeros y Consejeras, Reciban un cordial saludo. Les enviamos la invitación a la siguiente sesión del Plan de Formación de consejeros académicos sobre Primeros Auxilios Emocionales, siendo esta una de las formaciones con mayor demanda por parte de los/as consejeros/as dadas las necesidades actuales en el acompañamiento del estudiantado. En esta sesión conocerán las herramientas básicas para responder ante una crisis emocional y las rutas de atención que tiene la Universidad o aquellas externas que son relevantes a conocer.</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6202135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 Investigación: Estimados profesores,</a:t>
            </a:r>
          </a:p>
          <a:p>
            <a:r>
              <a:rPr lang="es-CO" sz="1800" dirty="0"/>
              <a:t>Queremos compartirles una muy buena noticia. Uniendo esfuerzos con la Agencia Distrital para la Educación Superior, la Ciencias y la Tecnología - Atenea, ofreceremos acompañamiento personalizado a los profesores Javerianos que tengan propuestas conformadas de proyectos de investigación. El objetivo es fortalecer las propuestas y maximizar sus posibilidades de éxito en el acceso a recursos para su financiación.</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Egresado(a) Javeriano(a).  Te saludamos desde el programa REGRESA. Estamos emocionados por invitarte al Open Day Javeriano y a la Ruta jóvenes junto a U </a:t>
            </a:r>
            <a:r>
              <a:rPr lang="es-CO" sz="1800" dirty="0" err="1">
                <a:solidFill>
                  <a:schemeClr val="tx1"/>
                </a:solidFill>
              </a:rPr>
              <a:t>College</a:t>
            </a:r>
            <a:r>
              <a:rPr lang="es-CO" sz="1800" dirty="0">
                <a:solidFill>
                  <a:schemeClr val="tx1"/>
                </a:solidFill>
              </a:rPr>
              <a:t>. Este evento es una oportunidad única para conocer todas las increíbles oportunidades que tenemos ofertadas para tus hijos.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0447740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 calcmode="lin" valueType="num">
                                      <p:cBhvr additive="base">
                                        <p:cTn id="29"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bg/>
                                          </p:spTgt>
                                        </p:tgtEl>
                                        <p:attrNameLst>
                                          <p:attrName>style.visibility</p:attrName>
                                        </p:attrNameLst>
                                      </p:cBhvr>
                                      <p:to>
                                        <p:strVal val="visible"/>
                                      </p:to>
                                    </p:set>
                                    <p:anim calcmode="lin" valueType="num">
                                      <p:cBhvr additive="base">
                                        <p:cTn id="34"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6">
                                            <p:txEl>
                                              <p:pRg st="0" end="0"/>
                                            </p:txEl>
                                          </p:spTgt>
                                        </p:tgtEl>
                                        <p:attrNameLst>
                                          <p:attrName>style.visibility</p:attrName>
                                        </p:attrNameLst>
                                      </p:cBhvr>
                                      <p:to>
                                        <p:strVal val="visible"/>
                                      </p:to>
                                    </p:set>
                                    <p:anim calcmode="lin" valueType="num">
                                      <p:cBhvr additive="base">
                                        <p:cTn id="40"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2000"/>
                            </p:stCondLst>
                            <p:childTnLst>
                              <p:par>
                                <p:cTn id="43" presetID="22" presetClass="entr" presetSubtype="4" fill="hold" grpId="0" nodeType="after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down)">
                                      <p:cBhvr>
                                        <p:cTn id="45" dur="500"/>
                                        <p:tgtEl>
                                          <p:spTgt spid="13"/>
                                        </p:tgtEl>
                                      </p:cBhvr>
                                    </p:animEffect>
                                  </p:childTnLst>
                                </p:cTn>
                              </p:par>
                            </p:childTnLst>
                          </p:cTn>
                        </p:par>
                        <p:par>
                          <p:cTn id="46" fill="hold">
                            <p:stCondLst>
                              <p:cond delay="2500"/>
                            </p:stCondLst>
                            <p:childTnLst>
                              <p:par>
                                <p:cTn id="47" presetID="22" presetClass="entr" presetSubtype="4"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down)">
                                      <p:cBhvr>
                                        <p:cTn id="4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Padre Gerardo Remolina: Con un afectuoso saludo, me complace participarte la aparición impresa de mi libro “La universidad en la encrucijada”.</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 la Directora del Departamento: Estimados </a:t>
            </a:r>
            <a:r>
              <a:rPr lang="es-CO" sz="1800" dirty="0" err="1">
                <a:solidFill>
                  <a:schemeClr val="tx1"/>
                </a:solidFill>
              </a:rPr>
              <a:t>profesor@s</a:t>
            </a:r>
            <a:r>
              <a:rPr lang="es-CO" sz="1800" dirty="0">
                <a:solidFill>
                  <a:schemeClr val="tx1"/>
                </a:solidFill>
              </a:rPr>
              <a:t>, reciban un cordial saludo. Teniendo en cuenta que se aproxima la convocatoria de </a:t>
            </a:r>
            <a:r>
              <a:rPr lang="es-CO" sz="1800" dirty="0" err="1">
                <a:solidFill>
                  <a:schemeClr val="tx1"/>
                </a:solidFill>
              </a:rPr>
              <a:t>Medicición</a:t>
            </a:r>
            <a:r>
              <a:rPr lang="es-CO" sz="1800" dirty="0">
                <a:solidFill>
                  <a:schemeClr val="tx1"/>
                </a:solidFill>
              </a:rPr>
              <a:t> de Grupos y Reconocimiento de Investigadores, les agradecemos enviarnos la información a actualizar en su CV LAC. Les agradecemos dar prioridad a esta solicitud, esperamos el envío de la respectiva información a más tardar el próximo martes 30 de abril.</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8659924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Secretario de la Facultad: Estimados Directores, Reciban un cordial saludo. Deseando se encuentre bien. Con toda atención, me permito recordarles que en la sesión del Consejo del </a:t>
            </a:r>
            <a:r>
              <a:rPr lang="es-CO" sz="1800" dirty="0" err="1"/>
              <a:t>pasodo</a:t>
            </a:r>
            <a:r>
              <a:rPr lang="es-CO" sz="1800" dirty="0"/>
              <a:t> 21 de marzo de 2024, la Decana informó que la Dirección de Recursos Físico, había enviado correo solicitando les informáramos las necesidades de remodelación, mejoramiento y adecuación de espacios para oficinas, aulas, laboratorios etc. que se requieren por parte de la Facultad. Esto con el fin de incluirlas en el ejercicio de elaboración del presupuesto de inversiones y gastos para el año 2024.</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 consejeros y estimadas consejeras, Reciban un cordial saludo. Les invitamos a participar en nuestra siguiente sesión del Plan de Formación de Consejeros/as Académicos/as, en la cuál se abordarán las principales conexiones y aportes del Proyecto Educativo Institucional para la labor de la Consejería Académica, lo que le da un sentido particular en su práctica en el contexto de la Universidad Javeriana. Les pedimos confirmar o rechazar su asistencia en la citación que enviamos por Outlook. Esperamos nos puedan acompañar.</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8166608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Relaciones con Egresados anuncia la llegada de un evento para toda la comunidad javeriana: la primera Feria Editorial Colofón 2024. En colaboración con la Editorial y la Tienda Javeriana, este espacio está diseñado para destacar los proyectos editoriales de los javerianos.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Centro Pastoral San Francisco Javier invita a profesores y empleados administrativos a tener un espacio para la reflexión de la relación docente-estudiante desde la propuesta pedagógica, inspirada en la Espiritualidad Ignaciana que permea el quehacer de la Universidad. Profesores y empleados administrativos tendrán la oportunidad de escuchar al padre José García de Castro, S.J., profesor de la Pontificia Universidad Comillas de Madrid, España, y autor del libro Educar lo Invisible, con su conferencia "El espíritu de la relación pedagógica, núcleo de nuestra propuesta educativa".</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084708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Universidad se prepara para recibir a los egresados, estudiantes de último semestre y empresas con la próxima edición de </a:t>
            </a:r>
            <a:r>
              <a:rPr lang="es-CO" sz="1800" dirty="0" err="1"/>
              <a:t>Expotalento</a:t>
            </a:r>
            <a:r>
              <a:rPr lang="es-CO" sz="1800" dirty="0"/>
              <a:t>. Este evento, reconocido por su capacidad de unir a los profesionales emergentes con las oportunidades laborales, promete ser un punto de encuentro en el calendario.</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Este año, la Vicerrectoría del Medio Universitario desea reubicar esta figura en el campus para que quede en un lugar más propicio para la contemplación de toda la Comunidad Educativa Javeriana, y tú estás invitado a participar en la bendición del nuevo espacio de Nuestra Señora De la Javeriana.</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622200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77500" lnSpcReduction="20000"/>
          </a:bodyPr>
          <a:lstStyle/>
          <a:p>
            <a:r>
              <a:rPr lang="es-CO" sz="1800" dirty="0"/>
              <a:t>La empresa de energía Enel Colombia a través de la entidad </a:t>
            </a:r>
            <a:r>
              <a:rPr lang="es-CO" sz="1800" dirty="0" err="1"/>
              <a:t>The</a:t>
            </a:r>
            <a:r>
              <a:rPr lang="es-CO" sz="1800" dirty="0"/>
              <a:t> International </a:t>
            </a:r>
            <a:r>
              <a:rPr lang="es-CO" sz="1800" dirty="0" err="1"/>
              <a:t>Rec</a:t>
            </a:r>
            <a:r>
              <a:rPr lang="es-CO" sz="1800" dirty="0"/>
              <a:t> Standard certificaron que toda energía consumida en la Javeriana durante el 2023 provino de fuentes renovables.  </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77500" lnSpcReduction="20000"/>
          </a:bodyPr>
          <a:lstStyle/>
          <a:p>
            <a:r>
              <a:rPr lang="es-CO" sz="1800" dirty="0">
                <a:solidFill>
                  <a:schemeClr val="tx1"/>
                </a:solidFill>
              </a:rPr>
              <a:t>La Universidad Javeriana lamenta la partida del profesor Francisco José González Ladrón de Guevara, quien falleció este lunes 15 de abril. Francisco José fue uno de los fundadores de la Facultad de Estudios Ambientales y Rurales en 1997, y su primer decano académico. “Mucho de lo que sabemos y hacemos hoy en la Javeriana y en el país de temas ambientales es gracias a él”, comentó Daniel Castillo Brieva. Francisco nació en Bogotá en 1952. Inició sus estudios de Economía en la Javeriana, y luego decidió estudiar Antropología en la Universidad Nacional en donde se enfocó en la interacción entre la sociedad y la naturaleza, el ecosistema y la cultura. A la Javeriana llegó por solicitud del profesor Ricardo Dávila, quien lo vinculó a la Facultad de Ciencias Económicas. Trabajó junto con otros profesores en la propuesta que originó el Instituto de Estudios Ambientales (Ideade) de la Pontificia Universidad Javeriana donde se invitó a los profesores de la Universidad a pensar que estaban haciendo desde su disciplina en el tema ambiental, qué proyectos de investigación relacionado con lo ambiental se estaban desarrollando y que proponían que la Universidad hiciera sobre lo ambiental.</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1098557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30294</TotalTime>
  <Words>1880</Words>
  <Application>Microsoft Office PowerPoint</Application>
  <PresentationFormat>Presentación en pantalla (4:3)</PresentationFormat>
  <Paragraphs>58</Paragraphs>
  <Slides>14</Slides>
  <Notes>14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1362</cp:revision>
  <dcterms:modified xsi:type="dcterms:W3CDTF">2024-04-27T23:10:05Z</dcterms:modified>
</cp:coreProperties>
</file>