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sldIdLst>
    <p:sldId id="256" r:id="rId2"/>
    <p:sldId id="266" r:id="rId3"/>
    <p:sldId id="267" r:id="rId4"/>
    <p:sldId id="268" r:id="rId5"/>
    <p:sldId id="269" r:id="rId6"/>
    <p:sldId id="270" r:id="rId7"/>
    <p:sldId id="271" r:id="rId8"/>
    <p:sldId id="272" r:id="rId9"/>
    <p:sldId id="273" r:id="rId10"/>
    <p:sldId id="274" r:id="rId11"/>
    <p:sldId id="275" r:id="rId12"/>
    <p:sldId id="276" r:id="rId13"/>
    <p:sldId id="278" r:id="rId14"/>
    <p:sldId id="277" r:id="rId15"/>
    <p:sldId id="279" r:id="rId16"/>
    <p:sldId id="280" r:id="rId17"/>
    <p:sldId id="281" r:id="rId18"/>
    <p:sldId id="282" r:id="rId19"/>
    <p:sldId id="283" r:id="rId20"/>
    <p:sldId id="284" r:id="rId21"/>
    <p:sldId id="285" r:id="rId22"/>
  </p:sldIdLst>
  <p:sldSz cx="9144000" cy="6858000" type="screen4x3"/>
  <p:notesSz cx="6858000" cy="9144000"/>
  <p:custDataLst>
    <p:tags r:id="rId24"/>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12" autoAdjust="0"/>
    <p:restoredTop sz="92978" autoAdjust="0"/>
  </p:normalViewPr>
  <p:slideViewPr>
    <p:cSldViewPr snapToGrid="0">
      <p:cViewPr varScale="1">
        <p:scale>
          <a:sx n="103" d="100"/>
          <a:sy n="103" d="100"/>
        </p:scale>
        <p:origin x="1536"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6/05/2024</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3889763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7240444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81903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30884984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24962469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11551984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42462817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5932671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25448786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19</a:t>
            </a:fld>
            <a:endParaRPr lang="es-CO"/>
          </a:p>
        </p:txBody>
      </p:sp>
    </p:spTree>
    <p:extLst>
      <p:ext uri="{BB962C8B-B14F-4D97-AF65-F5344CB8AC3E}">
        <p14:creationId xmlns:p14="http://schemas.microsoft.com/office/powerpoint/2010/main" val="34577457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40158410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20</a:t>
            </a:fld>
            <a:endParaRPr lang="es-CO"/>
          </a:p>
        </p:txBody>
      </p:sp>
    </p:spTree>
    <p:extLst>
      <p:ext uri="{BB962C8B-B14F-4D97-AF65-F5344CB8AC3E}">
        <p14:creationId xmlns:p14="http://schemas.microsoft.com/office/powerpoint/2010/main" val="23542880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21</a:t>
            </a:fld>
            <a:endParaRPr lang="es-CO"/>
          </a:p>
        </p:txBody>
      </p:sp>
    </p:spTree>
    <p:extLst>
      <p:ext uri="{BB962C8B-B14F-4D97-AF65-F5344CB8AC3E}">
        <p14:creationId xmlns:p14="http://schemas.microsoft.com/office/powerpoint/2010/main" val="9133119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55723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8372533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926861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8719744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2730155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1891445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419181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6/05/2024</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6/05/2024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6/05/2024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6/05/2024</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6/05/2024</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6/05/2024</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6/05/2024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6/05/2024</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6/05/2024</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6/05/2024</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6/05/2024</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6/05/2024</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forms.office.com/r/RaQAEvVTjM"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663, 6 de mayo de 2024</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Este miércoles se presentó la revista Noche y Niebla </a:t>
            </a:r>
            <a:r>
              <a:rPr lang="es-ES" sz="1800" dirty="0" err="1"/>
              <a:t>N°</a:t>
            </a:r>
            <a:r>
              <a:rPr lang="es-ES" sz="1800" dirty="0"/>
              <a:t> 68 del </a:t>
            </a:r>
            <a:r>
              <a:rPr lang="es-ES" sz="1800" dirty="0" err="1"/>
              <a:t>Cinep</a:t>
            </a:r>
            <a:r>
              <a:rPr lang="es-ES" sz="1800" dirty="0"/>
              <a:t> con el panorama humanitario en Colombia durante 2023.</a:t>
            </a:r>
            <a:endParaRPr lang="es-CO" sz="1800" dirty="0"/>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solidFill>
                  <a:schemeClr val="tx1"/>
                </a:solidFill>
              </a:rPr>
              <a:t>Del 18 al 22 de abril, se llevó a cabo una significativa visita al noviciado por parte de los candidatos de Manresa. Sebastián Martínez, Francisco Acosta, Stiven Sanjuan Ferrer, Jerónimo Mejía, David Castillo y David Botero fueron los representantes de este grupo que se sumergió en una experiencia enriquecedora junto a los novicios. Durante este encuentro, se compartieron testimonios vocacionales, se exploraron las dimensiones de la etapa del noviciado y se profundizó en los testigos del carisma y los apostolados.</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62149570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Con motivo del lanzamiento de las celebraciones por los 500 años de presencia de la Iglesia en Cartagena, el Santuario de San Pedro Claver tuvo la alegría de recibir la visita del Sr. Nuncio M. Paolo </a:t>
            </a:r>
            <a:r>
              <a:rPr lang="es-ES" sz="1800" dirty="0" err="1"/>
              <a:t>Rudelli</a:t>
            </a:r>
            <a:r>
              <a:rPr lang="es-ES" sz="1800" dirty="0"/>
              <a:t> de nacionalidad italiana y el secretario de la Nunciatura, M. David </a:t>
            </a:r>
            <a:r>
              <a:rPr lang="es-ES" sz="1800" dirty="0" err="1"/>
              <a:t>Charters</a:t>
            </a:r>
            <a:r>
              <a:rPr lang="es-ES" sz="1800" dirty="0"/>
              <a:t> de nacionalidad inglesa, acompañados del arzobispo de Cartagena M. Francisco Javier Minera.</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solidFill>
                  <a:schemeClr val="tx1"/>
                </a:solidFill>
              </a:rPr>
              <a:t>El proyecto Claver de la CPAL ayudó a miembros de la Comunidad del Templo del Sagrado Corazón en la localidad de Agrelo en la provincia de Mendoza de Argentina, a realizar dos tandas de Ejercicios Espirituales de 8 días en la Casa de Ejercicios San Ignacio de Loyola. En ambas ocasiones, existió la posibilidad de realizar sólo 4 días.</a:t>
            </a:r>
            <a:endParaRPr lang="es-CO" sz="1800" dirty="0">
              <a:solidFill>
                <a:schemeClr val="tx1"/>
              </a:solidFill>
            </a:endParaRP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49995473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próximo 6 de junio la Red de Centros Sociales de la CPAL realizará el primer Seminario virtual PRODEMOCRACIA, que tiene como objetivo reflexionar sobre el estado de la democracia en nuestra región y sus perspectivas para el futuro.</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solidFill>
                  <a:schemeClr val="tx1"/>
                </a:solidFill>
              </a:rPr>
              <a:t>Con motivo de la semana de la paz, “Enlázate por la Justicia”, una Red de entidades sociales de la iglesia católica en España, en su programa sobre "</a:t>
            </a:r>
            <a:r>
              <a:rPr lang="es-ES" sz="1800" dirty="0" err="1">
                <a:solidFill>
                  <a:schemeClr val="tx1"/>
                </a:solidFill>
              </a:rPr>
              <a:t>CUIDAdanía</a:t>
            </a:r>
            <a:r>
              <a:rPr lang="es-ES" sz="1800" dirty="0">
                <a:solidFill>
                  <a:schemeClr val="tx1"/>
                </a:solidFill>
              </a:rPr>
              <a:t> integral” contó con la participación del P. Carlos </a:t>
            </a:r>
            <a:r>
              <a:rPr lang="es-ES" sz="1800" dirty="0" err="1">
                <a:solidFill>
                  <a:schemeClr val="tx1"/>
                </a:solidFill>
              </a:rPr>
              <a:t>Bresciani</a:t>
            </a:r>
            <a:r>
              <a:rPr lang="es-ES" sz="1800" dirty="0">
                <a:solidFill>
                  <a:schemeClr val="tx1"/>
                </a:solidFill>
              </a:rPr>
              <a:t> SJ, Coordinador de la Red Solidaridad y Apostolado Indígena (RSAI) de la CPAL, quien compartió el tema de </a:t>
            </a:r>
            <a:r>
              <a:rPr lang="es-ES" sz="1800" dirty="0" err="1">
                <a:solidFill>
                  <a:schemeClr val="tx1"/>
                </a:solidFill>
              </a:rPr>
              <a:t>Ecoespiritualidad</a:t>
            </a:r>
            <a:r>
              <a:rPr lang="es-ES" sz="1800" dirty="0">
                <a:solidFill>
                  <a:schemeClr val="tx1"/>
                </a:solidFill>
              </a:rPr>
              <a:t>, desde su experiencia y caminar al lado del pueblo Mapuche en Chile. Este evento se realizó el día lunes 29 de abril en la ciudad de Granada.</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24843005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err="1"/>
              <a:t>EcoArte</a:t>
            </a:r>
            <a:r>
              <a:rPr lang="es-ES" sz="1800" dirty="0"/>
              <a:t> es un grupo de mujeres, con habilidades para el bordado, tejido y costura, capacitadas y comprometidas con el valor de la cooperación, procedentes de espacios de formación del Centro Loyola de Santiago de Cuba, y que decidieron unirse para trabajar diversas labores a partir de los principios de la economía solidaria y de comunión. Surgió en 2019 como una iniciativa de alumnas y profesoras del Centro Loyola en mención, que forma parte de la Red Comparte.</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solidFill>
                  <a:schemeClr val="tx1"/>
                </a:solidFill>
              </a:rPr>
              <a:t>Al cumplirse un año de la publicación sobre el caso Alfonso Pedrajas SJ. (+), la Compañía de Jesús expresa nuevamente su compromiso para que la búsqueda de la verdad, la justicia y la atención integral sean efectivas hacia las víctimas de abusos sexuales que hubiesen cometido algunos miembros de la orden.</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166326901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rector de la Universidad Centroamericana José Simeón Cañas, en El Salvador, y el ex rector de la Universidad Centroamericana en Nicaragua conversaron con miembros de ambas comunidades educativas sobre el compromiso con la educación integral y la realidad de las grandes mayorías de las universidades jesuitas centroamericanas.</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solidFill>
                  <a:schemeClr val="tx1"/>
                </a:solidFill>
              </a:rPr>
              <a:t>Del 16 al 18 de abril se llevó a cabo en la IBERO, Ciudad de México, el Encuentro Presencial de Homólogos de la Red EDUTIC de la Asociación de Universidades Confiadas a la Compañía de Jesús en América Latina (EDUTIC-AUSJAL), que reunió a representantes de diversas instituciones del Sistema Universitario Jesuita para intercambiar avances y propuestas en el ámbito de la aplicación de las tecnologías de la información y la comunicación (TIC) en la formación educativa.</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134727392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ES" sz="1800" dirty="0"/>
              <a:t>Recientemente un grupo de personalidades de la sociedad civil, junto a actores políticos y de la Iglesia, se pronunciaron públicamente sobre algunos asuntos neurálgicos y controversiales del país. En el comunicado se afirma la vía electoral, el cese de sanciones sectoriales y el respeto al acuerdo de Barbados. Es un pronunciamiento propositivo, pero, por la coyuntura, muy controversial. Uno de los firmantes del documento es el padre Alfredo Infante, jesuita, conocido en el país por su larga trayectoria de trabajo </a:t>
            </a:r>
            <a:r>
              <a:rPr lang="es-ES" sz="1800" dirty="0" err="1"/>
              <a:t>sociopastoral</a:t>
            </a:r>
            <a:r>
              <a:rPr lang="es-ES" sz="1800" dirty="0"/>
              <a:t> y de derechos humanos en los sectores más pobres de la ciudad de Caracas, y también del interior. El padre Infante fue director de la revista SIC hasta 2020 y, desde enero de 2023, es el superior provincial de los jesuitas de Venezuela. </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ES" sz="1800" dirty="0">
                <a:solidFill>
                  <a:schemeClr val="tx1"/>
                </a:solidFill>
              </a:rPr>
              <a:t>Próximos a cumplir nuestro 25 aniversario, la Conferencia de Provinciales de América Latina y el Caribe (CPAL), como Cuerpo Apostólico configurado por laicos, laicas y jesuitas, reconocemos nuestros esfuerzos para ser testigos y partícipes de la misión de Dios en la región.</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204888659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Del 15 al 19 de abril del presente año el P. </a:t>
            </a:r>
            <a:r>
              <a:rPr lang="es-ES" sz="1800" dirty="0" err="1"/>
              <a:t>Agnaldo</a:t>
            </a:r>
            <a:r>
              <a:rPr lang="es-ES" sz="1800" dirty="0"/>
              <a:t> Júnior SJ, Delegado Socioambiental de la CPAL, visitó la Provincia de Ecuador. El día de su llegada fue recibido por el provincial P. Daniel de Ycaza SJ y conoció la Curia Provincial. Por la tarde, se reunió con el equipo del Servicio Jesuita a Refugiados (JRS) y conoció la Casa de Acogida "La Argelia" de Quito, donde se encontró con la directora nacional del JRS Ecuador, María Belén Carillo, y otros colaboradores como el P. Mauricio </a:t>
            </a:r>
            <a:r>
              <a:rPr lang="es-ES" sz="1800" dirty="0" err="1"/>
              <a:t>Burban</a:t>
            </a:r>
            <a:r>
              <a:rPr lang="es-ES" sz="1800" dirty="0"/>
              <a:t> que participa de la junta directiva de la organización, y el H. Fernando.</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solidFill>
                  <a:schemeClr val="tx1"/>
                </a:solidFill>
              </a:rPr>
              <a:t>🤩 ¡Te presentamos nuestra Memoria institucional 2023! Un documento interactivo 📲 donde encontrarás el informe completo de todas las iniciativas y proyectos que se llevaron a cabo por la federación el último año.</a:t>
            </a:r>
            <a:endParaRPr lang="es-CO" sz="1800" dirty="0">
              <a:solidFill>
                <a:schemeClr val="tx1"/>
              </a:solidFill>
            </a:endParaRP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256618903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Animados por el Equipo de Espiritualidad y Relación con Congregaciones Religiosas queremos celebrar en este 2024 la Vigilia de Pentecostés. Será nuestra primera celebración como Movimiento Internacional a la espera de esta fiesta solemne. Una bonita ocasión para reconocer la gracia del Espíritu, don del Resucitado, que crea comunión en la pluralidad de dones, carismas y servicios en la iglesia. Este mismo Espíritu actúa en Fe y Alegría dinamizando su misión en el mundo.</a:t>
            </a:r>
            <a:endParaRPr lang="es-CO" sz="1800" dirty="0"/>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solidFill>
                  <a:schemeClr val="tx1"/>
                </a:solidFill>
              </a:rPr>
              <a:t>Entre el 22 y el 26 de abril se realizó la primera Junta Directiva de la Federación Internacional de Fe y Alegría en África; tuvo lugar en el Centro de Retiros </a:t>
            </a:r>
            <a:r>
              <a:rPr lang="es-ES" sz="1800" dirty="0" err="1">
                <a:solidFill>
                  <a:schemeClr val="tx1"/>
                </a:solidFill>
              </a:rPr>
              <a:t>Mwangaza</a:t>
            </a:r>
            <a:r>
              <a:rPr lang="es-ES" sz="1800" dirty="0">
                <a:solidFill>
                  <a:schemeClr val="tx1"/>
                </a:solidFill>
              </a:rPr>
              <a:t> de la Compañía de Jesús en Nairobi, Kenia. La presencia de la Junta Directiva en el continente africano marca un punto de inflexión en la historia de Fe y Alegría en África-Madagascar. Primero, porque reafirma y amplía el respaldo institucional que el Movimiento tiene con Fe y Alegría Chad, Fe y Alegría República Democrática del Congo y Fe y Alegría Madagascar, los tres países africanos que hacen parte de la Federación Internacional. </a:t>
            </a:r>
            <a:endParaRPr lang="es-CO" sz="1800" dirty="0">
              <a:solidFill>
                <a:schemeClr val="tx1"/>
              </a:solidFill>
            </a:endParaRP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153734538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ES" sz="1800" dirty="0"/>
              <a:t>Jóvenes de 124 de escuelas de Fe y Alegría Venezuela  reciben  formación  en ciudadanía  para potenciar  su creatividad,  valores de convivencia y  el fomento de relaciones fraternas con sus compañeros de clase. El programa de formación Jóvenes que Impactan tiene como objetivo promover los derechos humanos y la igualdad de género a través de la capacitación en temas como ciudadanía, derechos humanos,  cultura de paz, prevención del embarazo adolescente y  prevención de la violencia de género, se brindan herramientas valiosas a docentes y estudiantes para potenciar competencias ciudadanas.</a:t>
            </a:r>
            <a:endParaRPr lang="es-CO" sz="1800" dirty="0"/>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ES" sz="1800" dirty="0">
                <a:solidFill>
                  <a:schemeClr val="tx1"/>
                </a:solidFill>
              </a:rPr>
              <a:t>Fe y Alegría Guatemala cumple 48 años contribuir con la educación de los sectores más vulnerables del país, llevando la esperanza y el optimismo para formar personas plenas, que vivan con dignidad. El Movimiento llega a Guatemala gracias al impulso de las hermanas mercedarias, Blanca Montalvo y Mercedes Rodríguez quienes junto a los sacerdotes jesuitas Nicolás Alvarenga y Jorge Toruño, luego del devastador terremoto de 1976, instalaron el primer centro educativo en la colonia La Limonada, una de las áreas marginales de la Ciudad Capital. A partir de ese momento, Fe y Alegría ha establecido alianzas con el Estado para el sostenimiento y gratuidad a lo largo de sus 48 años, así como en el desarrollo de propuestas educativas.</a:t>
            </a:r>
            <a:endParaRPr lang="es-CO" sz="1800" dirty="0">
              <a:solidFill>
                <a:schemeClr val="tx1"/>
              </a:solidFill>
            </a:endParaRP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278017124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ES" sz="1800" dirty="0"/>
              <a:t>Un cierto número de jesuitas son “hermanos”, es decir, hombres que han elegido una vida religiosa que no ejerce el ministerio sacerdotal, pero la gran mayoría de los jesuitas en formación se preparan para ser sacerdotes en la Compañía de Jesús. Todos éstos, antes de su ordenación sacerdotal, son ordenados diáconos. El tiempo que pasan como diáconos es normalmente corto, un año o año y medio en la mayoría de los casos. ¿Qué importancia o qué significado tiene, pues, esta etapa, cuando el joven jesuita centra su atención en el crucial momento que significará el punto final de gran parte de su formación, es decir, en el día de su ordenación sacerdotal?</a:t>
            </a:r>
            <a:endParaRPr lang="es-CO" sz="1800" dirty="0"/>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ES" sz="1800" dirty="0">
                <a:solidFill>
                  <a:schemeClr val="tx1"/>
                </a:solidFill>
              </a:rPr>
              <a:t>En los últimos años han salido a la luz escándalos en muchos círculos – incluida la Iglesia católica – relacionados con diversas formas de abusos cometidos en particular contra menores, pero también contra adultos. La Compañía de Jesús no ha quedado indemne, y algunos de sus miembros han tenido que admitir sus culpas en casos de abuso sexual, abuso de autoridad y acoso. En 2018, en respuesta a esta deplorable situación y para evitar estos desmanes en el futuro, el Padre General aprobó la creación del proyecto Promoción de una Cultura Consistente de Protección (PCCP). Esta estructura de salvaguardia se está implementando ahora en todo el mundo con un programa de formación enraizado en la espiritualidad ignaciana y adaptado a las culturas locales.</a:t>
            </a:r>
            <a:endParaRPr lang="es-CO" sz="1800" dirty="0">
              <a:solidFill>
                <a:schemeClr val="tx1"/>
              </a:solidFill>
            </a:endParaRP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19</a:t>
            </a:fld>
            <a:endParaRPr lang="es-CO"/>
          </a:p>
        </p:txBody>
      </p:sp>
    </p:spTree>
    <p:extLst>
      <p:ext uri="{BB962C8B-B14F-4D97-AF65-F5344CB8AC3E}">
        <p14:creationId xmlns:p14="http://schemas.microsoft.com/office/powerpoint/2010/main" val="23092074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a:bodyPr>
          <a:lstStyle/>
          <a:p>
            <a:r>
              <a:rPr lang="es-CO" sz="1800" dirty="0"/>
              <a:t>Circularon Novitas 923 - Contrapartida 7997 - 8011 - Registro Contable 662.</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a:bodyPr>
          <a:lstStyle/>
          <a:p>
            <a:r>
              <a:rPr lang="es-ES" sz="1800" dirty="0">
                <a:solidFill>
                  <a:schemeClr val="tx1"/>
                </a:solidFill>
              </a:rPr>
              <a:t>Estimados Consejeros y Consejeras, Reciban un cordial saludo. Les enviamos la invitación a la siguiente sesión del Plan de Formación de consejeros académicos sobre Primeros Auxilios Emocionales, siendo esta una de las formaciones con mayor demanda por parte de los/as consejeros/as dadas las necesidades actuales en el acompañamiento del estudiantado. En esta sesión conocerán las herramientas básicas para responder ante una crisis emocional y las rutas de atención que tiene la Universidad o aquellas externas que son relevantes a conocer. Les dejaremos la invitación en Outlook para que por favor confirmen o rechacen su asistencia. Los y las esperamos!</a:t>
            </a:r>
          </a:p>
          <a:p>
            <a:endParaRPr lang="es-CO" sz="1800" dirty="0">
              <a:solidFill>
                <a:schemeClr val="tx1"/>
              </a:solidFill>
            </a:endParaRP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282843896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ES" sz="1800" dirty="0"/>
              <a:t>En la fiesta de San Pedro </a:t>
            </a:r>
            <a:r>
              <a:rPr lang="es-ES" sz="1800" dirty="0" err="1"/>
              <a:t>Canisio</a:t>
            </a:r>
            <a:r>
              <a:rPr lang="es-ES" sz="1800" dirty="0"/>
              <a:t>, el P. General, en un encuentro con los Provinciales de la JCEP (Conferencia de Provinciales jesuitas de Europa), desafió a los jesuitas en Europa a revitalizar el carisma evangelizador de la Compañía en Europa. El ejemplo de </a:t>
            </a:r>
            <a:r>
              <a:rPr lang="es-ES" sz="1800" dirty="0" err="1"/>
              <a:t>Canisio</a:t>
            </a:r>
            <a:r>
              <a:rPr lang="es-ES" sz="1800" dirty="0"/>
              <a:t>, afrontando con valentía el difícil contexto de la Reforma, y el de tantos misioneros jesuitas que, en el mismo siglo XVI, salieron de Europa para difundir la Buena Nueva por todo el mundo, son inspiración para hoy. Estos compañeros nos incitan a responder a las llamadas de la secularización reencontrando ese celo misionero de nuestro carisma, dirigido ahora a las propias sociedades europeas. Esto exige una libertad apostólica sin apegos a lo que se ha hecho en el pasado y un conocimiento profundo de nuestro contexto para orientar todas las decisiones apostólicas.</a:t>
            </a:r>
            <a:endParaRPr lang="es-CO" sz="1800" dirty="0"/>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ES" sz="1800" dirty="0">
                <a:solidFill>
                  <a:schemeClr val="tx1"/>
                </a:solidFill>
              </a:rPr>
              <a:t>El P. Tim McCabe es el Director del “Pope Francis Center” en Detroit, Michigan. Su misión es estar al servicio de los pobres y de los sin techo de la ciudad. El Centro fue una de las obras de la Provincia del Medio Oeste de los Estados Unidos (UMI) que visitó el P. General Arturo Sosa a principios de abril.</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20</a:t>
            </a:fld>
            <a:endParaRPr lang="es-CO"/>
          </a:p>
        </p:txBody>
      </p:sp>
    </p:spTree>
    <p:extLst>
      <p:ext uri="{BB962C8B-B14F-4D97-AF65-F5344CB8AC3E}">
        <p14:creationId xmlns:p14="http://schemas.microsoft.com/office/powerpoint/2010/main" val="1631339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Hno. Jim </a:t>
            </a:r>
            <a:r>
              <a:rPr lang="es-ES" sz="1800" dirty="0" err="1"/>
              <a:t>Boynton</a:t>
            </a:r>
            <a:r>
              <a:rPr lang="es-ES" sz="1800" dirty="0"/>
              <a:t>, SJ, es el 30º Presidente del </a:t>
            </a:r>
            <a:r>
              <a:rPr lang="es-ES" sz="1800" dirty="0" err="1"/>
              <a:t>University</a:t>
            </a:r>
            <a:r>
              <a:rPr lang="es-ES" sz="1800" dirty="0"/>
              <a:t> </a:t>
            </a:r>
            <a:r>
              <a:rPr lang="es-ES" sz="1800" dirty="0" err="1"/>
              <a:t>of</a:t>
            </a:r>
            <a:r>
              <a:rPr lang="es-ES" sz="1800" dirty="0"/>
              <a:t> Detroit </a:t>
            </a:r>
            <a:r>
              <a:rPr lang="es-ES" sz="1800" dirty="0" err="1"/>
              <a:t>Jesuit</a:t>
            </a:r>
            <a:r>
              <a:rPr lang="es-ES" sz="1800" dirty="0"/>
              <a:t> High </a:t>
            </a:r>
            <a:r>
              <a:rPr lang="es-ES" sz="1800" dirty="0" err="1"/>
              <a:t>School</a:t>
            </a:r>
            <a:r>
              <a:rPr lang="es-ES" sz="1800" dirty="0"/>
              <a:t> and </a:t>
            </a:r>
            <a:r>
              <a:rPr lang="es-ES" sz="1800" dirty="0" err="1"/>
              <a:t>Academy</a:t>
            </a:r>
            <a:r>
              <a:rPr lang="es-ES" sz="1800" dirty="0"/>
              <a:t>. Con casi cuatro décadas de experiencia en la enseñanza y el liderazgo, 15 años en la Universidad de Detroit, tiene una perspectiva única de la interdependencia de la Compañía de Jesús a nivel mundial. El Hno. </a:t>
            </a:r>
            <a:r>
              <a:rPr lang="es-ES" sz="1800" dirty="0" err="1"/>
              <a:t>Boynton</a:t>
            </a:r>
            <a:r>
              <a:rPr lang="es-ES" sz="1800" dirty="0"/>
              <a:t> recibió al Padre General durante su reciente visita a Detroit.</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solidFill>
                  <a:schemeClr val="tx1"/>
                </a:solidFill>
              </a:rPr>
              <a:t>On March 15, 2024, Fr. Mark Lewis S.J., Rector of the Pontifical Gregorian University, received a decree from Fr. Arturo Sosa S.J., Superior General of the Society of Jesus and Vice Grand Chancellor of the Pontifical Gregorian University, which states that the new General Statutes of the University, which permanently incorporate the Pontifical Biblical Institute and the Pontifical Oriental Institute. According to a press release from the Gregorian, this will come into effect on 19 May 2024, Pentecost Sunday. </a:t>
            </a:r>
            <a:r>
              <a:rPr lang="en-US" sz="1800">
                <a:solidFill>
                  <a:schemeClr val="tx1"/>
                </a:solidFill>
              </a:rPr>
              <a:t>The </a:t>
            </a:r>
            <a:r>
              <a:rPr lang="en-US" sz="1800" dirty="0">
                <a:solidFill>
                  <a:schemeClr val="tx1"/>
                </a:solidFill>
              </a:rPr>
              <a:t>three institutions share a common bond, as they were all entrusted to the Society of Jesus by the Pope.</a:t>
            </a:r>
            <a:endParaRPr lang="es-CO" sz="1800" dirty="0">
              <a:solidFill>
                <a:schemeClr val="tx1"/>
              </a:solidFill>
            </a:endParaRP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21</a:t>
            </a:fld>
            <a:endParaRPr lang="es-CO"/>
          </a:p>
        </p:txBody>
      </p:sp>
    </p:spTree>
    <p:extLst>
      <p:ext uri="{BB962C8B-B14F-4D97-AF65-F5344CB8AC3E}">
        <p14:creationId xmlns:p14="http://schemas.microsoft.com/office/powerpoint/2010/main" val="359509939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Estimados profesores Queremos compartirles una muy buena noticia. Uniendo esfuerzos con la Agencia Distrital para la Educación Superior, la Ciencias y la Tecnología - Atenea, ofreceremos acompañamiento personalizado a los profesores Javerianos que tengan propuestas conformadas de proyectos de investigación. El objetivo es fortalecer las propuestas y maximizar sus posibilidades de éxito en el acceso a recursos para su financiación.</a:t>
            </a:r>
            <a:endParaRPr lang="es-CO" sz="1800" dirty="0"/>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solidFill>
                  <a:schemeClr val="tx1"/>
                </a:solidFill>
              </a:rPr>
              <a:t>Egresado(a) Javeriano(a).   Te saludamos desde el programa REGRESA. Estamos emocionados por invitarte al Open Day Javeriano y a la Ruta jóvenes junto a U </a:t>
            </a:r>
            <a:r>
              <a:rPr lang="es-ES" sz="1800" dirty="0" err="1">
                <a:solidFill>
                  <a:schemeClr val="tx1"/>
                </a:solidFill>
              </a:rPr>
              <a:t>College</a:t>
            </a:r>
            <a:r>
              <a:rPr lang="es-ES" sz="1800" dirty="0">
                <a:solidFill>
                  <a:schemeClr val="tx1"/>
                </a:solidFill>
              </a:rPr>
              <a:t>. Este evento es una oportunidad única para conocer todas las increíbles oportunidades que tenemos ofertadas para tus hijos.</a:t>
            </a:r>
            <a:endParaRPr lang="es-CO" sz="1800" dirty="0">
              <a:solidFill>
                <a:schemeClr val="tx1"/>
              </a:solidFill>
            </a:endParaRP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67107742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Padre Remolina: </a:t>
            </a:r>
            <a:r>
              <a:rPr lang="es-ES" sz="1800" dirty="0"/>
              <a:t>Con un afectuoso saludo, me complace participarte la aparición impresa de mi libro “La universidad en la encrucijada”. Cordialmente.</a:t>
            </a:r>
          </a:p>
          <a:p>
            <a:endParaRPr lang="es-CO" sz="1800" dirty="0"/>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solidFill>
                  <a:schemeClr val="tx1"/>
                </a:solidFill>
              </a:rPr>
              <a:t>Estimados </a:t>
            </a:r>
            <a:r>
              <a:rPr lang="es-ES" sz="1800" dirty="0" err="1">
                <a:solidFill>
                  <a:schemeClr val="tx1"/>
                </a:solidFill>
              </a:rPr>
              <a:t>profesor@s</a:t>
            </a:r>
            <a:r>
              <a:rPr lang="es-ES" sz="1800" dirty="0">
                <a:solidFill>
                  <a:schemeClr val="tx1"/>
                </a:solidFill>
              </a:rPr>
              <a:t>, reciban un cordial saludo. Teniendo en cuenta que se aproxima la convocatoria de </a:t>
            </a:r>
            <a:r>
              <a:rPr lang="es-ES" sz="1800" dirty="0" err="1">
                <a:solidFill>
                  <a:schemeClr val="tx1"/>
                </a:solidFill>
              </a:rPr>
              <a:t>Medicicón</a:t>
            </a:r>
            <a:r>
              <a:rPr lang="es-ES" sz="1800" dirty="0">
                <a:solidFill>
                  <a:schemeClr val="tx1"/>
                </a:solidFill>
              </a:rPr>
              <a:t> de Grupos y Reconocimiento de Investigadores, les agradecemos enviarnos la información a actualizar en su CV LAC.</a:t>
            </a:r>
            <a:endParaRPr lang="es-CO" sz="1800" dirty="0">
              <a:solidFill>
                <a:schemeClr val="tx1"/>
              </a:solidFill>
            </a:endParaRP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30301238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err="1"/>
              <a:t>Estimad@s</a:t>
            </a:r>
            <a:r>
              <a:rPr lang="es-ES" sz="1800" dirty="0"/>
              <a:t> </a:t>
            </a:r>
            <a:r>
              <a:rPr lang="es-ES" sz="1800" dirty="0" err="1"/>
              <a:t>profesor@s</a:t>
            </a:r>
            <a:r>
              <a:rPr lang="es-ES" sz="1800" dirty="0"/>
              <a:t> reciban un cordial saludo. Atendiendo la solicitud de la Secretaría General, les agradezco indicar las necesidades que consideren de remodelación, mejoramiento y adecuación de espacios para oficinas, aulas, laboratorios etc. que se requieran por parte de la Facultad. En la parte de abajo les comparto el correo recibido con la solicitud.</a:t>
            </a:r>
            <a:endParaRPr lang="es-CO" sz="1800" dirty="0"/>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solidFill>
                  <a:schemeClr val="tx1"/>
                </a:solidFill>
              </a:rPr>
              <a:t>Estimados consejeros y estimadas consejeras, Reciban un cordial saludo. Les invitamos a participar en nuestra siguiente sesión del Plan de Formación de Consejeros/as Académicos/as, en la cuál se abordarán las principales conexiones y aportes del Proyecto Educativo Institucional para la labor de la Consejería Académica, lo que le da un sentido particular en su práctica en el contexto de la Universidad Javeriana. Les pedimos confirmar o rechazar su asistencia en la citación que enviamos por Outlook. Esperamos nos puedan acompañar.</a:t>
            </a:r>
            <a:endParaRPr lang="es-CO" sz="1800" dirty="0">
              <a:solidFill>
                <a:schemeClr val="tx1"/>
              </a:solidFill>
            </a:endParaRP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81686229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a:t>
            </a:r>
            <a:r>
              <a:rPr lang="es-CO" sz="1800" dirty="0" err="1"/>
              <a:t>Virrectoría</a:t>
            </a:r>
            <a:r>
              <a:rPr lang="es-CO" sz="1800" dirty="0"/>
              <a:t> del Medio Universitario: </a:t>
            </a:r>
            <a:r>
              <a:rPr lang="es-ES" sz="1800" dirty="0"/>
              <a:t>Celebremos aquello que hacen latir nuestro Corazón Javeriano ❤️¡Participa en todas las actividades y experiencias que tenemos para ti!</a:t>
            </a:r>
            <a:endParaRPr lang="es-CO" sz="1800" dirty="0"/>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solidFill>
                  <a:schemeClr val="tx1"/>
                </a:solidFill>
              </a:rPr>
              <a:t>Estimados profesores, esperamos se encuentren muy bien. Los invitamos este 9 de mayo al Foro </a:t>
            </a:r>
            <a:r>
              <a:rPr lang="es-ES" sz="1800" dirty="0" err="1">
                <a:solidFill>
                  <a:schemeClr val="tx1"/>
                </a:solidFill>
              </a:rPr>
              <a:t>Fulbright</a:t>
            </a:r>
            <a:r>
              <a:rPr lang="es-ES" sz="1800" dirty="0">
                <a:solidFill>
                  <a:schemeClr val="tx1"/>
                </a:solidFill>
              </a:rPr>
              <a:t> "Datos, ciencia abierta e impacto social de la investigación". Nos acompañarán dos </a:t>
            </a:r>
            <a:r>
              <a:rPr lang="es-ES" sz="1800" dirty="0" err="1">
                <a:solidFill>
                  <a:schemeClr val="tx1"/>
                </a:solidFill>
              </a:rPr>
              <a:t>Fulbright</a:t>
            </a:r>
            <a:r>
              <a:rPr lang="es-ES" sz="1800" dirty="0">
                <a:solidFill>
                  <a:schemeClr val="tx1"/>
                </a:solidFill>
              </a:rPr>
              <a:t> US </a:t>
            </a:r>
            <a:r>
              <a:rPr lang="es-ES" sz="1800" dirty="0" err="1">
                <a:solidFill>
                  <a:schemeClr val="tx1"/>
                </a:solidFill>
              </a:rPr>
              <a:t>Specialists</a:t>
            </a:r>
            <a:r>
              <a:rPr lang="es-ES" sz="1800" dirty="0">
                <a:solidFill>
                  <a:schemeClr val="tx1"/>
                </a:solidFill>
              </a:rPr>
              <a:t>: Jonathan Crabtree, Director del Centro de Gestión de Datos de investigación en </a:t>
            </a:r>
            <a:r>
              <a:rPr lang="es-ES" sz="1800" dirty="0" err="1">
                <a:solidFill>
                  <a:schemeClr val="tx1"/>
                </a:solidFill>
              </a:rPr>
              <a:t>the</a:t>
            </a:r>
            <a:r>
              <a:rPr lang="es-ES" sz="1800" dirty="0">
                <a:solidFill>
                  <a:schemeClr val="tx1"/>
                </a:solidFill>
              </a:rPr>
              <a:t> </a:t>
            </a:r>
            <a:r>
              <a:rPr lang="es-ES" sz="1800" dirty="0" err="1">
                <a:solidFill>
                  <a:schemeClr val="tx1"/>
                </a:solidFill>
              </a:rPr>
              <a:t>University</a:t>
            </a:r>
            <a:r>
              <a:rPr lang="es-ES" sz="1800" dirty="0">
                <a:solidFill>
                  <a:schemeClr val="tx1"/>
                </a:solidFill>
              </a:rPr>
              <a:t> </a:t>
            </a:r>
            <a:r>
              <a:rPr lang="es-ES" sz="1800" dirty="0" err="1">
                <a:solidFill>
                  <a:schemeClr val="tx1"/>
                </a:solidFill>
              </a:rPr>
              <a:t>of</a:t>
            </a:r>
            <a:r>
              <a:rPr lang="es-ES" sz="1800" dirty="0">
                <a:solidFill>
                  <a:schemeClr val="tx1"/>
                </a:solidFill>
              </a:rPr>
              <a:t> North Carolina; y Juan Rogers, profesor de Políticas Públicas de Georgia </a:t>
            </a:r>
            <a:r>
              <a:rPr lang="es-ES" sz="1800" dirty="0" err="1">
                <a:solidFill>
                  <a:schemeClr val="tx1"/>
                </a:solidFill>
              </a:rPr>
              <a:t>Tech</a:t>
            </a:r>
            <a:r>
              <a:rPr lang="es-ES" sz="1800" dirty="0">
                <a:solidFill>
                  <a:schemeClr val="tx1"/>
                </a:solidFill>
              </a:rPr>
              <a:t>. Organizan: Comisión </a:t>
            </a:r>
            <a:r>
              <a:rPr lang="es-ES" sz="1800" dirty="0" err="1">
                <a:solidFill>
                  <a:schemeClr val="tx1"/>
                </a:solidFill>
              </a:rPr>
              <a:t>Fulbright</a:t>
            </a:r>
            <a:r>
              <a:rPr lang="es-ES" sz="1800" dirty="0">
                <a:solidFill>
                  <a:schemeClr val="tx1"/>
                </a:solidFill>
              </a:rPr>
              <a:t> Colombia y Pontificia Universidad Javeriana. Inscríbete en: </a:t>
            </a:r>
            <a:r>
              <a:rPr lang="es-ES" sz="1800" dirty="0">
                <a:solidFill>
                  <a:schemeClr val="tx1"/>
                </a:solidFill>
                <a:hlinkClick r:id="rId3"/>
              </a:rPr>
              <a:t>https://forms.office.com/r/RaQAEvVTjM</a:t>
            </a:r>
            <a:r>
              <a:rPr lang="es-ES" sz="1800" dirty="0">
                <a:solidFill>
                  <a:schemeClr val="tx1"/>
                </a:solidFill>
              </a:rPr>
              <a:t> </a:t>
            </a:r>
            <a:endParaRPr lang="es-CO" sz="1800" dirty="0">
              <a:solidFill>
                <a:schemeClr val="tx1"/>
              </a:solidFill>
            </a:endParaRP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7069737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Estimados compañeros: Nos complace anunciarles la celebración del próximo Congreso Internacional organizado por la Universidad Loyola en colaboración con la Red </a:t>
            </a:r>
            <a:r>
              <a:rPr lang="es-ES" sz="1800" dirty="0" err="1"/>
              <a:t>Kircher</a:t>
            </a:r>
            <a:r>
              <a:rPr lang="es-ES" sz="1800" dirty="0"/>
              <a:t>, UNIJES y la IAJU, titulado "</a:t>
            </a:r>
            <a:r>
              <a:rPr lang="es-ES" sz="1800" dirty="0" err="1"/>
              <a:t>The</a:t>
            </a:r>
            <a:r>
              <a:rPr lang="es-ES" sz="1800" dirty="0"/>
              <a:t> </a:t>
            </a:r>
            <a:r>
              <a:rPr lang="es-ES" sz="1800" dirty="0" err="1"/>
              <a:t>Jesuit</a:t>
            </a:r>
            <a:r>
              <a:rPr lang="es-ES" sz="1800" dirty="0"/>
              <a:t> </a:t>
            </a:r>
            <a:r>
              <a:rPr lang="es-ES" sz="1800" dirty="0" err="1"/>
              <a:t>University</a:t>
            </a:r>
            <a:r>
              <a:rPr lang="es-ES" sz="1800" dirty="0"/>
              <a:t> in </a:t>
            </a:r>
            <a:r>
              <a:rPr lang="es-ES" sz="1800" dirty="0" err="1"/>
              <a:t>the</a:t>
            </a:r>
            <a:r>
              <a:rPr lang="es-ES" sz="1800" dirty="0"/>
              <a:t> 21st Century: A Project </a:t>
            </a:r>
            <a:r>
              <a:rPr lang="es-ES" sz="1800" dirty="0" err="1"/>
              <a:t>of</a:t>
            </a:r>
            <a:r>
              <a:rPr lang="es-ES" sz="1800" dirty="0"/>
              <a:t> Hope </a:t>
            </a:r>
            <a:r>
              <a:rPr lang="es-ES" sz="1800" dirty="0" err="1"/>
              <a:t>for</a:t>
            </a:r>
            <a:r>
              <a:rPr lang="es-ES" sz="1800" dirty="0"/>
              <a:t> </a:t>
            </a:r>
            <a:r>
              <a:rPr lang="es-ES" sz="1800" dirty="0" err="1"/>
              <a:t>the</a:t>
            </a:r>
            <a:r>
              <a:rPr lang="es-ES" sz="1800" dirty="0"/>
              <a:t> </a:t>
            </a:r>
            <a:r>
              <a:rPr lang="es-ES" sz="1800" dirty="0" err="1"/>
              <a:t>World</a:t>
            </a:r>
            <a:r>
              <a:rPr lang="es-ES" sz="1800" dirty="0"/>
              <a:t>", que tendrá lugar en Sevilla (España) del 4 al 6 de junio de 2025. Este congreso está dirigido a académicos de las áreas de Ciencias de la Salud, Ingeniería, Ecología y Sostenibilidad, Teología, Filosofía, Humanidades, Sociología, Derecho, Economía, Políticas Públicas, Psicología, Comunicación, Artes, Pedagogía y Educación. </a:t>
            </a:r>
            <a:endParaRPr lang="es-CO" sz="1800" dirty="0"/>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solidFill>
                  <a:schemeClr val="tx1"/>
                </a:solidFill>
              </a:rPr>
              <a:t>Apreciados profesores y profesoras, Desde la Dirección de investigación queremos compartir con ustedes la apertura del segundo grupo de convocatorias del año 2024. Estas han sido diseñadas para abarcar las diversas necesidades e intereses de nuestra comunidad académica. Esperamos que encuentre oportunidades que se alineen con sus proyectos e investigaciones.</a:t>
            </a:r>
            <a:endParaRPr lang="es-CO" sz="1800" dirty="0">
              <a:solidFill>
                <a:schemeClr val="tx1"/>
              </a:solidFill>
            </a:endParaRP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93347481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a:t>
            </a:r>
            <a:r>
              <a:rPr lang="es-ES" sz="1800" dirty="0"/>
              <a:t>¿Qué da sentido a tu quehacer como docente? ¡Hablemos de ello en nuestra Constelación de Maestros!</a:t>
            </a:r>
            <a:endParaRPr lang="es-CO" sz="1800" dirty="0"/>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solidFill>
                  <a:schemeClr val="tx1"/>
                </a:solidFill>
              </a:rPr>
              <a:t>La empresa de energía Enel Colombia a través de la entidad </a:t>
            </a:r>
            <a:r>
              <a:rPr lang="es-ES" sz="1800" dirty="0" err="1">
                <a:solidFill>
                  <a:schemeClr val="tx1"/>
                </a:solidFill>
              </a:rPr>
              <a:t>The</a:t>
            </a:r>
            <a:r>
              <a:rPr lang="es-ES" sz="1800" dirty="0">
                <a:solidFill>
                  <a:schemeClr val="tx1"/>
                </a:solidFill>
              </a:rPr>
              <a:t> International </a:t>
            </a:r>
            <a:r>
              <a:rPr lang="es-ES" sz="1800" dirty="0" err="1">
                <a:solidFill>
                  <a:schemeClr val="tx1"/>
                </a:solidFill>
              </a:rPr>
              <a:t>Rec</a:t>
            </a:r>
            <a:r>
              <a:rPr lang="es-ES" sz="1800" dirty="0">
                <a:solidFill>
                  <a:schemeClr val="tx1"/>
                </a:solidFill>
              </a:rPr>
              <a:t> Standard certificaron que toda energía consumida en la Javeriana durante el 2023 provino de fuentes renovables.</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37096148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Centro Pastoral San Francisco Javier invita a profesores y empleados administrativos a tener un espacio para la reflexión de la relación docente-estudiante desde la propuesta pedagógica, inspirada en la Espiritualidad Ignaciana que permea el quehacer de la Universidad. Profesores y empleados administrativos tendrán la oportunidad de escuchar al padre José García de Castro, S.J., profesor de la Pontificia Universidad Comillas de Madrid, España, y autor del libro Educar lo Invisible, con su conferencia "El espíritu de la relación pedagógica, núcleo de nuestra propuesta educativa".</a:t>
            </a:r>
            <a:endParaRPr lang="es-CO" sz="1800" dirty="0"/>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solidFill>
                  <a:schemeClr val="tx1"/>
                </a:solidFill>
              </a:rPr>
              <a:t>EL objetivo principal de la Convocatoria de Proyectos Javeriana 2024 es la creación de nuevas fuentes de ingresos a través de iniciativas innovadoras. La invitación fue lanzada en febrero de este año y está coordinada por la Vicerrectoría Administrativa, la Vicerrectoría de Investigación y la Secretaría de Planeación. </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2303241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30369</TotalTime>
  <Words>3099</Words>
  <Application>Microsoft Office PowerPoint</Application>
  <PresentationFormat>Presentación en pantalla (4:3)</PresentationFormat>
  <Paragraphs>84</Paragraphs>
  <Slides>21</Slides>
  <Notes>21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21</vt:i4>
      </vt:variant>
    </vt:vector>
  </HeadingPairs>
  <TitlesOfParts>
    <vt:vector size="27"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Bermudez Gomez</cp:lastModifiedBy>
  <cp:revision>1367</cp:revision>
  <dcterms:modified xsi:type="dcterms:W3CDTF">2024-05-06T14:29:07Z</dcterms:modified>
</cp:coreProperties>
</file>