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6" r:id="rId3"/>
    <p:sldId id="267" r:id="rId4"/>
    <p:sldId id="268" r:id="rId5"/>
    <p:sldId id="269" r:id="rId6"/>
    <p:sldId id="270" r:id="rId7"/>
    <p:sldId id="271" r:id="rId8"/>
    <p:sldId id="272" r:id="rId9"/>
    <p:sldId id="273" r:id="rId10"/>
    <p:sldId id="274" r:id="rId11"/>
    <p:sldId id="275" r:id="rId12"/>
    <p:sldId id="276" r:id="rId13"/>
    <p:sldId id="277" r:id="rId14"/>
    <p:sldId id="278" r:id="rId15"/>
    <p:sldId id="279" r:id="rId16"/>
    <p:sldId id="280"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212" autoAdjust="0"/>
    <p:restoredTop sz="93020" autoAdjust="0"/>
  </p:normalViewPr>
  <p:slideViewPr>
    <p:cSldViewPr snapToGrid="0">
      <p:cViewPr varScale="1">
        <p:scale>
          <a:sx n="59" d="100"/>
          <a:sy n="59" d="100"/>
        </p:scale>
        <p:origin x="1284" y="6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19/05/2024</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2053177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7793683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895353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07166379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24515070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413089872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15016977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40158410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402732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302363115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9812363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8143205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68243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42492606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01242D-4C0F-18F7-C794-120D6F917F67}"/>
            </a:ext>
          </a:extLst>
        </p:cNvPr>
        <p:cNvGrpSpPr/>
        <p:nvPr/>
      </p:nvGrpSpPr>
      <p:grpSpPr>
        <a:xfrm>
          <a:off x="0" y="0"/>
          <a:ext cx="0" cy="0"/>
          <a:chOff x="0" y="0"/>
          <a:chExt cx="0" cy="0"/>
        </a:xfrm>
      </p:grpSpPr>
      <p:sp>
        <p:nvSpPr>
          <p:cNvPr id="2" name="1 Marcador de imagen de diapositiva">
            <a:extLst>
              <a:ext uri="{FF2B5EF4-FFF2-40B4-BE49-F238E27FC236}">
                <a16:creationId xmlns:a16="http://schemas.microsoft.com/office/drawing/2014/main" id="{E4688564-C213-6971-2C63-E22E599C6AA9}"/>
              </a:ext>
            </a:extLst>
          </p:cNvPr>
          <p:cNvSpPr>
            <a:spLocks noGrp="1" noRot="1" noChangeAspect="1"/>
          </p:cNvSpPr>
          <p:nvPr>
            <p:ph type="sldImg"/>
          </p:nvPr>
        </p:nvSpPr>
        <p:spPr/>
      </p:sp>
      <p:sp>
        <p:nvSpPr>
          <p:cNvPr id="3" name="2 Marcador de notas">
            <a:extLst>
              <a:ext uri="{FF2B5EF4-FFF2-40B4-BE49-F238E27FC236}">
                <a16:creationId xmlns:a16="http://schemas.microsoft.com/office/drawing/2014/main" id="{A6D3F028-5532-2D9B-4B4B-8C2EBBA03DB8}"/>
              </a:ext>
            </a:extLst>
          </p:cNvPr>
          <p:cNvSpPr>
            <a:spLocks noGrp="1"/>
          </p:cNvSpPr>
          <p:nvPr>
            <p:ph type="body" idx="1"/>
          </p:nvPr>
        </p:nvSpPr>
        <p:spPr/>
        <p:txBody>
          <a:bodyPr>
            <a:normAutofit/>
          </a:bodyPr>
          <a:lstStyle/>
          <a:p>
            <a:endParaRPr lang="es-CO" dirty="0"/>
          </a:p>
        </p:txBody>
      </p:sp>
      <p:sp>
        <p:nvSpPr>
          <p:cNvPr id="4" name="3 Marcador de número de diapositiva">
            <a:extLst>
              <a:ext uri="{FF2B5EF4-FFF2-40B4-BE49-F238E27FC236}">
                <a16:creationId xmlns:a16="http://schemas.microsoft.com/office/drawing/2014/main" id="{2EE6CE00-EEAF-CE06-7205-12A5FF4D8D5E}"/>
              </a:ext>
            </a:extLst>
          </p:cNvPr>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915709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19/05/2024</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19/05/2024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19/05/2024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19/05/2024</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19/05/2024</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19/05/2024</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19/05/2024</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19/05/2024</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19/05/2024</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19/05/2024</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19/05/2024</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19/05/2024</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hyperlink" Target="https://forms.office.com/Pages/ResponsePage.aspx?id=Dpn32j-KnECbdipUdQmAACXEMsx5Z9JJin1qj67vC1ZURUo0RUxZTzFHUTlXTU5UNTdOSzZaMDFXVy4u" TargetMode="External"/><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665, 20 de mayo de 2024</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Conozco por lo menos dos caminos para tener una visión esperanzadora en un escenario complejo como el que transitamos. El primero, el de la espiritualidad, que conecta al ser humano con sus semejantes y con los demás seres que habitan la Casa Común. Si se acepta la existencia de una dimensión espiritual, es posible desde allí confiar en la bondad de los seres humanos pues, como le escuché decir a uno de los jesuitas de nuestra institución: “la espiritualidad es filantropía”. El segundo camino es el de la Paz como cultura, un paradigma que parte del reconocimiento de que, aunque vivamos en un país donde hay varios conflictos armados y violencia, también habitamos espacios de paz en los que no resolvemos violentamente los conflictos.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Después de cinco años y medio de labor apostólica, el padre Juan Miguel </a:t>
            </a:r>
            <a:r>
              <a:rPr lang="es-CO" sz="1800" dirty="0" err="1">
                <a:solidFill>
                  <a:schemeClr val="tx1"/>
                </a:solidFill>
              </a:rPr>
              <a:t>Zaldua</a:t>
            </a:r>
            <a:r>
              <a:rPr lang="es-CO" sz="1800" dirty="0">
                <a:solidFill>
                  <a:schemeClr val="tx1"/>
                </a:solidFill>
              </a:rPr>
              <a:t>, SJ, se despide del Centro Interprovincial de Formación (CIF) – San Francisco Javier de Bogotá, una función que asumió desde el 27 de septiembre de 2018 por encargo del Padre General. Este oficio implicó la conducción, orientación y acompañamiento de la formación de los jesuitas estudiantes de teología de diversos países de Latinoamérica en cada una de sus dimensiones fundamentales. Desde el 01 de marzo de este año, el P. Marcelo Amaro de León, SJ de la Provincia de Argentina – Uruguay es el superior encargado de la formación en el </a:t>
            </a:r>
            <a:r>
              <a:rPr lang="es-CO" sz="1800" dirty="0" err="1">
                <a:solidFill>
                  <a:schemeClr val="tx1"/>
                </a:solidFill>
              </a:rPr>
              <a:t>teologado</a:t>
            </a:r>
            <a:r>
              <a:rPr lang="es-CO" sz="1800" dirty="0">
                <a:solidFill>
                  <a:schemeClr val="tx1"/>
                </a:solidFill>
              </a:rPr>
              <a:t>.</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174111986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lnSpcReduction="10000"/>
          </a:bodyPr>
          <a:lstStyle/>
          <a:p>
            <a:r>
              <a:rPr lang="es-CO" sz="1800" dirty="0"/>
              <a:t>El 16 y 17 de mayo de 2024 se realizó en Brasil la Segunda Consulta Temática del Proceso de Cartagena 40, titulada “Inclusión e integración mediante soluciones alternativas, integrales y sostenibles”, convocada por los gobiernos de Chile y Brasil, con el acompañamiento técnico de la oficina del Alto Comisionado de las Naciones Unidas para los Refugiados – ACNUR.</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lnSpcReduction="10000"/>
          </a:bodyPr>
          <a:lstStyle/>
          <a:p>
            <a:r>
              <a:rPr lang="es-CO" sz="1800" dirty="0">
                <a:solidFill>
                  <a:schemeClr val="tx1"/>
                </a:solidFill>
              </a:rPr>
              <a:t>El Coordinador de la Red de Solidaridad y Apostolado Indígena, el P. Carlos </a:t>
            </a:r>
            <a:r>
              <a:rPr lang="es-CO" sz="1800" dirty="0" err="1">
                <a:solidFill>
                  <a:schemeClr val="tx1"/>
                </a:solidFill>
              </a:rPr>
              <a:t>Bresciani</a:t>
            </a:r>
            <a:r>
              <a:rPr lang="es-CO" sz="1800" dirty="0">
                <a:solidFill>
                  <a:schemeClr val="tx1"/>
                </a:solidFill>
              </a:rPr>
              <a:t> SJ, se encuentra realizando visitas programadas a diversas organizaciones no gubernamentales y de cooperación internacional como Manos Unidas, ALBOAN, entre otros, con quienes la RSAI va fortaleciendo su presencia. Asimismo, visitará diversos territorios de </a:t>
            </a:r>
            <a:r>
              <a:rPr lang="es-CO" sz="1800" dirty="0" err="1">
                <a:solidFill>
                  <a:schemeClr val="tx1"/>
                </a:solidFill>
              </a:rPr>
              <a:t>Abyayala</a:t>
            </a:r>
            <a:r>
              <a:rPr lang="es-CO" sz="1800" dirty="0">
                <a:solidFill>
                  <a:schemeClr val="tx1"/>
                </a:solidFill>
              </a:rPr>
              <a:t> donde está presente la Red con el objetivo de animar a los equipos locales de pastoral indígena y generar articulaciones con otras Redes y Provincias jesuitas. En el marco de ello, presentamos un resumen de las distintas entrevistas que le han realizado: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347530946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85000" lnSpcReduction="10000"/>
          </a:bodyPr>
          <a:lstStyle/>
          <a:p>
            <a:r>
              <a:rPr lang="es-CO" sz="1800" dirty="0"/>
              <a:t>Oh Espíritu Santo, Paráclito y abogado defensor, nos reunimos en tu presencia en este día de Pentecostés, para honrar tu llama eterna que nos llena de valor, celo y amor. / Como las lenguas de fuego se posaron sobre la cabeza de los discípulos, te pedimos que nos concedas la claridad, para decir la verdad de tu palabra sin miedo superando las barreras del idioma, la cultura o el credo. / Infunde en tu pueblo ese don de comprensión, para que podamos escuchar a nuestros hermanos y hermanas; los gritos de los oprimidos, de los emigrantes, de las víctimas de guerras y conflictos, y enséñanos a trabajar sin descanso por la justicia y la paz. / Inflama nuestros corazones con el fuego de la pasión, para hablar de paz a un mundo roto; para difundir tu evangelio de paz y reconciliación, para construir comunidades de armonía. / Oh Espíritu Santo, Paráclito y abogado defensor, Renuévanos con tu Pentecostés, para que salgamos sin miedo de las habitaciones de nuestro escondite, y vayamos hasta los confines de la tierra en tu nombre. Amén.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85000" lnSpcReduction="10000"/>
          </a:bodyPr>
          <a:lstStyle/>
          <a:p>
            <a:r>
              <a:rPr lang="es-CO" sz="1800" dirty="0">
                <a:solidFill>
                  <a:schemeClr val="tx1"/>
                </a:solidFill>
              </a:rPr>
              <a:t>Comenzó mayo y la cuenta regresiva para vivir una nueva Semana </a:t>
            </a:r>
            <a:r>
              <a:rPr lang="es-CO" sz="1800" dirty="0" err="1">
                <a:solidFill>
                  <a:schemeClr val="tx1"/>
                </a:solidFill>
              </a:rPr>
              <a:t>Laudato</a:t>
            </a:r>
            <a:r>
              <a:rPr lang="es-CO" sz="1800" dirty="0">
                <a:solidFill>
                  <a:schemeClr val="tx1"/>
                </a:solidFill>
              </a:rPr>
              <a:t> Si’. El noveno aniversario de esta encíclica se celebrará del 19 al 26 de este mes, inspirando a “una transformación personal y cultural en medio de nuestras crisis ecológica y climática”.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4410033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 En un acto celebrado en el Aula de la Congregación General de la Curia, se presentó a todos los que trabajan aquí, jesuitas y no jesuitas, el tema del momento en Tecnología de la Información (TI), la Inteligencia Artificial Generativa (en adelante abreviada como “IA generativa”). El énfasis se puso en el uso de la IA generativa en nuestro trabajo, con el P. Carlo </a:t>
            </a:r>
            <a:r>
              <a:rPr lang="es-CO" sz="1800" dirty="0" err="1"/>
              <a:t>Casalone</a:t>
            </a:r>
            <a:r>
              <a:rPr lang="es-CO" sz="1800" dirty="0"/>
              <a:t>, SJ, miembro de la Sección Científica de la Pontificia Academia para la Vida, hablando también sobre las implicaciones éticas y las responsabilidades de su uso.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Fe y Alegría se complace en invitarnos a participar en la Vigilia Internacional de Pentecostés bajo el lema “Un espíritu, una misión, diversidad de carismas”, que se llevará a cabo de forma virtual el sábado 18 de mayo en dos momentos diferentes, a las 5 p.m., hora de Roma/Madrid y posteriormente, a las 5 p.m. hora Colombia/Quito. Les animamos a invitar a sus Fe y Alegrías, Comunidades y redes educativas a participar en dicho evento internacional que tendrá 30 minutos de duración.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234679398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enriquecedor programa educativo está tomando vuelo en las regiones de Condorcanqui y Quispicanchi en Perú, promoviendo el desarrollo sostenible a través de la economía circular. La iniciativa, liderada por la red Comparte, INEA (Escuela Universitaria de Ingeniería Agrícola de la Universidad de Comillas), y la Universidad Antonio Ruiz de Montoya en el marco de un convenio impulsado por </a:t>
            </a:r>
            <a:r>
              <a:rPr lang="es-CO" sz="1800" dirty="0" err="1"/>
              <a:t>Entreculturas</a:t>
            </a:r>
            <a:r>
              <a:rPr lang="es-CO" sz="1800" dirty="0"/>
              <a:t>, Fe y Alegría, CCAIJO, SAIPE y la Fundación AVSI, está diseñada para capacitar a autoridades locales, funcionariado, organizaciones sociales y representantes institucionales clave en estrategias innovadoras de desarrollo sostenible.</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2 al 6 de septiembre, 2024 · Buenos Aires 🇦🇷 ENCUENTRO DE DIRECTORES/AS DE COLEGIOS Y REDES EDUCATIVAS DE FLACSI 2024 Educación Jesuita: respuestas y desafíos a trabajar en red</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401854479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Estudiantes de terceros medios del Colegio San Mateo (Chile) participaron del </a:t>
            </a:r>
            <a:r>
              <a:rPr lang="es-CO" sz="1800" dirty="0" err="1"/>
              <a:t>Semasol</a:t>
            </a:r>
            <a:r>
              <a:rPr lang="es-CO" sz="1800" dirty="0"/>
              <a:t> o Semana de la Solidaridad en la población V Centenario de Osorno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El 19 de mayo de 2024, domingo de Pentecostés, finaliza un proceso iniciado por una carta del Papa Francisco - conocida como quirógrafo porque está escrita y firmada de puño y letra por el Papa - en diciembre de 2019. El Santo Padre pidió a la Compañía de Jesús que revisara la organización de tres instituciones académicas de Roma confiadas a la Compañía: la Pontificia Universidad Gregoriana (PUG), el Pontificio Instituto Bíblico (PIB) y el Pontificio Instituto Oriental (PIO). El objetivo estaba claramente establecido: permitir al PIB y al PIO desarrollar su misión específica de manera aún más eficaz.</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2584508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“Fue el P. Peter-Hans </a:t>
            </a:r>
            <a:r>
              <a:rPr lang="es-CO" sz="1800" dirty="0" err="1"/>
              <a:t>Kolvenbach</a:t>
            </a:r>
            <a:r>
              <a:rPr lang="es-CO" sz="1800" dirty="0"/>
              <a:t> quien visitó el país en 1994, tras la caída del régimen. En estos días estamos viviendo en la liturgia el momento en que Jesús confirma a sus discípulos en el amor, los entrega y los prepara para la misión. Con estos sentimientos acogemos al P. Arturo Sosa, que viene a visitar a los jesuitas en Albania, bien que la Compañía ha hecho durante tantos años en este pequeño lugar, pero con una gran historia, lugar de martirio y testimonio de la fe, lugar significativo que reúne tantas realidades comprometidas con la misión. Viene a confirmar a los hermanos en la alegría, a trabajar juntos como compañeros de la mínima Compañía de Jesús. Muchos hubieran querido estar con nosotros en este hermoso momento. Nos seguirán allí donde estén. Bienvenido sea el P. Arturo en Albania.”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solidFill>
                  <a:schemeClr val="tx1"/>
                </a:solidFill>
              </a:rPr>
              <a:t>El Centro de Espiritualidad Manresa y la Casa de Comunidad con el Noviciado se inauguraron en el verano de 2002 en presencia del P. General </a:t>
            </a:r>
            <a:r>
              <a:rPr lang="es-CO" sz="1800" dirty="0" err="1">
                <a:solidFill>
                  <a:schemeClr val="tx1"/>
                </a:solidFill>
              </a:rPr>
              <a:t>Kolvenbach</a:t>
            </a:r>
            <a:r>
              <a:rPr lang="es-CO" sz="1800" dirty="0">
                <a:solidFill>
                  <a:schemeClr val="tx1"/>
                </a:solidFill>
              </a:rPr>
              <a:t> y con la bendición del Obispo latino IPS </a:t>
            </a:r>
            <a:r>
              <a:rPr lang="es-CO" sz="1800" dirty="0" err="1">
                <a:solidFill>
                  <a:schemeClr val="tx1"/>
                </a:solidFill>
              </a:rPr>
              <a:t>Gyorgy</a:t>
            </a:r>
            <a:r>
              <a:rPr lang="es-CO" sz="1800" dirty="0">
                <a:solidFill>
                  <a:schemeClr val="tx1"/>
                </a:solidFill>
              </a:rPr>
              <a:t> </a:t>
            </a:r>
            <a:r>
              <a:rPr lang="es-CO" sz="1800" dirty="0" err="1">
                <a:solidFill>
                  <a:schemeClr val="tx1"/>
                </a:solidFill>
              </a:rPr>
              <a:t>Jakubinyi</a:t>
            </a:r>
            <a:r>
              <a:rPr lang="es-CO" sz="1800" dirty="0">
                <a:solidFill>
                  <a:schemeClr val="tx1"/>
                </a:solidFill>
              </a:rPr>
              <a:t> y del Obispo bizantino PS </a:t>
            </a:r>
            <a:r>
              <a:rPr lang="es-CO" sz="1800" dirty="0" err="1">
                <a:solidFill>
                  <a:schemeClr val="tx1"/>
                </a:solidFill>
              </a:rPr>
              <a:t>Florentin</a:t>
            </a:r>
            <a:r>
              <a:rPr lang="es-CO" sz="1800" dirty="0">
                <a:solidFill>
                  <a:schemeClr val="tx1"/>
                </a:solidFill>
              </a:rPr>
              <a:t> </a:t>
            </a:r>
            <a:r>
              <a:rPr lang="es-CO" sz="1800" dirty="0" err="1">
                <a:solidFill>
                  <a:schemeClr val="tx1"/>
                </a:solidFill>
              </a:rPr>
              <a:t>Crihalmeanu</a:t>
            </a:r>
            <a:r>
              <a:rPr lang="es-CO" sz="1800" dirty="0">
                <a:solidFill>
                  <a:schemeClr val="tx1"/>
                </a:solidFill>
              </a:rPr>
              <a:t> bajo cuya jurisdicción trabajan los jesuitas rumanos. </a:t>
            </a:r>
            <a:r>
              <a:rPr lang="es-CO" sz="1800">
                <a:solidFill>
                  <a:schemeClr val="tx1"/>
                </a:solidFill>
              </a:rPr>
              <a:t>Este lugar ha sido deseado y buscado durante mucho tiempo.</a:t>
            </a:r>
            <a:endParaRPr lang="es-CO" sz="1800" dirty="0">
              <a:solidFill>
                <a:schemeClr val="tx1"/>
              </a:solidFill>
            </a:endParaRP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5110800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Un cordial saludo, apreciados profesores. Espero se encuentren bien. Recuerden validar la lista de clase en el Cuaderno de Evaluación, para evitar inconvenientes en el momento del reporte y cierre de notas.  El 03 de mayo del presente año, fue la fecha límite para retiro de asignaturas del semestre (2024-1).</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✨Te estábamos </a:t>
            </a:r>
            <a:r>
              <a:rPr lang="es-CO" sz="1800" dirty="0" err="1">
                <a:solidFill>
                  <a:schemeClr val="tx1"/>
                </a:solidFill>
              </a:rPr>
              <a:t>pensando✨Sabemos</a:t>
            </a:r>
            <a:r>
              <a:rPr lang="es-CO" sz="1800" dirty="0">
                <a:solidFill>
                  <a:schemeClr val="tx1"/>
                </a:solidFill>
              </a:rPr>
              <a:t> que el día a día está lleno de afanes y preocupaciones, y cuidarnos, soltar y reconocer lo que sentimos o estamos viviendo en nuestra labor dentro de la universidad puede pasar a un segundo plano. Desde el Centro de Gestión Cultural queremos invitarte a ser parte de Pensarte PUJ, un espacio de expresión y creación artística para manifestar lo que piensas, sientes o deseas en estos tiempos, a través de las artes, aportando a tu cuidado y salud mental.</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282843896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estimadas consejeras, Reciban un cordial saludo. Queremos invitarlos/as de manera especial al último Tinto Distinto del semestre, en el que les presentaremos las "Orientaciones para la práctica de la Consejería Académica Integral" actualizadas, las cuales pretenden brindar elementos de contexto u orientación para enfrentar los desafíos actuales de esta labor en la Universidad.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Del Padre Rector: Estimados lectores de Hoy en la Javeriana. Hace una semana nuestra Universidad fue sede de un encuentro internacional, donde junto con las universidades Católica de Perú y la Católica de Chile hablamos de democracia y reconciliación para nuestras sociedades.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31475791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RED VOCES JAVERIANAS Javeriana libre de violencias El programa Inclusión y Diversidad te invita a conocer y compartir la ruta de atención del Protocolo para la Prevención, Atención, Acompañamiento, Orientación y Seguimiento a Casos de Violencias y Discriminaciones y Violencias de Género - PAAOS.</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y estimadas, Reciban un cordial saludo. Los y las invitamos a este espacio para continuar y poder cerrar la formación que iniciamos en días pasados sobre Primeros Auxilios Emocionales. Los y las esperamos,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2413334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Apreciada Comunidad FCEA, Quiero informarles que la Vicerrectora Académica, María Adelaida Farah Quijano, nombró al profesor David Leonardo Osorio Rodríguez como Director (e) de los Posgrados en Administración a partir del 2 de mayo de 2024.</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 profesores y profesoras, Cordial saludo. Queremos invitarlos/as a la reunión virtual de socialización de nuestras convocatorias internas - segundo semestre 2024.</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35633395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Estimados </a:t>
            </a:r>
            <a:r>
              <a:rPr lang="es-CO" sz="1800" dirty="0" err="1"/>
              <a:t>profesor@s</a:t>
            </a:r>
            <a:r>
              <a:rPr lang="es-CO" sz="1800" dirty="0"/>
              <a:t>, reciban un cordial saludo. Con el propósito de ampliar la oferta del Área de Ciencias Contables en cursos y diplomados, queremos invitarlos a una charla que realizaremos con la orientación del equipo de Educación Continua, sobre la manera como debemos proyectar los cursos o diplomados, requisitos, incentivos, entre otros. Por lo anterior, si es de su interés participar de este espacio o si tiene alguna iniciativa que podamos desarrollar, les agradecemos registrarse en el siguiente link: </a:t>
            </a:r>
            <a:r>
              <a:rPr lang="es-CO" sz="1800" dirty="0">
                <a:hlinkClick r:id="rId3"/>
              </a:rPr>
              <a:t>https://forms.office.com/Pages/ResponsePage.aspx?id=Dpn32j-KnECbdipUdQmAACXEMsx5Z9JJin1qj67vC1ZURUo0RUxZTzFHUTlXTU5UNTdOSzZaMDFXVy4u</a:t>
            </a:r>
            <a:r>
              <a:rPr lang="es-CO" sz="1800" dirty="0"/>
              <a:t> Esperamos tener su respuesta a más tardar el próximo miércoles 22 de mayo.</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solidFill>
                  <a:schemeClr val="tx1"/>
                </a:solidFill>
              </a:rPr>
              <a:t>Estimados Miembros de la comunidad FCEA, Reciban un cordial saludo. Deseando se encuentren bien. Con toda atención, me permito informarles que falleció la señora María Delfina Agudelo de Torres, Madre de nuestra compañera por mucho tiempo. Fabiola Torres Agudelo.</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236931114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para la Formación en Revisoría Fiscal le </a:t>
            </a:r>
            <a:r>
              <a:rPr lang="es-CO" sz="1800" dirty="0" err="1"/>
              <a:t>dió</a:t>
            </a:r>
            <a:r>
              <a:rPr lang="es-CO" sz="1800" dirty="0"/>
              <a:t> la bienvenida al XVIII Encuentro de Profesores de Revisoría Fiscal-2024 "Las organizaciones que se requieren para una adecuada Revisoría Fiscal".  Este evento se llevó a cabo el 16 de mayo de 2024 en la Pontificia Universidad Javeriana -Auditorio Alfonso Quintana Cárdenas, S.J - Carrera 7 No. 40 B- 36 - Edif. 20 Jorge Hoyos Vásquez, S.J. P.3.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Estimados(as): Para el 2024, el Encuentro Javeriano de Arte y Creatividad continua con su compromiso de fomentar y visibilizar los procesos y resultados de Creación derivados de la actividad académica e investigativa de los profesores (as) de nuestra Universidad. En su sexta edición (programada para llevarse a cabo del 9 al 11 de septiembre del 2024) este evento bienal girará en torno a los Horizontes de la creación en acción, concepto que se resaltará a través de conciertos, exposiciones, talleres, ponencias, pósteres, conversatorios y conferencias magistrales, entre otros.</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268856724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Estimadas (os) profesoras (es), Les hago llegar este correo para extenderles la invitación al evento de </a:t>
            </a:r>
            <a:r>
              <a:rPr lang="es-CO" sz="1800" dirty="0" err="1"/>
              <a:t>InnovaFest</a:t>
            </a:r>
            <a:r>
              <a:rPr lang="es-CO" sz="1800" dirty="0"/>
              <a:t> 2024 que tenderemos el próximo miércoles 15 de mayo a las 2:00 p.m. en la Sala Creativa de Centro Ático. Este es un evento que estamos realizando en conmemoración al Día Mundial de la Creatividad e Innovación, es un espacio donde se charlará de procesos creativos y sus aplicaciones desde experiencias de emprendedores en el campo de la Música y la Edición de Juegos de Mesa.</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Desde la Vicerrectoría de Investigación, la Dirección Financiera, la Dirección Jurídica y un grupo de secretarios de Facultad de la Javeriana, se creó el documento de Orientaciones para salidas de campo dentro de los proyectos de investigación.</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2509092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68D572-CF4C-0E29-EE7E-1E6B87485127}"/>
            </a:ext>
          </a:extLst>
        </p:cNvPr>
        <p:cNvGrpSpPr/>
        <p:nvPr/>
      </p:nvGrpSpPr>
      <p:grpSpPr>
        <a:xfrm>
          <a:off x="0" y="0"/>
          <a:ext cx="0" cy="0"/>
          <a:chOff x="0" y="0"/>
          <a:chExt cx="0" cy="0"/>
        </a:xfrm>
      </p:grpSpPr>
      <p:sp>
        <p:nvSpPr>
          <p:cNvPr id="5" name="4 Marcador de contenido">
            <a:extLst>
              <a:ext uri="{FF2B5EF4-FFF2-40B4-BE49-F238E27FC236}">
                <a16:creationId xmlns:a16="http://schemas.microsoft.com/office/drawing/2014/main" id="{32C0AE80-E147-089C-BE7C-25568DE0067D}"/>
              </a:ext>
            </a:extLst>
          </p:cNvPr>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Las contradicciones que afronta un joven rural, el recorrido de un pez para salvar su vida, la sabiduría ancestral y los impactos de una represa, se entrelazan en la historia de “Bocachico”, el cortometraje realizado por las juventudes campesinas e indígenas que forman parte del Grupo por la Defensa de la Tierra y el Territorio de Córdoba (GTTC).  </a:t>
            </a:r>
          </a:p>
        </p:txBody>
      </p:sp>
      <p:sp>
        <p:nvSpPr>
          <p:cNvPr id="6" name="5 Marcador de contenido">
            <a:extLst>
              <a:ext uri="{FF2B5EF4-FFF2-40B4-BE49-F238E27FC236}">
                <a16:creationId xmlns:a16="http://schemas.microsoft.com/office/drawing/2014/main" id="{3A4A8EB1-551A-55E4-26C0-B3B66C7992AB}"/>
              </a:ext>
            </a:extLst>
          </p:cNvPr>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solidFill>
                  <a:schemeClr val="tx1"/>
                </a:solidFill>
              </a:rPr>
              <a:t>Convocatoria revista Controversia 224: “COP 16: Naturaleza y Cultura” Desde 1994 se celebra la Conferencia sobre la Diversidad Biológica en la que se toman las decisiones que establecen guías para las acciones de los 196 países que la integran con el propósito de detener y revertir la pérdida de la biodiversidad. En 2024, se celebra la edición 16 en Cali, Colombia, donde se revisará la implementación de las Estrategias y Planes de Acción Nacionales sobre Biodiversidad (NBSAP), y se analizará el progreso en los compromisos adquiridos en la COP 15. </a:t>
            </a:r>
          </a:p>
        </p:txBody>
      </p:sp>
      <p:sp>
        <p:nvSpPr>
          <p:cNvPr id="10" name="9 Flecha abajo">
            <a:extLst>
              <a:ext uri="{FF2B5EF4-FFF2-40B4-BE49-F238E27FC236}">
                <a16:creationId xmlns:a16="http://schemas.microsoft.com/office/drawing/2014/main" id="{D62F6B13-845A-C7D1-06FD-4A9A36105651}"/>
              </a:ext>
            </a:extLst>
          </p:cNvPr>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a:extLst>
              <a:ext uri="{FF2B5EF4-FFF2-40B4-BE49-F238E27FC236}">
                <a16:creationId xmlns:a16="http://schemas.microsoft.com/office/drawing/2014/main" id="{0E467CF0-8406-2FBB-255A-37E5D487E02C}"/>
              </a:ext>
            </a:extLst>
          </p:cNvPr>
          <p:cNvSpPr/>
          <p:nvPr/>
        </p:nvSpPr>
        <p:spPr>
          <a:xfrm>
            <a:off x="4643438" y="156006"/>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a:extLst>
              <a:ext uri="{FF2B5EF4-FFF2-40B4-BE49-F238E27FC236}">
                <a16:creationId xmlns:a16="http://schemas.microsoft.com/office/drawing/2014/main" id="{9FF9DDA7-9C87-60D8-6740-7636AD787E12}"/>
              </a:ext>
            </a:extLst>
          </p:cNvPr>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a:extLst>
              <a:ext uri="{FF2B5EF4-FFF2-40B4-BE49-F238E27FC236}">
                <a16:creationId xmlns:a16="http://schemas.microsoft.com/office/drawing/2014/main" id="{379CB478-DEDD-F7B2-89D8-C12904313EA1}"/>
              </a:ext>
            </a:extLst>
          </p:cNvPr>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a:extLst>
              <a:ext uri="{FF2B5EF4-FFF2-40B4-BE49-F238E27FC236}">
                <a16:creationId xmlns:a16="http://schemas.microsoft.com/office/drawing/2014/main" id="{44E859F4-B7E1-2983-EC64-7C21435B26CC}"/>
              </a:ext>
            </a:extLst>
          </p:cNvPr>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a:extLst>
              <a:ext uri="{FF2B5EF4-FFF2-40B4-BE49-F238E27FC236}">
                <a16:creationId xmlns:a16="http://schemas.microsoft.com/office/drawing/2014/main" id="{0A195F8D-D514-1C38-CB2D-C6D3BF188C30}"/>
              </a:ext>
            </a:extLst>
          </p:cNvPr>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50190860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grpId="0" nodeType="clickEffect">
                                  <p:stCondLst>
                                    <p:cond delay="0"/>
                                  </p:stCondLst>
                                  <p:childTnLst>
                                    <p:set>
                                      <p:cBhvr>
                                        <p:cTn id="34" dur="1" fill="hold">
                                          <p:stCondLst>
                                            <p:cond delay="0"/>
                                          </p:stCondLst>
                                        </p:cTn>
                                        <p:tgtEl>
                                          <p:spTgt spid="6">
                                            <p:txEl>
                                              <p:pRg st="0" end="0"/>
                                            </p:txEl>
                                          </p:spTgt>
                                        </p:tgtEl>
                                        <p:attrNameLst>
                                          <p:attrName>style.visibility</p:attrName>
                                        </p:attrNameLst>
                                      </p:cBhvr>
                                      <p:to>
                                        <p:strVal val="visible"/>
                                      </p:to>
                                    </p:set>
                                    <p:anim calcmode="lin" valueType="num">
                                      <p:cBhvr additive="base">
                                        <p:cTn id="35"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6"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7" fill="hold">
                            <p:stCondLst>
                              <p:cond delay="2000"/>
                            </p:stCondLst>
                            <p:childTnLst>
                              <p:par>
                                <p:cTn id="38" presetID="22" presetClass="entr" presetSubtype="4" fill="hold" grpId="0" nodeType="after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wipe(down)">
                                      <p:cBhvr>
                                        <p:cTn id="40" dur="500"/>
                                        <p:tgtEl>
                                          <p:spTgt spid="13"/>
                                        </p:tgtEl>
                                      </p:cBhvr>
                                    </p:animEffect>
                                  </p:childTnLst>
                                </p:cTn>
                              </p:par>
                            </p:childTnLst>
                          </p:cTn>
                        </p:par>
                        <p:par>
                          <p:cTn id="41" fill="hold">
                            <p:stCondLst>
                              <p:cond delay="2500"/>
                            </p:stCondLst>
                            <p:childTnLst>
                              <p:par>
                                <p:cTn id="42" presetID="22"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Effect transition="in" filter="wipe(down)">
                                      <p:cBhvr>
                                        <p:cTn id="44"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30528</TotalTime>
  <Words>2488</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1374</cp:revision>
  <dcterms:modified xsi:type="dcterms:W3CDTF">2024-05-19T16:59:34Z</dcterms:modified>
</cp:coreProperties>
</file>