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256" r:id="rId2"/>
    <p:sldId id="257" r:id="rId3"/>
    <p:sldId id="259" r:id="rId4"/>
    <p:sldId id="260" r:id="rId5"/>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671" autoAdjust="0"/>
  </p:normalViewPr>
  <p:slideViewPr>
    <p:cSldViewPr>
      <p:cViewPr varScale="1">
        <p:scale>
          <a:sx n="70" d="100"/>
          <a:sy n="70" d="100"/>
        </p:scale>
        <p:origin x="-516" y="-90"/>
      </p:cViewPr>
      <p:guideLst>
        <p:guide orient="horz" pos="2160"/>
        <p:guide pos="2880"/>
      </p:guideLst>
    </p:cSldViewPr>
  </p:slideViewPr>
  <p:outlineViewPr>
    <p:cViewPr>
      <p:scale>
        <a:sx n="33" d="100"/>
        <a:sy n="33" d="100"/>
      </p:scale>
      <p:origin x="0" y="3744"/>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05/02/2010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5A68CBF0-8672-4F36-B83B-9B71984090C0}" type="datetimeFigureOut">
              <a:rPr lang="es-CO" smtClean="0"/>
              <a:pPr/>
              <a:t>05/02/2010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05/02/2010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05/02/2010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05/02/2010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5A68CBF0-8672-4F36-B83B-9B71984090C0}" type="datetimeFigureOut">
              <a:rPr lang="es-CO" smtClean="0"/>
              <a:pPr/>
              <a:t>05/02/2010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5A68CBF0-8672-4F36-B83B-9B71984090C0}" type="datetimeFigureOut">
              <a:rPr lang="es-CO" smtClean="0"/>
              <a:pPr/>
              <a:t>05/02/2010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5A68CBF0-8672-4F36-B83B-9B71984090C0}" type="datetimeFigureOut">
              <a:rPr lang="es-CO" smtClean="0"/>
              <a:pPr/>
              <a:t>05/02/2010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5A68CBF0-8672-4F36-B83B-9B71984090C0}" type="datetimeFigureOut">
              <a:rPr lang="es-CO" smtClean="0"/>
              <a:pPr/>
              <a:t>05/02/2010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5A68CBF0-8672-4F36-B83B-9B71984090C0}" type="datetimeFigureOut">
              <a:rPr lang="es-CO" smtClean="0"/>
              <a:pPr/>
              <a:t>05/02/2010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05/02/2010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5A68CBF0-8672-4F36-B83B-9B71984090C0}" type="datetimeFigureOut">
              <a:rPr lang="es-CO" smtClean="0"/>
              <a:pPr/>
              <a:t>05/02/2010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A68CBF0-8672-4F36-B83B-9B71984090C0}" type="datetimeFigureOut">
              <a:rPr lang="es-CO" smtClean="0"/>
              <a:pPr/>
              <a:t>05/02/2010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1, 8 de febrero de 2010</a:t>
            </a:r>
            <a:endParaRPr lang="es-CO" dirty="0"/>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Autofit/>
          </a:bodyPr>
          <a:lstStyle/>
          <a:p>
            <a:pPr lvl="0"/>
            <a:r>
              <a:rPr lang="es-CO" sz="1600" dirty="0" smtClean="0"/>
              <a:t>Los contadores javerianos Nohora Rojas y Edgar Salazar se incorporaron al Departamento de Ciencias Contables como profesores de planta.</a:t>
            </a:r>
          </a:p>
          <a:p>
            <a:pPr lvl="0"/>
            <a:r>
              <a:rPr lang="es-CO" sz="1600" dirty="0" smtClean="0"/>
              <a:t>En circulación el libro “Enfoque y estructura curricular”, preparado por los 10 programas de Contaduría que forman parte del Convenio de Cooperación Académica. </a:t>
            </a:r>
          </a:p>
          <a:p>
            <a:pPr lvl="0"/>
            <a:r>
              <a:rPr lang="es-CO" sz="1600" dirty="0" smtClean="0"/>
              <a:t>Empezó a circular  el número 25 de la Revista Cuadernos de Contabilidad.</a:t>
            </a:r>
          </a:p>
          <a:p>
            <a:pPr lvl="0"/>
            <a:r>
              <a:rPr lang="es-CO" sz="1600" dirty="0" smtClean="0"/>
              <a:t>Novitas difundió sus ediciones 241 a 244.</a:t>
            </a:r>
          </a:p>
          <a:p>
            <a:pPr lvl="0"/>
            <a:r>
              <a:rPr lang="es-CO" sz="1600" dirty="0" smtClean="0"/>
              <a:t>En Contrapartida se hicieron comentarios sobre los Activos de información, la Calidad de las firmas de contadores,  y la Contabilidad de las personas naturales no comerciantes</a:t>
            </a:r>
            <a:r>
              <a:rPr lang="es-CO" sz="1600" dirty="0" smtClean="0"/>
              <a:t>.</a:t>
            </a:r>
            <a:endParaRPr lang="es-CO" sz="16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Autofit/>
          </a:bodyPr>
          <a:lstStyle/>
          <a:p>
            <a:pPr lvl="0"/>
            <a:r>
              <a:rPr lang="es-CO" sz="1600" dirty="0" smtClean="0"/>
              <a:t>Si divulgó el tercer número del boletín Vademécum</a:t>
            </a:r>
          </a:p>
          <a:p>
            <a:pPr lvl="0"/>
            <a:r>
              <a:rPr lang="es-CO" sz="1600" dirty="0" smtClean="0"/>
              <a:t>La profesora Martha Liliana Arias culminó sus estudios de maestría en finanzas en la Universidad de los Andes. </a:t>
            </a:r>
          </a:p>
          <a:p>
            <a:pPr lvl="0"/>
            <a:r>
              <a:rPr lang="es-CO" sz="1600" dirty="0" smtClean="0"/>
              <a:t>Continúan los acciones para solicitar la renovación de la acreditación del Programa de Contaduría Pública</a:t>
            </a:r>
          </a:p>
          <a:p>
            <a:pPr lvl="0"/>
            <a:r>
              <a:rPr lang="es-CO" sz="1600" dirty="0" smtClean="0"/>
              <a:t>Con el traslado de las asignaturas denominadas Regulación Contable y Regulación Profesional al Departamento de Derecho Económico, la totalidad de las materias del componente de regulación de la Carrera de Contaduría quedaron a cargo de la Facultad de Ciencias Jurídicas. </a:t>
            </a:r>
            <a:endParaRPr lang="es-CO" sz="16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bg/>
                                          </p:spTgt>
                                        </p:tgtEl>
                                        <p:attrNameLst>
                                          <p:attrName>style.visibility</p:attrName>
                                        </p:attrNameLst>
                                      </p:cBhvr>
                                      <p:to>
                                        <p:strVal val="visible"/>
                                      </p:to>
                                    </p:set>
                                    <p:anim calcmode="lin" valueType="num">
                                      <p:cBhvr additive="base">
                                        <p:cTn id="22"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3"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 calcmode="lin" valueType="num">
                                      <p:cBhvr additive="base">
                                        <p:cTn id="28"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9"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5">
                                            <p:txEl>
                                              <p:pRg st="1" end="1"/>
                                            </p:txEl>
                                          </p:spTgt>
                                        </p:tgtEl>
                                        <p:attrNameLst>
                                          <p:attrName>style.visibility</p:attrName>
                                        </p:attrNameLst>
                                      </p:cBhvr>
                                      <p:to>
                                        <p:strVal val="visible"/>
                                      </p:to>
                                    </p:set>
                                    <p:anim calcmode="lin" valueType="num">
                                      <p:cBhvr additive="base">
                                        <p:cTn id="34"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5">
                                            <p:txEl>
                                              <p:pRg st="2" end="2"/>
                                            </p:txEl>
                                          </p:spTgt>
                                        </p:tgtEl>
                                        <p:attrNameLst>
                                          <p:attrName>style.visibility</p:attrName>
                                        </p:attrNameLst>
                                      </p:cBhvr>
                                      <p:to>
                                        <p:strVal val="visible"/>
                                      </p:to>
                                    </p:set>
                                    <p:anim calcmode="lin" valueType="num">
                                      <p:cBhvr additive="base">
                                        <p:cTn id="40" dur="2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41" dur="20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5">
                                            <p:txEl>
                                              <p:pRg st="3" end="3"/>
                                            </p:txEl>
                                          </p:spTgt>
                                        </p:tgtEl>
                                        <p:attrNameLst>
                                          <p:attrName>style.visibility</p:attrName>
                                        </p:attrNameLst>
                                      </p:cBhvr>
                                      <p:to>
                                        <p:strVal val="visible"/>
                                      </p:to>
                                    </p:set>
                                    <p:anim calcmode="lin" valueType="num">
                                      <p:cBhvr additive="base">
                                        <p:cTn id="46" dur="20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47" dur="20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5">
                                            <p:txEl>
                                              <p:pRg st="4" end="4"/>
                                            </p:txEl>
                                          </p:spTgt>
                                        </p:tgtEl>
                                        <p:attrNameLst>
                                          <p:attrName>style.visibility</p:attrName>
                                        </p:attrNameLst>
                                      </p:cBhvr>
                                      <p:to>
                                        <p:strVal val="visible"/>
                                      </p:to>
                                    </p:set>
                                    <p:anim calcmode="lin" valueType="num">
                                      <p:cBhvr additive="base">
                                        <p:cTn id="52" dur="20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53" dur="20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6">
                                            <p:bg/>
                                          </p:spTgt>
                                        </p:tgtEl>
                                        <p:attrNameLst>
                                          <p:attrName>style.visibility</p:attrName>
                                        </p:attrNameLst>
                                      </p:cBhvr>
                                      <p:to>
                                        <p:strVal val="visible"/>
                                      </p:to>
                                    </p:set>
                                    <p:anim calcmode="lin" valueType="num">
                                      <p:cBhvr additive="base">
                                        <p:cTn id="58"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59"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6">
                                            <p:txEl>
                                              <p:pRg st="0" end="0"/>
                                            </p:txEl>
                                          </p:spTgt>
                                        </p:tgtEl>
                                        <p:attrNameLst>
                                          <p:attrName>style.visibility</p:attrName>
                                        </p:attrNameLst>
                                      </p:cBhvr>
                                      <p:to>
                                        <p:strVal val="visible"/>
                                      </p:to>
                                    </p:set>
                                    <p:anim calcmode="lin" valueType="num">
                                      <p:cBhvr additive="base">
                                        <p:cTn id="6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6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grpId="0" nodeType="clickEffect">
                                  <p:stCondLst>
                                    <p:cond delay="0"/>
                                  </p:stCondLst>
                                  <p:childTnLst>
                                    <p:set>
                                      <p:cBhvr>
                                        <p:cTn id="69" dur="1" fill="hold">
                                          <p:stCondLst>
                                            <p:cond delay="0"/>
                                          </p:stCondLst>
                                        </p:cTn>
                                        <p:tgtEl>
                                          <p:spTgt spid="6">
                                            <p:txEl>
                                              <p:pRg st="1" end="1"/>
                                            </p:txEl>
                                          </p:spTgt>
                                        </p:tgtEl>
                                        <p:attrNameLst>
                                          <p:attrName>style.visibility</p:attrName>
                                        </p:attrNameLst>
                                      </p:cBhvr>
                                      <p:to>
                                        <p:strVal val="visible"/>
                                      </p:to>
                                    </p:set>
                                    <p:anim calcmode="lin" valueType="num">
                                      <p:cBhvr additive="base">
                                        <p:cTn id="70"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71"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2" presetClass="entr" presetSubtype="4" fill="hold" grpId="0" nodeType="clickEffect">
                                  <p:stCondLst>
                                    <p:cond delay="0"/>
                                  </p:stCondLst>
                                  <p:childTnLst>
                                    <p:set>
                                      <p:cBhvr>
                                        <p:cTn id="75" dur="1" fill="hold">
                                          <p:stCondLst>
                                            <p:cond delay="0"/>
                                          </p:stCondLst>
                                        </p:cTn>
                                        <p:tgtEl>
                                          <p:spTgt spid="6">
                                            <p:txEl>
                                              <p:pRg st="2" end="2"/>
                                            </p:txEl>
                                          </p:spTgt>
                                        </p:tgtEl>
                                        <p:attrNameLst>
                                          <p:attrName>style.visibility</p:attrName>
                                        </p:attrNameLst>
                                      </p:cBhvr>
                                      <p:to>
                                        <p:strVal val="visible"/>
                                      </p:to>
                                    </p:set>
                                    <p:anim calcmode="lin" valueType="num">
                                      <p:cBhvr additive="base">
                                        <p:cTn id="76"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77"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2" presetClass="entr" presetSubtype="4" fill="hold" grpId="0" nodeType="clickEffect">
                                  <p:stCondLst>
                                    <p:cond delay="0"/>
                                  </p:stCondLst>
                                  <p:childTnLst>
                                    <p:set>
                                      <p:cBhvr>
                                        <p:cTn id="81" dur="1" fill="hold">
                                          <p:stCondLst>
                                            <p:cond delay="0"/>
                                          </p:stCondLst>
                                        </p:cTn>
                                        <p:tgtEl>
                                          <p:spTgt spid="6">
                                            <p:txEl>
                                              <p:pRg st="3" end="3"/>
                                            </p:txEl>
                                          </p:spTgt>
                                        </p:tgtEl>
                                        <p:attrNameLst>
                                          <p:attrName>style.visibility</p:attrName>
                                        </p:attrNameLst>
                                      </p:cBhvr>
                                      <p:to>
                                        <p:strVal val="visible"/>
                                      </p:to>
                                    </p:set>
                                    <p:anim calcmode="lin" valueType="num">
                                      <p:cBhvr additive="base">
                                        <p:cTn id="82" dur="20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83" dur="20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22" presetClass="entr" presetSubtype="4" fill="hold" grpId="0" nodeType="clickEffect">
                                  <p:stCondLst>
                                    <p:cond delay="0"/>
                                  </p:stCondLst>
                                  <p:childTnLst>
                                    <p:set>
                                      <p:cBhvr>
                                        <p:cTn id="87" dur="1" fill="hold">
                                          <p:stCondLst>
                                            <p:cond delay="0"/>
                                          </p:stCondLst>
                                        </p:cTn>
                                        <p:tgtEl>
                                          <p:spTgt spid="13"/>
                                        </p:tgtEl>
                                        <p:attrNameLst>
                                          <p:attrName>style.visibility</p:attrName>
                                        </p:attrNameLst>
                                      </p:cBhvr>
                                      <p:to>
                                        <p:strVal val="visible"/>
                                      </p:to>
                                    </p:set>
                                    <p:animEffect transition="in" filter="wipe(down)">
                                      <p:cBhvr>
                                        <p:cTn id="88" dur="500"/>
                                        <p:tgtEl>
                                          <p:spTgt spid="13"/>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4" fill="hold" grpId="0" nodeType="clickEffect">
                                  <p:stCondLst>
                                    <p:cond delay="0"/>
                                  </p:stCondLst>
                                  <p:childTnLst>
                                    <p:set>
                                      <p:cBhvr>
                                        <p:cTn id="92" dur="1" fill="hold">
                                          <p:stCondLst>
                                            <p:cond delay="0"/>
                                          </p:stCondLst>
                                        </p:cTn>
                                        <p:tgtEl>
                                          <p:spTgt spid="14"/>
                                        </p:tgtEl>
                                        <p:attrNameLst>
                                          <p:attrName>style.visibility</p:attrName>
                                        </p:attrNameLst>
                                      </p:cBhvr>
                                      <p:to>
                                        <p:strVal val="visible"/>
                                      </p:to>
                                    </p:set>
                                    <p:animEffect transition="in" filter="wipe(down)">
                                      <p:cBhvr>
                                        <p:cTn id="9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Autofit/>
          </a:bodyPr>
          <a:lstStyle/>
          <a:p>
            <a:pPr lvl="0"/>
            <a:r>
              <a:rPr lang="es-CO" sz="1600" dirty="0" smtClean="0"/>
              <a:t>El 19 de enero los profesores de planta reiniciaron sus reuniones de los martes, de 2 a 4 p.m. Entre los temas analizados se encuentran la nueva estructura funcional y la acreditación del pregrado.</a:t>
            </a:r>
          </a:p>
          <a:p>
            <a:pPr lvl="0"/>
            <a:r>
              <a:rPr lang="es-CO" sz="1600" dirty="0" smtClean="0"/>
              <a:t>El 20 de enero los Posgrados en Ciencias Contables iniciaron su primer período del año 2010. Se matricularon  164 estudiantes.</a:t>
            </a:r>
          </a:p>
          <a:p>
            <a:pPr lvl="0"/>
            <a:r>
              <a:rPr lang="es-ES_tradnl" sz="1600" dirty="0" smtClean="0"/>
              <a:t>El pasado 21 de enero  se llevó a cabo la reunión plenaria de los 82 profesores del Departamento, en la que  se presentaron los objetivos para el año 2010,  así como la nueva estructura funcional. </a:t>
            </a:r>
            <a:endParaRPr lang="es-CO" sz="1600" dirty="0" smtClean="0"/>
          </a:p>
          <a:p>
            <a:pPr lvl="0"/>
            <a:r>
              <a:rPr lang="es-CO" sz="1600" dirty="0" smtClean="0"/>
              <a:t>El 21 de enero se recibieron los </a:t>
            </a:r>
            <a:r>
              <a:rPr lang="es-CO" sz="1600" dirty="0" err="1" smtClean="0"/>
              <a:t>neojaverianos</a:t>
            </a:r>
            <a:r>
              <a:rPr lang="es-CO" sz="1600" dirty="0" smtClean="0"/>
              <a:t>.</a:t>
            </a:r>
          </a:p>
          <a:p>
            <a:endParaRPr lang="es-CO"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lvl="0"/>
            <a:r>
              <a:rPr lang="es-CO" sz="1600" dirty="0" smtClean="0"/>
              <a:t>Para desarrollar actividades académicas y culturales, se reactivó el Grupo de Estudiantes de Contaduria (GESCO), el cual cuenta con el apoyo de la Oficina para la coordinación de grupos estudiantiles de la </a:t>
            </a:r>
            <a:r>
              <a:rPr lang="es-CO" sz="1600" dirty="0" err="1" smtClean="0"/>
              <a:t>Vicerrectoría</a:t>
            </a:r>
            <a:r>
              <a:rPr lang="es-CO" sz="1600" dirty="0" smtClean="0"/>
              <a:t> del Medio Universitario. Desde el pasado 24 de enero de 2010, el grupo se reúne los miércoles a las 6 p.m. </a:t>
            </a:r>
          </a:p>
          <a:p>
            <a:pPr lvl="0"/>
            <a:r>
              <a:rPr lang="es-CO" sz="1600" dirty="0" smtClean="0"/>
              <a:t>El 25 de enero se realizó la reunión de inicio de actividades del primer período académico del pregrado, en la cual se recordaron algunos asuntos reglamentarios.</a:t>
            </a:r>
          </a:p>
          <a:p>
            <a:pPr lvl="0"/>
            <a:r>
              <a:rPr lang="es-CO" sz="1600" dirty="0" smtClean="0"/>
              <a:t>En la primera conferencia del año, realizada el pasado martes 26 de enero, se analizó la Circular Externa 115-006 de 2009, por la cual la Superintendencia de Sociedades promulgó reglas contables respecto de los Contratos de Colaboración</a:t>
            </a:r>
            <a:r>
              <a:rPr lang="es-CO" sz="1600" dirty="0" smtClean="0"/>
              <a:t>.</a:t>
            </a:r>
            <a:endParaRPr lang="es-CO" sz="16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bg/>
                                          </p:spTgt>
                                        </p:tgtEl>
                                        <p:attrNameLst>
                                          <p:attrName>style.visibility</p:attrName>
                                        </p:attrNameLst>
                                      </p:cBhvr>
                                      <p:to>
                                        <p:strVal val="visible"/>
                                      </p:to>
                                    </p:set>
                                    <p:anim calcmode="lin" valueType="num">
                                      <p:cBhvr additive="base">
                                        <p:cTn id="22"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3"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 calcmode="lin" valueType="num">
                                      <p:cBhvr additive="base">
                                        <p:cTn id="28"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9"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5">
                                            <p:txEl>
                                              <p:pRg st="1" end="1"/>
                                            </p:txEl>
                                          </p:spTgt>
                                        </p:tgtEl>
                                        <p:attrNameLst>
                                          <p:attrName>style.visibility</p:attrName>
                                        </p:attrNameLst>
                                      </p:cBhvr>
                                      <p:to>
                                        <p:strVal val="visible"/>
                                      </p:to>
                                    </p:set>
                                    <p:anim calcmode="lin" valueType="num">
                                      <p:cBhvr additive="base">
                                        <p:cTn id="34"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5">
                                            <p:txEl>
                                              <p:pRg st="2" end="2"/>
                                            </p:txEl>
                                          </p:spTgt>
                                        </p:tgtEl>
                                        <p:attrNameLst>
                                          <p:attrName>style.visibility</p:attrName>
                                        </p:attrNameLst>
                                      </p:cBhvr>
                                      <p:to>
                                        <p:strVal val="visible"/>
                                      </p:to>
                                    </p:set>
                                    <p:anim calcmode="lin" valueType="num">
                                      <p:cBhvr additive="base">
                                        <p:cTn id="40" dur="2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41" dur="20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5">
                                            <p:txEl>
                                              <p:pRg st="3" end="3"/>
                                            </p:txEl>
                                          </p:spTgt>
                                        </p:tgtEl>
                                        <p:attrNameLst>
                                          <p:attrName>style.visibility</p:attrName>
                                        </p:attrNameLst>
                                      </p:cBhvr>
                                      <p:to>
                                        <p:strVal val="visible"/>
                                      </p:to>
                                    </p:set>
                                    <p:anim calcmode="lin" valueType="num">
                                      <p:cBhvr additive="base">
                                        <p:cTn id="46" dur="20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47" dur="20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6">
                                            <p:bg/>
                                          </p:spTgt>
                                        </p:tgtEl>
                                        <p:attrNameLst>
                                          <p:attrName>style.visibility</p:attrName>
                                        </p:attrNameLst>
                                      </p:cBhvr>
                                      <p:to>
                                        <p:strVal val="visible"/>
                                      </p:to>
                                    </p:set>
                                    <p:anim calcmode="lin" valueType="num">
                                      <p:cBhvr additive="base">
                                        <p:cTn id="52"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53"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6">
                                            <p:txEl>
                                              <p:pRg st="0" end="0"/>
                                            </p:txEl>
                                          </p:spTgt>
                                        </p:tgtEl>
                                        <p:attrNameLst>
                                          <p:attrName>style.visibility</p:attrName>
                                        </p:attrNameLst>
                                      </p:cBhvr>
                                      <p:to>
                                        <p:strVal val="visible"/>
                                      </p:to>
                                    </p:set>
                                    <p:anim calcmode="lin" valueType="num">
                                      <p:cBhvr additive="base">
                                        <p:cTn id="58"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9"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6">
                                            <p:txEl>
                                              <p:pRg st="1" end="1"/>
                                            </p:txEl>
                                          </p:spTgt>
                                        </p:tgtEl>
                                        <p:attrNameLst>
                                          <p:attrName>style.visibility</p:attrName>
                                        </p:attrNameLst>
                                      </p:cBhvr>
                                      <p:to>
                                        <p:strVal val="visible"/>
                                      </p:to>
                                    </p:set>
                                    <p:anim calcmode="lin" valueType="num">
                                      <p:cBhvr additive="base">
                                        <p:cTn id="64"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65"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grpId="0" nodeType="clickEffect">
                                  <p:stCondLst>
                                    <p:cond delay="0"/>
                                  </p:stCondLst>
                                  <p:childTnLst>
                                    <p:set>
                                      <p:cBhvr>
                                        <p:cTn id="69" dur="1" fill="hold">
                                          <p:stCondLst>
                                            <p:cond delay="0"/>
                                          </p:stCondLst>
                                        </p:cTn>
                                        <p:tgtEl>
                                          <p:spTgt spid="6">
                                            <p:txEl>
                                              <p:pRg st="2" end="2"/>
                                            </p:txEl>
                                          </p:spTgt>
                                        </p:tgtEl>
                                        <p:attrNameLst>
                                          <p:attrName>style.visibility</p:attrName>
                                        </p:attrNameLst>
                                      </p:cBhvr>
                                      <p:to>
                                        <p:strVal val="visible"/>
                                      </p:to>
                                    </p:set>
                                    <p:anim calcmode="lin" valueType="num">
                                      <p:cBhvr additive="base">
                                        <p:cTn id="70"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71"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22" presetClass="entr" presetSubtype="4" fill="hold" grpId="0" nodeType="clickEffect">
                                  <p:stCondLst>
                                    <p:cond delay="0"/>
                                  </p:stCondLst>
                                  <p:childTnLst>
                                    <p:set>
                                      <p:cBhvr>
                                        <p:cTn id="75" dur="1" fill="hold">
                                          <p:stCondLst>
                                            <p:cond delay="0"/>
                                          </p:stCondLst>
                                        </p:cTn>
                                        <p:tgtEl>
                                          <p:spTgt spid="13"/>
                                        </p:tgtEl>
                                        <p:attrNameLst>
                                          <p:attrName>style.visibility</p:attrName>
                                        </p:attrNameLst>
                                      </p:cBhvr>
                                      <p:to>
                                        <p:strVal val="visible"/>
                                      </p:to>
                                    </p:set>
                                    <p:animEffect transition="in" filter="wipe(down)">
                                      <p:cBhvr>
                                        <p:cTn id="76" dur="500"/>
                                        <p:tgtEl>
                                          <p:spTgt spid="13"/>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4" fill="hold" grpId="0" nodeType="clickEffect">
                                  <p:stCondLst>
                                    <p:cond delay="0"/>
                                  </p:stCondLst>
                                  <p:childTnLst>
                                    <p:set>
                                      <p:cBhvr>
                                        <p:cTn id="80" dur="1" fill="hold">
                                          <p:stCondLst>
                                            <p:cond delay="0"/>
                                          </p:stCondLst>
                                        </p:cTn>
                                        <p:tgtEl>
                                          <p:spTgt spid="14"/>
                                        </p:tgtEl>
                                        <p:attrNameLst>
                                          <p:attrName>style.visibility</p:attrName>
                                        </p:attrNameLst>
                                      </p:cBhvr>
                                      <p:to>
                                        <p:strVal val="visible"/>
                                      </p:to>
                                    </p:set>
                                    <p:animEffect transition="in" filter="wipe(down)">
                                      <p:cBhvr>
                                        <p:cTn id="8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pPr lvl="0"/>
            <a:r>
              <a:rPr lang="es-CO" sz="1600" dirty="0" smtClean="0"/>
              <a:t>El 27 de enero se reiniciaron las actividades de los coordinadores de la Red de Profesores de las Especializaciones en Revisoría Fiscal, en la cual participan 11 programas de Bogotá. El IV Encuentro de Profesores se realizará el próximo 19 de mayo de 2010, en la Universidad Central.  </a:t>
            </a:r>
          </a:p>
          <a:p>
            <a:pPr lvl="0"/>
            <a:r>
              <a:rPr lang="es-CO" sz="1600" dirty="0" smtClean="0"/>
              <a:t>El 29 de enero el Departamento de Ciencias Contables envió al Ministerio de Educación Nacional sus observaciones y comentarios sobre el proyecto “Por la cual se definen las características específicas de calidad para los programas de formación profesional de pregrado en Contaduría Pública”</a:t>
            </a:r>
          </a:p>
          <a:p>
            <a:pPr lvl="0"/>
            <a:r>
              <a:rPr lang="es-CO" sz="1600" dirty="0" smtClean="0"/>
              <a:t>El sábado 30 de enero se reunió el Grupo de Estudio de Contabilidad Financiera Internacional (</a:t>
            </a:r>
            <a:r>
              <a:rPr lang="es-CO" sz="1600" dirty="0" err="1" smtClean="0"/>
              <a:t>Geci</a:t>
            </a:r>
            <a:r>
              <a:rPr lang="es-CO" sz="1600" dirty="0" smtClean="0"/>
              <a:t>). Luego de reflexionar  sobre la norma de información intermedia, se establecieron las fechas de las próximas reuniones</a:t>
            </a:r>
            <a:r>
              <a:rPr lang="es-CO" sz="1600" dirty="0" smtClean="0"/>
              <a:t>.</a:t>
            </a:r>
            <a:endParaRPr lang="es-CO" sz="16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pPr lvl="0"/>
            <a:r>
              <a:rPr lang="es-CO" sz="1600" dirty="0" smtClean="0"/>
              <a:t>Continuando con sus sesiones del estudio, que se realizan los martes de 7 a 9 a.m., los profesores de la Red  de Universidades con Especialización en Revisoría Fiscal se volvieron a reunir el 2 de febrero pasado. Este año reflexionarán sobre las nuevas normas de aseguramiento producto del Proyecto Claridad de IFAC. </a:t>
            </a:r>
          </a:p>
          <a:p>
            <a:pPr lvl="0"/>
            <a:r>
              <a:rPr lang="es-CO" sz="1600" dirty="0" smtClean="0"/>
              <a:t>Con la presidencia del Decano Académico, el 3 de febrero pasado se llevó  a cabo la primera reunión de la Comisión de Área, en la que se presentó el plan de actividades para el año 2010.</a:t>
            </a:r>
          </a:p>
          <a:p>
            <a:pPr lvl="0"/>
            <a:r>
              <a:rPr lang="es-CO" sz="1600" dirty="0" smtClean="0"/>
              <a:t>El próximo 14 de febrero se celebrará el  “Día del contador público javeriano”.</a:t>
            </a:r>
          </a:p>
          <a:p>
            <a:pPr lvl="0"/>
            <a:r>
              <a:rPr lang="es-ES" sz="1600" dirty="0" smtClean="0"/>
              <a:t>El próximo 22 de Febrero de  2010 se iniciarán las inscripciones  al programa de prácticas universitarias empresariales para el 2010-30,  el cual es organizado por la Oficina de prácticas de la Universidad. </a:t>
            </a:r>
            <a:endParaRPr lang="es-CO" sz="16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45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bg/>
                                          </p:spTgt>
                                        </p:tgtEl>
                                        <p:attrNameLst>
                                          <p:attrName>style.visibility</p:attrName>
                                        </p:attrNameLst>
                                      </p:cBhvr>
                                      <p:to>
                                        <p:strVal val="visible"/>
                                      </p:to>
                                    </p:set>
                                    <p:anim calcmode="lin" valueType="num">
                                      <p:cBhvr additive="base">
                                        <p:cTn id="22"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3" dur="2000" fill="hold"/>
                                        <p:tgtEl>
                                          <p:spTgt spid="5">
                                            <p:bg/>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5">
                                            <p:txEl>
                                              <p:pRg st="0" end="0"/>
                                            </p:txEl>
                                          </p:spTgt>
                                        </p:tgtEl>
                                        <p:attrNameLst>
                                          <p:attrName>style.visibility</p:attrName>
                                        </p:attrNameLst>
                                      </p:cBhvr>
                                      <p:to>
                                        <p:strVal val="visible"/>
                                      </p:to>
                                    </p:set>
                                    <p:anim calcmode="lin" valueType="num">
                                      <p:cBhvr additive="base">
                                        <p:cTn id="28"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9"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5">
                                            <p:txEl>
                                              <p:pRg st="1" end="1"/>
                                            </p:txEl>
                                          </p:spTgt>
                                        </p:tgtEl>
                                        <p:attrNameLst>
                                          <p:attrName>style.visibility</p:attrName>
                                        </p:attrNameLst>
                                      </p:cBhvr>
                                      <p:to>
                                        <p:strVal val="visible"/>
                                      </p:to>
                                    </p:set>
                                    <p:anim calcmode="lin" valueType="num">
                                      <p:cBhvr additive="base">
                                        <p:cTn id="34"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5">
                                            <p:txEl>
                                              <p:pRg st="2" end="2"/>
                                            </p:txEl>
                                          </p:spTgt>
                                        </p:tgtEl>
                                        <p:attrNameLst>
                                          <p:attrName>style.visibility</p:attrName>
                                        </p:attrNameLst>
                                      </p:cBhvr>
                                      <p:to>
                                        <p:strVal val="visible"/>
                                      </p:to>
                                    </p:set>
                                    <p:anim calcmode="lin" valueType="num">
                                      <p:cBhvr additive="base">
                                        <p:cTn id="40" dur="20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41" dur="20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6">
                                            <p:bg/>
                                          </p:spTgt>
                                        </p:tgtEl>
                                        <p:attrNameLst>
                                          <p:attrName>style.visibility</p:attrName>
                                        </p:attrNameLst>
                                      </p:cBhvr>
                                      <p:to>
                                        <p:strVal val="visible"/>
                                      </p:to>
                                    </p:set>
                                    <p:anim calcmode="lin" valueType="num">
                                      <p:cBhvr additive="base">
                                        <p:cTn id="46"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47"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6">
                                            <p:txEl>
                                              <p:pRg st="0" end="0"/>
                                            </p:txEl>
                                          </p:spTgt>
                                        </p:tgtEl>
                                        <p:attrNameLst>
                                          <p:attrName>style.visibility</p:attrName>
                                        </p:attrNameLst>
                                      </p:cBhvr>
                                      <p:to>
                                        <p:strVal val="visible"/>
                                      </p:to>
                                    </p:set>
                                    <p:anim calcmode="lin" valueType="num">
                                      <p:cBhvr additive="base">
                                        <p:cTn id="52"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53"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54" fill="hold">
                      <p:stCondLst>
                        <p:cond delay="indefinite"/>
                      </p:stCondLst>
                      <p:childTnLst>
                        <p:par>
                          <p:cTn id="55" fill="hold">
                            <p:stCondLst>
                              <p:cond delay="0"/>
                            </p:stCondLst>
                            <p:childTnLst>
                              <p:par>
                                <p:cTn id="56" presetID="2" presetClass="entr" presetSubtype="4" fill="hold" grpId="0" nodeType="clickEffect">
                                  <p:stCondLst>
                                    <p:cond delay="0"/>
                                  </p:stCondLst>
                                  <p:childTnLst>
                                    <p:set>
                                      <p:cBhvr>
                                        <p:cTn id="57" dur="1" fill="hold">
                                          <p:stCondLst>
                                            <p:cond delay="0"/>
                                          </p:stCondLst>
                                        </p:cTn>
                                        <p:tgtEl>
                                          <p:spTgt spid="6">
                                            <p:txEl>
                                              <p:pRg st="1" end="1"/>
                                            </p:txEl>
                                          </p:spTgt>
                                        </p:tgtEl>
                                        <p:attrNameLst>
                                          <p:attrName>style.visibility</p:attrName>
                                        </p:attrNameLst>
                                      </p:cBhvr>
                                      <p:to>
                                        <p:strVal val="visible"/>
                                      </p:to>
                                    </p:set>
                                    <p:anim calcmode="lin" valueType="num">
                                      <p:cBhvr additive="base">
                                        <p:cTn id="58"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59"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2" presetClass="entr" presetSubtype="4" fill="hold" grpId="0" nodeType="clickEffect">
                                  <p:stCondLst>
                                    <p:cond delay="0"/>
                                  </p:stCondLst>
                                  <p:childTnLst>
                                    <p:set>
                                      <p:cBhvr>
                                        <p:cTn id="63" dur="1" fill="hold">
                                          <p:stCondLst>
                                            <p:cond delay="0"/>
                                          </p:stCondLst>
                                        </p:cTn>
                                        <p:tgtEl>
                                          <p:spTgt spid="6">
                                            <p:txEl>
                                              <p:pRg st="2" end="2"/>
                                            </p:txEl>
                                          </p:spTgt>
                                        </p:tgtEl>
                                        <p:attrNameLst>
                                          <p:attrName>style.visibility</p:attrName>
                                        </p:attrNameLst>
                                      </p:cBhvr>
                                      <p:to>
                                        <p:strVal val="visible"/>
                                      </p:to>
                                    </p:set>
                                    <p:anim calcmode="lin" valueType="num">
                                      <p:cBhvr additive="base">
                                        <p:cTn id="64" dur="2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65" dur="2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 presetClass="entr" presetSubtype="4" fill="hold" grpId="0" nodeType="clickEffect">
                                  <p:stCondLst>
                                    <p:cond delay="0"/>
                                  </p:stCondLst>
                                  <p:childTnLst>
                                    <p:set>
                                      <p:cBhvr>
                                        <p:cTn id="69" dur="1" fill="hold">
                                          <p:stCondLst>
                                            <p:cond delay="0"/>
                                          </p:stCondLst>
                                        </p:cTn>
                                        <p:tgtEl>
                                          <p:spTgt spid="6">
                                            <p:txEl>
                                              <p:pRg st="3" end="3"/>
                                            </p:txEl>
                                          </p:spTgt>
                                        </p:tgtEl>
                                        <p:attrNameLst>
                                          <p:attrName>style.visibility</p:attrName>
                                        </p:attrNameLst>
                                      </p:cBhvr>
                                      <p:to>
                                        <p:strVal val="visible"/>
                                      </p:to>
                                    </p:set>
                                    <p:anim calcmode="lin" valueType="num">
                                      <p:cBhvr additive="base">
                                        <p:cTn id="70" dur="20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71" dur="20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22" presetClass="entr" presetSubtype="4" fill="hold" grpId="0" nodeType="clickEffect">
                                  <p:stCondLst>
                                    <p:cond delay="0"/>
                                  </p:stCondLst>
                                  <p:childTnLst>
                                    <p:set>
                                      <p:cBhvr>
                                        <p:cTn id="75" dur="1" fill="hold">
                                          <p:stCondLst>
                                            <p:cond delay="0"/>
                                          </p:stCondLst>
                                        </p:cTn>
                                        <p:tgtEl>
                                          <p:spTgt spid="13"/>
                                        </p:tgtEl>
                                        <p:attrNameLst>
                                          <p:attrName>style.visibility</p:attrName>
                                        </p:attrNameLst>
                                      </p:cBhvr>
                                      <p:to>
                                        <p:strVal val="visible"/>
                                      </p:to>
                                    </p:set>
                                    <p:animEffect transition="in" filter="wipe(down)">
                                      <p:cBhvr>
                                        <p:cTn id="76" dur="500"/>
                                        <p:tgtEl>
                                          <p:spTgt spid="13"/>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4" fill="hold" grpId="0" nodeType="clickEffect">
                                  <p:stCondLst>
                                    <p:cond delay="0"/>
                                  </p:stCondLst>
                                  <p:childTnLst>
                                    <p:set>
                                      <p:cBhvr>
                                        <p:cTn id="80" dur="1" fill="hold">
                                          <p:stCondLst>
                                            <p:cond delay="0"/>
                                          </p:stCondLst>
                                        </p:cTn>
                                        <p:tgtEl>
                                          <p:spTgt spid="14"/>
                                        </p:tgtEl>
                                        <p:attrNameLst>
                                          <p:attrName>style.visibility</p:attrName>
                                        </p:attrNameLst>
                                      </p:cBhvr>
                                      <p:to>
                                        <p:strVal val="visible"/>
                                      </p:to>
                                    </p:set>
                                    <p:animEffect transition="in" filter="wipe(down)">
                                      <p:cBhvr>
                                        <p:cTn id="8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134</TotalTime>
  <Words>678</Words>
  <Application>Microsoft Office PowerPoint</Application>
  <PresentationFormat>Presentación en pantalla (4:3)</PresentationFormat>
  <Paragraphs>28</Paragraphs>
  <Slides>4</Slides>
  <Notes>3</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Viajes</vt:lpstr>
      <vt:lpstr>Registro contable</vt:lpstr>
      <vt:lpstr>Diapositiva 2</vt:lpstr>
      <vt:lpstr>Diapositiva 3</vt:lpstr>
      <vt:lpstr>Diapositiva 4</vt:lpstr>
    </vt:vector>
  </TitlesOfParts>
  <Company>Pontificia Universidad Javeriana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hbermude</cp:lastModifiedBy>
  <cp:revision>18</cp:revision>
  <dcterms:created xsi:type="dcterms:W3CDTF">2010-02-05T13:43:46Z</dcterms:created>
  <dcterms:modified xsi:type="dcterms:W3CDTF">2010-02-05T19:19:59Z</dcterms:modified>
</cp:coreProperties>
</file>