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6" r:id="rId2"/>
    <p:sldId id="257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xmlns:mc="http://schemas.openxmlformats.org/markup-compatibility/2006" xmlns:a14="http://schemas.microsoft.com/office/drawing/2010/main" val="FF0000" mc:Ignorable="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3379" autoAdjust="0"/>
    <p:restoredTop sz="86323" autoAdjust="0"/>
  </p:normalViewPr>
  <p:slideViewPr>
    <p:cSldViewPr>
      <p:cViewPr>
        <p:scale>
          <a:sx n="77" d="100"/>
          <a:sy n="77" d="100"/>
        </p:scale>
        <p:origin x="-72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18" y="1041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17/05/2010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17/05/2010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17/05/2010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17/05/2010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17/05/2010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17/05/2010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lang="es-ES" dirty="0" smtClean="0"/>
              <a:t>Segundo nivel</a:t>
            </a:r>
          </a:p>
          <a:p>
            <a:pPr lvl="2" eaLnBrk="1" latinLnBrk="0" hangingPunct="1"/>
            <a:r>
              <a:rPr lang="es-ES" dirty="0" smtClean="0"/>
              <a:t>Tercer nivel</a:t>
            </a:r>
          </a:p>
          <a:p>
            <a:pPr lvl="3" eaLnBrk="1" latinLnBrk="0" hangingPunct="1"/>
            <a:r>
              <a:rPr lang="es-ES" dirty="0" smtClean="0"/>
              <a:t>Cuarto nivel</a:t>
            </a:r>
          </a:p>
          <a:p>
            <a:pPr lvl="4" eaLnBrk="1" latinLnBrk="0" hangingPunct="1"/>
            <a:r>
              <a:rPr lang="es-ES" dirty="0" smtClean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17/05/2010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17/05/2010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17/05/2010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17/05/2010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17/05/2010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17/05/2010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 smtClean="0"/>
              <a:t>Segundo nivel</a:t>
            </a:r>
          </a:p>
          <a:p>
            <a:pPr lvl="2" eaLnBrk="1" latinLnBrk="0" hangingPunct="1"/>
            <a:r>
              <a:rPr kumimoji="0" lang="es-ES" dirty="0" smtClean="0"/>
              <a:t>Tercer nivel</a:t>
            </a:r>
          </a:p>
          <a:p>
            <a:pPr lvl="3" eaLnBrk="1" latinLnBrk="0" hangingPunct="1"/>
            <a:r>
              <a:rPr kumimoji="0" lang="es-ES" dirty="0" smtClean="0"/>
              <a:t>Cuarto nivel</a:t>
            </a:r>
          </a:p>
          <a:p>
            <a:pPr lvl="4" eaLnBrk="1" latinLnBrk="0" hangingPunct="1"/>
            <a:r>
              <a:rPr kumimoji="0" lang="es-ES" dirty="0" smtClean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A68CBF0-8672-4F36-B83B-9B71984090C0}" type="datetimeFigureOut">
              <a:rPr lang="es-CO" smtClean="0"/>
              <a:pPr/>
              <a:t>17/05/2010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 smtClean="0">
                <a:latin typeface="Bradley Hand ITC" pitchFamily="66" charset="0"/>
              </a:rPr>
              <a:t>Registro contable</a:t>
            </a:r>
            <a:endParaRPr lang="es-CO" sz="8800" dirty="0">
              <a:latin typeface="Bradley Hand ITC" pitchFamily="66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 smtClean="0"/>
              <a:t>Número 14, mayo 18 de 2010</a:t>
            </a:r>
            <a:endParaRPr lang="es-CO" dirty="0"/>
          </a:p>
        </p:txBody>
      </p:sp>
    </p:spTree>
  </p:cSld>
  <p:clrMapOvr>
    <a:masterClrMapping/>
  </p:clrMapOvr>
  <p:transition xmlns:p14="http://schemas.microsoft.com/office/powerpoint/2010/main" advClick="0" advTm="3000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martes </a:t>
            </a:r>
            <a:r>
              <a:rPr lang="es-CO" sz="1800" dirty="0" smtClean="0"/>
              <a:t>11 </a:t>
            </a:r>
            <a:r>
              <a:rPr lang="es-CO" sz="1800" dirty="0" smtClean="0"/>
              <a:t>de mayo, como parte de la actividades de la Red de Universidades con Especialización en Revisoría Fiscal , con la orientación </a:t>
            </a:r>
            <a:r>
              <a:rPr lang="es-CO" sz="1800" dirty="0" smtClean="0"/>
              <a:t>del profesor  Edgar Alvarado, </a:t>
            </a:r>
            <a:r>
              <a:rPr lang="es-CO" sz="1800" dirty="0" smtClean="0"/>
              <a:t>de la </a:t>
            </a:r>
            <a:r>
              <a:rPr lang="es-CO" sz="1800" dirty="0" smtClean="0"/>
              <a:t>Universidad Cooperativa de Colombia, </a:t>
            </a:r>
            <a:r>
              <a:rPr lang="es-CO" sz="1800" dirty="0" smtClean="0"/>
              <a:t>se estudió la ISA </a:t>
            </a:r>
            <a:r>
              <a:rPr lang="en-US" sz="1800" dirty="0"/>
              <a:t>315: </a:t>
            </a:r>
            <a:r>
              <a:rPr lang="en-US" sz="1800" i="1" dirty="0"/>
              <a:t>Identifying and Assessing the Risk of Material Misstatement </a:t>
            </a:r>
            <a:r>
              <a:rPr lang="en-US" sz="1800" i="1" dirty="0" smtClean="0"/>
              <a:t> through </a:t>
            </a:r>
            <a:r>
              <a:rPr lang="en-US" sz="1800" i="1" dirty="0"/>
              <a:t>Understanding the Entity and Its Environment</a:t>
            </a:r>
            <a:r>
              <a:rPr lang="es-CO" sz="1800" dirty="0" smtClean="0"/>
              <a:t>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Circularon Novitas </a:t>
            </a:r>
            <a:r>
              <a:rPr lang="es-CO" sz="1800" dirty="0" smtClean="0"/>
              <a:t>257, Contrapartida </a:t>
            </a:r>
            <a:r>
              <a:rPr lang="es-CO" sz="1800" dirty="0"/>
              <a:t>165, 166  y </a:t>
            </a:r>
            <a:r>
              <a:rPr lang="es-CO" sz="1800" dirty="0" smtClean="0"/>
              <a:t>167 y Registro </a:t>
            </a:r>
            <a:r>
              <a:rPr lang="es-CO" sz="1800" dirty="0"/>
              <a:t>contable 13</a:t>
            </a:r>
            <a:r>
              <a:rPr lang="es-CO" sz="1800" dirty="0" smtClean="0"/>
              <a:t>.</a:t>
            </a:r>
          </a:p>
          <a:p>
            <a:r>
              <a:rPr lang="es-CO" sz="1800" dirty="0"/>
              <a:t>Para definir el tema del VI Congreso de Estudiantes, se han diligenciado 126 encuestas. Falta hacer 55</a:t>
            </a:r>
            <a:r>
              <a:rPr lang="es-CO" sz="1800" dirty="0" smtClean="0"/>
              <a:t>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 advTm="45000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000"/>
                            </p:stCondLst>
                            <p:childTnLst>
                              <p:par>
                                <p:cTn id="4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500"/>
                            </p:stCondLst>
                            <p:childTnLst>
                              <p:par>
                                <p:cTn id="5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</a:t>
            </a:r>
            <a:r>
              <a:rPr lang="es-CO" sz="1800" dirty="0"/>
              <a:t>viernes 14 de </a:t>
            </a:r>
            <a:r>
              <a:rPr lang="es-CO" sz="1800" dirty="0" smtClean="0"/>
              <a:t>mayo, </a:t>
            </a:r>
            <a:r>
              <a:rPr lang="es-CO" sz="1800" dirty="0"/>
              <a:t>a las 11:00 a.m</a:t>
            </a:r>
            <a:r>
              <a:rPr lang="es-CO" sz="1800" dirty="0" smtClean="0"/>
              <a:t>., </a:t>
            </a:r>
            <a:r>
              <a:rPr lang="es-CO" sz="1800" dirty="0"/>
              <a:t>en la Sala del Consejo de la Facultad, se </a:t>
            </a:r>
            <a:r>
              <a:rPr lang="es-CO" sz="1800" dirty="0" smtClean="0"/>
              <a:t>reunieron la </a:t>
            </a:r>
            <a:r>
              <a:rPr lang="es-CO" sz="1800" dirty="0"/>
              <a:t>Editora Catalina Montoya y </a:t>
            </a:r>
            <a:r>
              <a:rPr lang="es-CO" sz="1800" dirty="0" smtClean="0"/>
              <a:t>los </a:t>
            </a:r>
            <a:r>
              <a:rPr lang="es-CO" sz="1800" dirty="0"/>
              <a:t>estudiantes que harán parte del programa “La República en la U</a:t>
            </a:r>
            <a:r>
              <a:rPr lang="es-CO" sz="1800" dirty="0" smtClean="0"/>
              <a:t>”.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lvl="0">
              <a:buClr>
                <a:srgbClr xmlns:mc="http://schemas.openxmlformats.org/markup-compatibility/2006" xmlns:a14="http://schemas.microsoft.com/office/drawing/2010/main" val="F0A22E" mc:Ignorable=""/>
              </a:buClr>
            </a:pPr>
            <a:r>
              <a:rPr lang="es-CO" sz="1800" dirty="0">
                <a:solidFill>
                  <a:prstClr val="black"/>
                </a:solidFill>
              </a:rPr>
              <a:t>En su reunión semanal los profesores de planta </a:t>
            </a:r>
            <a:r>
              <a:rPr lang="es-CO" sz="1800" dirty="0" smtClean="0">
                <a:solidFill>
                  <a:prstClr val="black"/>
                </a:solidFill>
              </a:rPr>
              <a:t>acordaron la forma de rendir cuentas a la comunidad estudiantil con relación a los planes adoptados para el primer semestre de 2010. Tal rendición de cuentas se llevó a cabo el sábado 15 de mayo en el Auditorio Félix Restrepo.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 advTm="45000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500"/>
                            </p:stCondLst>
                            <p:childTnLst>
                              <p:par>
                                <p:cTn id="4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mismo sábado 15 de mayo, luego de la actividad con los estudiantes, se llevó a cabo la reunión ordinaria de los profesores del Departamento de Ciencias Contables, en la cual se revisó el estado de cumplimiento de los compromisos asumidos en la planeación semestral.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distribuyó entre la comunidad el proyecto de decreto por el cual se modificarían las funciones del Consejo Técnico de la Contaduría Pública.</a:t>
            </a:r>
          </a:p>
          <a:p>
            <a:r>
              <a:rPr lang="es-CO" sz="1800" dirty="0" smtClean="0"/>
              <a:t>El Departamento de Teología actualizó su oferta de asignaturas para los estudiantes de la Facultad de Ciencias Económicas y Administrativas.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 advTm="45000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000"/>
                            </p:stCondLst>
                            <p:childTnLst>
                              <p:par>
                                <p:cTn id="4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500"/>
                            </p:stCondLst>
                            <p:childTnLst>
                              <p:par>
                                <p:cTn id="5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Los profesores de planta hicieron un homenaje a las secretarias de las unidades académicas del área de Ciencias Contables.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La Universidad manifestó formalmente al CNA su intención de renovar la acreditación del programa de Contaduría Pública.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 advTm="45000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500"/>
                            </p:stCondLst>
                            <p:childTnLst>
                              <p:par>
                                <p:cTn id="4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xmlns:mc="http://schemas.openxmlformats.org/markup-compatibility/2006" xmlns:a14="http://schemas.microsoft.com/office/drawing/2010/main" val="4E3B30" mc:Ignorable=""/>
      </a:dk2>
      <a:lt2>
        <a:srgbClr xmlns:mc="http://schemas.openxmlformats.org/markup-compatibility/2006" xmlns:a14="http://schemas.microsoft.com/office/drawing/2010/main" val="FBEEC9" mc:Ignorable=""/>
      </a:lt2>
      <a:accent1>
        <a:srgbClr xmlns:mc="http://schemas.openxmlformats.org/markup-compatibility/2006" xmlns:a14="http://schemas.microsoft.com/office/drawing/2010/main" val="F0A22E" mc:Ignorable=""/>
      </a:accent1>
      <a:accent2>
        <a:srgbClr xmlns:mc="http://schemas.openxmlformats.org/markup-compatibility/2006" xmlns:a14="http://schemas.microsoft.com/office/drawing/2010/main" val="A5644E" mc:Ignorable=""/>
      </a:accent2>
      <a:accent3>
        <a:srgbClr xmlns:mc="http://schemas.openxmlformats.org/markup-compatibility/2006" xmlns:a14="http://schemas.microsoft.com/office/drawing/2010/main" val="B58B80" mc:Ignorable=""/>
      </a:accent3>
      <a:accent4>
        <a:srgbClr xmlns:mc="http://schemas.openxmlformats.org/markup-compatibility/2006" xmlns:a14="http://schemas.microsoft.com/office/drawing/2010/main" val="C3986D" mc:Ignorable=""/>
      </a:accent4>
      <a:accent5>
        <a:srgbClr xmlns:mc="http://schemas.openxmlformats.org/markup-compatibility/2006" xmlns:a14="http://schemas.microsoft.com/office/drawing/2010/main" val="A19574" mc:Ignorable=""/>
      </a:accent5>
      <a:accent6>
        <a:srgbClr xmlns:mc="http://schemas.openxmlformats.org/markup-compatibility/2006" xmlns:a14="http://schemas.microsoft.com/office/drawing/2010/main" val="C17529" mc:Ignorable=""/>
      </a:accent6>
      <a:hlink>
        <a:srgbClr xmlns:mc="http://schemas.openxmlformats.org/markup-compatibility/2006" xmlns:a14="http://schemas.microsoft.com/office/drawing/2010/main" val="AD1F1F" mc:Ignorable=""/>
      </a:hlink>
      <a:folHlink>
        <a:srgbClr xmlns:mc="http://schemas.openxmlformats.org/markup-compatibility/2006" xmlns:a14="http://schemas.microsoft.com/office/drawing/2010/main" val="FFC42F" mc:Ignorable="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xmlns:mc="http://schemas.openxmlformats.org/markup-compatibility/2006" xmlns:a14="http://schemas.microsoft.com/office/drawing/2010/main" val="4E3B30" mc:Ignorable="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xmlns:mc="http://schemas.openxmlformats.org/markup-compatibility/2006" xmlns:a14="http://schemas.microsoft.com/office/drawing/2010/main" val="4E3B30" mc:Ignorable="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xmlns:mc="http://schemas.openxmlformats.org/markup-compatibility/2006" xmlns:a14="http://schemas.microsoft.com/office/drawing/2010/main" val="4E3B30" mc:Ignorable="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xmlns:mc="http://schemas.openxmlformats.org/markup-compatibility/2006" xmlns:a14="http://schemas.microsoft.com/office/drawing/2010/main" val="1F497D" mc:Ignorable=""/>
      </a:dk2>
      <a:lt2>
        <a:srgbClr xmlns:mc="http://schemas.openxmlformats.org/markup-compatibility/2006" xmlns:a14="http://schemas.microsoft.com/office/drawing/2010/main" val="EEECE1" mc:Ignorable=""/>
      </a:lt2>
      <a:accent1>
        <a:srgbClr xmlns:mc="http://schemas.openxmlformats.org/markup-compatibility/2006" xmlns:a14="http://schemas.microsoft.com/office/drawing/2010/main" val="4F81BD" mc:Ignorable=""/>
      </a:accent1>
      <a:accent2>
        <a:srgbClr xmlns:mc="http://schemas.openxmlformats.org/markup-compatibility/2006" xmlns:a14="http://schemas.microsoft.com/office/drawing/2010/main" val="C0504D" mc:Ignorable=""/>
      </a:accent2>
      <a:accent3>
        <a:srgbClr xmlns:mc="http://schemas.openxmlformats.org/markup-compatibility/2006" xmlns:a14="http://schemas.microsoft.com/office/drawing/2010/main" val="9BBB59" mc:Ignorable=""/>
      </a:accent3>
      <a:accent4>
        <a:srgbClr xmlns:mc="http://schemas.openxmlformats.org/markup-compatibility/2006" xmlns:a14="http://schemas.microsoft.com/office/drawing/2010/main" val="8064A2" mc:Ignorable=""/>
      </a:accent4>
      <a:accent5>
        <a:srgbClr xmlns:mc="http://schemas.openxmlformats.org/markup-compatibility/2006" xmlns:a14="http://schemas.microsoft.com/office/drawing/2010/main" val="4BACC6" mc:Ignorable=""/>
      </a:accent5>
      <a:accent6>
        <a:srgbClr xmlns:mc="http://schemas.openxmlformats.org/markup-compatibility/2006" xmlns:a14="http://schemas.microsoft.com/office/drawing/2010/main" val="F79646" mc:Ignorable=""/>
      </a:accent6>
      <a:hlink>
        <a:srgbClr xmlns:mc="http://schemas.openxmlformats.org/markup-compatibility/2006" xmlns:a14="http://schemas.microsoft.com/office/drawing/2010/main" val="0000FF" mc:Ignorable=""/>
      </a:hlink>
      <a:folHlink>
        <a:srgbClr xmlns:mc="http://schemas.openxmlformats.org/markup-compatibility/2006" xmlns:a14="http://schemas.microsoft.com/office/drawing/2010/main" val="800080" mc:Ignorable="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xmlns:mc="http://schemas.openxmlformats.org/markup-compatibility/2006" xmlns:a14="http://schemas.microsoft.com/office/drawing/2010/main" val="000000" mc:Ignorable="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xmlns:mc="http://schemas.openxmlformats.org/markup-compatibility/2006" xmlns:a14="http://schemas.microsoft.com/office/drawing/2010/main" val="000000" mc:Ignorable="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xmlns:mc="http://schemas.openxmlformats.org/markup-compatibility/2006" xmlns:a14="http://schemas.microsoft.com/office/drawing/2010/main" val="000000" mc:Ignorable="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521</TotalTime>
  <Words>330</Words>
  <Application>Microsoft Office PowerPoint</Application>
  <PresentationFormat>Presentación en pantalla (4:3)</PresentationFormat>
  <Paragraphs>16</Paragraphs>
  <Slides>5</Slides>
  <Notes>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Viajes</vt:lpstr>
      <vt:lpstr>Registro contable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Pontificia Universidad Javeriana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Jezreel</cp:lastModifiedBy>
  <cp:revision>96</cp:revision>
  <dcterms:created xsi:type="dcterms:W3CDTF">2010-02-05T13:43:46Z</dcterms:created>
  <dcterms:modified xsi:type="dcterms:W3CDTF">2010-05-18T02:18:15Z</dcterms:modified>
</cp:coreProperties>
</file>