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xmlns:mc="http://schemas.openxmlformats.org/markup-compatibility/2006" xmlns:a14="http://schemas.microsoft.com/office/drawing/2010/main" val="FF0000" mc:Ignorable=""/>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79" autoAdjust="0"/>
    <p:restoredTop sz="86323" autoAdjust="0"/>
  </p:normalViewPr>
  <p:slideViewPr>
    <p:cSldViewPr>
      <p:cViewPr>
        <p:scale>
          <a:sx n="77" d="100"/>
          <a:sy n="77" d="100"/>
        </p:scale>
        <p:origin x="-78" y="-78"/>
      </p:cViewPr>
      <p:guideLst>
        <p:guide orient="horz" pos="2160"/>
        <p:guide pos="2880"/>
      </p:guideLst>
    </p:cSldViewPr>
  </p:slideViewPr>
  <p:outlineViewPr>
    <p:cViewPr>
      <p:scale>
        <a:sx n="33" d="100"/>
        <a:sy n="33" d="100"/>
      </p:scale>
      <p:origin x="18" y="1041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24/05/2010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xmlns=""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24/05/2010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24/05/2010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15, mayo 24 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martes 18 de mayo, como parte de la actividades de la Red de Universidades con Especialización en Revisoría Fiscal , con la orientación del </a:t>
            </a:r>
            <a:r>
              <a:rPr lang="es-CO" sz="1800" dirty="0"/>
              <a:t>E</a:t>
            </a:r>
            <a:r>
              <a:rPr lang="es-CO" sz="1800" dirty="0" smtClean="0"/>
              <a:t>specialista en Revisoría Fiscal  Néstor Uribe, de la Pontificia Universidad Javeriana, se estudió el </a:t>
            </a:r>
            <a:r>
              <a:rPr lang="es-ES" sz="1800" dirty="0"/>
              <a:t>ISA 320: </a:t>
            </a:r>
            <a:r>
              <a:rPr lang="es-ES" sz="1800" i="1" dirty="0" err="1"/>
              <a:t>Materiality</a:t>
            </a:r>
            <a:r>
              <a:rPr lang="es-ES" sz="1800" i="1" dirty="0"/>
              <a:t> in </a:t>
            </a:r>
            <a:r>
              <a:rPr lang="es-ES" sz="1800" i="1" dirty="0" err="1"/>
              <a:t>Planning</a:t>
            </a:r>
            <a:r>
              <a:rPr lang="es-ES" sz="1800" i="1" dirty="0"/>
              <a:t> and </a:t>
            </a:r>
            <a:r>
              <a:rPr lang="es-ES" sz="1800" i="1" dirty="0" err="1"/>
              <a:t>Performing</a:t>
            </a:r>
            <a:r>
              <a:rPr lang="es-ES" sz="1800" i="1" dirty="0"/>
              <a:t> </a:t>
            </a:r>
            <a:r>
              <a:rPr lang="es-ES" sz="1800" i="1" dirty="0" err="1"/>
              <a:t>an</a:t>
            </a:r>
            <a:r>
              <a:rPr lang="es-ES" sz="1800" i="1" dirty="0"/>
              <a:t> </a:t>
            </a:r>
            <a:r>
              <a:rPr lang="es-ES" sz="1800" i="1" dirty="0" err="1" smtClean="0"/>
              <a:t>Audit</a:t>
            </a:r>
            <a:r>
              <a:rPr lang="es-ES" sz="1800" i="1" dirty="0" smtClean="0"/>
              <a:t>.</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Ese </a:t>
            </a:r>
            <a:r>
              <a:rPr lang="es-CO" sz="1800" dirty="0"/>
              <a:t>mismo </a:t>
            </a:r>
            <a:r>
              <a:rPr lang="es-CO" sz="1800" dirty="0" smtClean="0"/>
              <a:t>día, a partir de las 6 p.m., el </a:t>
            </a:r>
            <a:r>
              <a:rPr lang="es-CO" sz="1800" dirty="0"/>
              <a:t>profesor Miguel Becerra Zamudio expuso el tema </a:t>
            </a:r>
            <a:r>
              <a:rPr lang="es-CO" sz="1800" i="1" dirty="0"/>
              <a:t>Sistemas ERP: Conceptos y aplicaciones en la </a:t>
            </a:r>
            <a:r>
              <a:rPr lang="es-CO" sz="1800" i="1" dirty="0" smtClean="0"/>
              <a:t>industria.</a:t>
            </a:r>
            <a:endParaRPr lang="es-CO" sz="1800" dirty="0" smtClean="0"/>
          </a:p>
          <a:p>
            <a:r>
              <a:rPr lang="es-CO" sz="1800" dirty="0" smtClean="0"/>
              <a:t>Circularon  </a:t>
            </a:r>
            <a:r>
              <a:rPr lang="es-CO" sz="1800" dirty="0"/>
              <a:t>Novitas </a:t>
            </a:r>
            <a:r>
              <a:rPr lang="es-CO" sz="1800" dirty="0" smtClean="0"/>
              <a:t>258,  </a:t>
            </a:r>
            <a:r>
              <a:rPr lang="es-CO" sz="1800" dirty="0"/>
              <a:t>Contrapartida </a:t>
            </a:r>
            <a:r>
              <a:rPr lang="es-CO" sz="1800" dirty="0" smtClean="0"/>
              <a:t>168 y Registro </a:t>
            </a:r>
            <a:r>
              <a:rPr lang="es-CO" sz="1800" dirty="0"/>
              <a:t>contable </a:t>
            </a:r>
            <a:r>
              <a:rPr lang="es-CO" sz="1800" dirty="0" smtClean="0"/>
              <a:t>14.</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1" end="1"/>
                                            </p:txEl>
                                          </p:spTgt>
                                        </p:tgtEl>
                                        <p:attrNameLst>
                                          <p:attrName>style.visibility</p:attrName>
                                        </p:attrNameLst>
                                      </p:cBhvr>
                                      <p:to>
                                        <p:strVal val="visible"/>
                                      </p:to>
                                    </p:set>
                                    <p:anim calcmode="lin" valueType="num">
                                      <p:cBhvr additive="base">
                                        <p:cTn id="4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6" fill="hold">
                            <p:stCondLst>
                              <p:cond delay="2000"/>
                            </p:stCondLst>
                            <p:childTnLst>
                              <p:par>
                                <p:cTn id="47" presetID="22" presetClass="entr" presetSubtype="4"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down)">
                                      <p:cBhvr>
                                        <p:cTn id="49" dur="500"/>
                                        <p:tgtEl>
                                          <p:spTgt spid="13"/>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down)">
                                      <p:cBhvr>
                                        <p:cTn id="5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a:solidFill>
                  <a:prstClr val="black"/>
                </a:solidFill>
              </a:rPr>
              <a:t>En su reunión semanal, los profesores de planta iniciaron el análisis de un documento preparado para orientar la investigación en el Departamento de Ciencias Contables. También evaluaron la actividad realizada el 15 de mayo con estudiantes y profesores, así como el estado del documento de autoevaluación para la </a:t>
            </a:r>
            <a:r>
              <a:rPr lang="es-CO" sz="1800" dirty="0" smtClean="0">
                <a:solidFill>
                  <a:prstClr val="black"/>
                </a:solidFill>
              </a:rPr>
              <a:t>acreditación.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buClr>
                <a:srgbClr val="F0A22E"/>
              </a:buClr>
            </a:pPr>
            <a:r>
              <a:rPr lang="es-CO" sz="1800" dirty="0" smtClean="0"/>
              <a:t>El miércoles 19 de mayo, en instalaciones de la Fundación Universidad Central, se realizó el IV Encuentro de profesores de revisoría fiscal, en el cual se presentaron 8 ponencias en torno al tema </a:t>
            </a:r>
            <a:r>
              <a:rPr lang="es-CO" sz="1800" i="1" dirty="0" smtClean="0"/>
              <a:t>La regulación profesional nacional e internacional  y el ejercicio de la Revisoría Fiscal.</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 calcmode="lin" valueType="num">
                                      <p:cBhvr additive="base">
                                        <p:cTn id="3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txEl>
                                              <p:pRg st="0" end="0"/>
                                            </p:txEl>
                                          </p:spTgt>
                                        </p:tgtEl>
                                        <p:attrNameLst>
                                          <p:attrName>style.visibility</p:attrName>
                                        </p:attrNameLst>
                                      </p:cBhvr>
                                      <p:to>
                                        <p:strVal val="visible"/>
                                      </p:to>
                                    </p:set>
                                    <p:anim calcmode="lin" valueType="num">
                                      <p:cBhvr additive="base">
                                        <p:cTn id="3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0" fill="hold">
                            <p:stCondLst>
                              <p:cond delay="2000"/>
                            </p:stCondLst>
                            <p:childTnLst>
                              <p:par>
                                <p:cTn id="41" presetID="22" presetClass="entr" presetSubtype="4"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down)">
                                      <p:cBhvr>
                                        <p:cTn id="43" dur="500"/>
                                        <p:tgtEl>
                                          <p:spTgt spid="13"/>
                                        </p:tgtEl>
                                      </p:cBhvr>
                                    </p:animEffect>
                                  </p:childTnLst>
                                </p:cTn>
                              </p:par>
                            </p:childTnLst>
                          </p:cTn>
                        </p:par>
                        <p:par>
                          <p:cTn id="44" fill="hold">
                            <p:stCondLst>
                              <p:cond delay="2500"/>
                            </p:stCondLst>
                            <p:childTnLst>
                              <p:par>
                                <p:cTn id="45" presetID="22" presetClass="entr" presetSubtype="4"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ipe(down)">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En su reunión quincenal, el Centro de Estudios en Derecho Contable (CEDC) inició el estudio del documento </a:t>
            </a:r>
            <a:r>
              <a:rPr lang="en-US" sz="1800" i="1" dirty="0" smtClean="0"/>
              <a:t>Exposure </a:t>
            </a:r>
            <a:r>
              <a:rPr lang="en-US" sz="1800" i="1" dirty="0"/>
              <a:t>Draft ED/2010/2 Conceptual Framework for Financial Reporting </a:t>
            </a:r>
            <a:r>
              <a:rPr lang="en-US" sz="1800" i="1" dirty="0" smtClean="0"/>
              <a:t> The </a:t>
            </a:r>
            <a:r>
              <a:rPr lang="en-US" sz="1800" i="1" dirty="0"/>
              <a:t>Reporting </a:t>
            </a:r>
            <a:r>
              <a:rPr lang="en-US" sz="1800" i="1" dirty="0" smtClean="0"/>
              <a:t>Entity. </a:t>
            </a:r>
            <a:endParaRPr lang="en-US" sz="1800" i="1" dirty="0" smtClean="0"/>
          </a:p>
          <a:p>
            <a:r>
              <a:rPr lang="es-CO" sz="1800" dirty="0" smtClean="0"/>
              <a:t>Funcionarios de la </a:t>
            </a:r>
            <a:r>
              <a:rPr lang="es-CO" sz="1800" dirty="0" err="1" smtClean="0"/>
              <a:t>Vicerrectoría</a:t>
            </a:r>
            <a:r>
              <a:rPr lang="es-CO" sz="1800" dirty="0" smtClean="0"/>
              <a:t> Administrativa presentaron los resultados de su estudio sobre la estructura administrativa de la Facultad.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Culminó </a:t>
            </a:r>
            <a:r>
              <a:rPr lang="es-CO" sz="1800" dirty="0"/>
              <a:t>el curso de preparación para los exámenes preparatorios en el área de Contabilidad </a:t>
            </a:r>
            <a:r>
              <a:rPr lang="es-CO" sz="1800" dirty="0" smtClean="0"/>
              <a:t>Financiera.</a:t>
            </a:r>
          </a:p>
          <a:p>
            <a:r>
              <a:rPr lang="es-CO" sz="1800" dirty="0" smtClean="0"/>
              <a:t>Temporalmente, Jenny Milena Neira Cantor apoyará las labores de la Unidad de Contabilidad Financiera y Finanzas</a:t>
            </a:r>
            <a:r>
              <a:rPr lang="es-CO" sz="1800" dirty="0" smtClean="0"/>
              <a:t>.</a:t>
            </a:r>
          </a:p>
          <a:p>
            <a:r>
              <a:rPr lang="es-CO" sz="1800" dirty="0" smtClean="0"/>
              <a:t>Los </a:t>
            </a:r>
            <a:r>
              <a:rPr lang="es-CO" sz="1800" dirty="0" smtClean="0"/>
              <a:t>integrantes del c</a:t>
            </a:r>
            <a:r>
              <a:rPr lang="es-CO" sz="1800" dirty="0" smtClean="0"/>
              <a:t>omité </a:t>
            </a:r>
            <a:r>
              <a:rPr lang="es-CO" sz="1800" dirty="0" smtClean="0"/>
              <a:t>de la revista de </a:t>
            </a:r>
            <a:r>
              <a:rPr lang="es-CO" sz="1800" dirty="0" smtClean="0"/>
              <a:t>estudiantes se volvieron a reunir para continuar trabajando sobre las </a:t>
            </a:r>
            <a:r>
              <a:rPr lang="es-CO" sz="1800" dirty="0" smtClean="0"/>
              <a:t>políticas editoriales y el primer número de </a:t>
            </a:r>
            <a:r>
              <a:rPr lang="es-CO" sz="1800" dirty="0" smtClean="0"/>
              <a:t>la revista</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bg/>
                                          </p:spTgt>
                                        </p:tgtEl>
                                        <p:attrNameLst>
                                          <p:attrName>style.visibility</p:attrName>
                                        </p:attrNameLst>
                                      </p:cBhvr>
                                      <p:to>
                                        <p:strVal val="visible"/>
                                      </p:to>
                                    </p:set>
                                    <p:anim calcmode="lin" valueType="num">
                                      <p:cBhvr additive="base">
                                        <p:cTn id="38"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 calcmode="lin" valueType="num">
                                      <p:cBhvr additive="base">
                                        <p:cTn id="4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
                                            <p:txEl>
                                              <p:pRg st="1" end="1"/>
                                            </p:txEl>
                                          </p:spTgt>
                                        </p:tgtEl>
                                        <p:attrNameLst>
                                          <p:attrName>style.visibility</p:attrName>
                                        </p:attrNameLst>
                                      </p:cBhvr>
                                      <p:to>
                                        <p:strVal val="visible"/>
                                      </p:to>
                                    </p:set>
                                    <p:anim calcmode="lin" valueType="num">
                                      <p:cBhvr additive="base">
                                        <p:cTn id="50"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1"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 calcmode="lin" valueType="num">
                                      <p:cBhvr additive="base">
                                        <p:cTn id="56"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7"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58" fill="hold">
                            <p:stCondLst>
                              <p:cond delay="2000"/>
                            </p:stCondLst>
                            <p:childTnLst>
                              <p:par>
                                <p:cTn id="59" presetID="22" presetClass="entr" presetSubtype="4" fill="hold" grpId="0" nodeType="after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wipe(down)">
                                      <p:cBhvr>
                                        <p:cTn id="61" dur="500"/>
                                        <p:tgtEl>
                                          <p:spTgt spid="13"/>
                                        </p:tgtEl>
                                      </p:cBhvr>
                                    </p:animEffect>
                                  </p:childTnLst>
                                </p:cTn>
                              </p:par>
                            </p:childTnLst>
                          </p:cTn>
                        </p:par>
                        <p:par>
                          <p:cTn id="62" fill="hold">
                            <p:stCondLst>
                              <p:cond delay="2500"/>
                            </p:stCondLst>
                            <p:childTnLst>
                              <p:par>
                                <p:cTn id="63" presetID="22" presetClass="entr" presetSubtype="4"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ipe(down)">
                                      <p:cBhvr>
                                        <p:cTn id="6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El </a:t>
            </a:r>
            <a:r>
              <a:rPr lang="es-CO" sz="1800" dirty="0"/>
              <a:t>sábado 22 de mayo </a:t>
            </a:r>
            <a:r>
              <a:rPr lang="es-CO" sz="1800" dirty="0" smtClean="0"/>
              <a:t>finalizaron las clases del período 2010-10. Durante las </a:t>
            </a:r>
            <a:r>
              <a:rPr lang="es-CO" sz="1800" dirty="0"/>
              <a:t>siguientes dos semanas </a:t>
            </a:r>
            <a:r>
              <a:rPr lang="es-CO" sz="1800" dirty="0" smtClean="0"/>
              <a:t>se practicarán los </a:t>
            </a:r>
            <a:r>
              <a:rPr lang="es-CO" sz="1800" dirty="0"/>
              <a:t>exámenes </a:t>
            </a:r>
            <a:r>
              <a:rPr lang="es-CO" sz="1800" dirty="0" smtClean="0"/>
              <a:t>finales de la Carrera </a:t>
            </a:r>
            <a:r>
              <a:rPr lang="es-CO" sz="1800" dirty="0"/>
              <a:t>de Contaduría </a:t>
            </a:r>
            <a:r>
              <a:rPr lang="es-CO" sz="1800" dirty="0" smtClean="0"/>
              <a:t>Pública</a:t>
            </a:r>
            <a:r>
              <a:rPr lang="es-CO" sz="1800" dirty="0" smtClean="0"/>
              <a:t>.</a:t>
            </a:r>
          </a:p>
          <a:p>
            <a:r>
              <a:rPr lang="es-CO" sz="1800" dirty="0" smtClean="0"/>
              <a:t>El Grupo de Investigación </a:t>
            </a:r>
            <a:r>
              <a:rPr lang="es-CO" sz="1800" dirty="0" smtClean="0"/>
              <a:t>CIJAF </a:t>
            </a:r>
            <a:r>
              <a:rPr lang="es-CO" sz="1800" dirty="0" smtClean="0"/>
              <a:t>se </a:t>
            </a:r>
            <a:r>
              <a:rPr lang="es-CO" sz="1800" dirty="0" smtClean="0"/>
              <a:t>reunió </a:t>
            </a:r>
            <a:r>
              <a:rPr lang="es-CO" sz="1800" dirty="0" smtClean="0"/>
              <a:t>para definir el plan de acción </a:t>
            </a:r>
            <a:r>
              <a:rPr lang="es-CO" sz="1800" dirty="0" smtClean="0"/>
              <a:t>para el  </a:t>
            </a:r>
            <a:r>
              <a:rPr lang="es-CO" sz="1800" dirty="0" smtClean="0"/>
              <a:t>segundo semestre, revisar el </a:t>
            </a:r>
            <a:r>
              <a:rPr lang="es-CO" sz="1800" dirty="0" smtClean="0"/>
              <a:t>diplomado </a:t>
            </a:r>
            <a:r>
              <a:rPr lang="es-CO" sz="1800" dirty="0" smtClean="0"/>
              <a:t>que </a:t>
            </a:r>
            <a:r>
              <a:rPr lang="es-CO" sz="1800" dirty="0" smtClean="0"/>
              <a:t>inicia hoy 24 </a:t>
            </a:r>
            <a:r>
              <a:rPr lang="es-CO" sz="1800" dirty="0" smtClean="0"/>
              <a:t>de mayo y </a:t>
            </a:r>
            <a:r>
              <a:rPr lang="es-CO" sz="1800" dirty="0" smtClean="0"/>
              <a:t>analizar otros </a:t>
            </a:r>
            <a:r>
              <a:rPr lang="es-CO" sz="1800" dirty="0" smtClean="0"/>
              <a:t>temas de interés del Grupo.</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El pasado sábado 48 </a:t>
            </a:r>
            <a:r>
              <a:rPr lang="es-CO" sz="1800" dirty="0"/>
              <a:t>estudiantes </a:t>
            </a:r>
            <a:r>
              <a:rPr lang="es-CO" sz="1800" dirty="0" smtClean="0"/>
              <a:t>presentaron </a:t>
            </a:r>
            <a:r>
              <a:rPr lang="es-CO" sz="1800" dirty="0"/>
              <a:t>el examen preparatorio del área de aseguramiento </a:t>
            </a:r>
            <a:r>
              <a:rPr lang="es-CO" sz="1800" dirty="0" smtClean="0"/>
              <a:t>.</a:t>
            </a:r>
          </a:p>
          <a:p>
            <a:r>
              <a:rPr lang="es-CO" sz="1800" dirty="0" smtClean="0"/>
              <a:t>Está corriendo el lapso previsto para que los estudiantes de pregrado evalúen a sus docentes, lo que ahora se lleva a cabo electrónicamente</a:t>
            </a:r>
            <a:r>
              <a:rPr lang="es-CO" sz="1800" dirty="0" smtClean="0"/>
              <a:t>.</a:t>
            </a:r>
          </a:p>
          <a:p>
            <a:r>
              <a:rPr lang="es-CO" sz="1800" dirty="0" smtClean="0"/>
              <a:t>El grupo GESCO llevó a cabo </a:t>
            </a:r>
            <a:r>
              <a:rPr lang="es-CO" sz="1800" dirty="0" smtClean="0"/>
              <a:t>su reunión </a:t>
            </a:r>
            <a:r>
              <a:rPr lang="es-CO" sz="1800" dirty="0" smtClean="0"/>
              <a:t>de </a:t>
            </a:r>
            <a:r>
              <a:rPr lang="es-CO" sz="1800" dirty="0" smtClean="0"/>
              <a:t>despedida </a:t>
            </a:r>
            <a:r>
              <a:rPr lang="es-CO" sz="1800" dirty="0" smtClean="0"/>
              <a:t>del </a:t>
            </a:r>
            <a:r>
              <a:rPr lang="es-CO" sz="1800" dirty="0" smtClean="0"/>
              <a:t>período académico.</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
                                            <p:bg/>
                                          </p:spTgt>
                                        </p:tgtEl>
                                        <p:attrNameLst>
                                          <p:attrName>style.visibility</p:attrName>
                                        </p:attrNameLst>
                                      </p:cBhvr>
                                      <p:to>
                                        <p:strVal val="visible"/>
                                      </p:to>
                                    </p:set>
                                    <p:anim calcmode="lin" valueType="num">
                                      <p:cBhvr additive="base">
                                        <p:cTn id="20"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1"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6">
                                            <p:bg/>
                                          </p:spTgt>
                                        </p:tgtEl>
                                        <p:attrNameLst>
                                          <p:attrName>style.visibility</p:attrName>
                                        </p:attrNameLst>
                                      </p:cBhvr>
                                      <p:to>
                                        <p:strVal val="visible"/>
                                      </p:to>
                                    </p:set>
                                    <p:anim calcmode="lin" valueType="num">
                                      <p:cBhvr additive="base">
                                        <p:cTn id="38"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9"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6">
                                            <p:txEl>
                                              <p:pRg st="0" end="0"/>
                                            </p:txEl>
                                          </p:spTgt>
                                        </p:tgtEl>
                                        <p:attrNameLst>
                                          <p:attrName>style.visibility</p:attrName>
                                        </p:attrNameLst>
                                      </p:cBhvr>
                                      <p:to>
                                        <p:strVal val="visible"/>
                                      </p:to>
                                    </p:set>
                                    <p:anim calcmode="lin" valueType="num">
                                      <p:cBhvr additive="base">
                                        <p:cTn id="4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
                                            <p:txEl>
                                              <p:pRg st="1" end="1"/>
                                            </p:txEl>
                                          </p:spTgt>
                                        </p:tgtEl>
                                        <p:attrNameLst>
                                          <p:attrName>style.visibility</p:attrName>
                                        </p:attrNameLst>
                                      </p:cBhvr>
                                      <p:to>
                                        <p:strVal val="visible"/>
                                      </p:to>
                                    </p:set>
                                    <p:anim calcmode="lin" valueType="num">
                                      <p:cBhvr additive="base">
                                        <p:cTn id="50"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1"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6">
                                            <p:txEl>
                                              <p:pRg st="2" end="2"/>
                                            </p:txEl>
                                          </p:spTgt>
                                        </p:tgtEl>
                                        <p:attrNameLst>
                                          <p:attrName>style.visibility</p:attrName>
                                        </p:attrNameLst>
                                      </p:cBhvr>
                                      <p:to>
                                        <p:strVal val="visible"/>
                                      </p:to>
                                    </p:set>
                                    <p:anim calcmode="lin" valueType="num">
                                      <p:cBhvr additive="base">
                                        <p:cTn id="56"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7"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par>
                          <p:cTn id="58" fill="hold">
                            <p:stCondLst>
                              <p:cond delay="2000"/>
                            </p:stCondLst>
                            <p:childTnLst>
                              <p:par>
                                <p:cTn id="59" presetID="22" presetClass="entr" presetSubtype="4" fill="hold" grpId="0" nodeType="after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wipe(down)">
                                      <p:cBhvr>
                                        <p:cTn id="61" dur="500"/>
                                        <p:tgtEl>
                                          <p:spTgt spid="13"/>
                                        </p:tgtEl>
                                      </p:cBhvr>
                                    </p:animEffect>
                                  </p:childTnLst>
                                </p:cTn>
                              </p:par>
                            </p:childTnLst>
                          </p:cTn>
                        </p:par>
                        <p:par>
                          <p:cTn id="62" fill="hold">
                            <p:stCondLst>
                              <p:cond delay="2500"/>
                            </p:stCondLst>
                            <p:childTnLst>
                              <p:par>
                                <p:cTn id="63" presetID="22" presetClass="entr" presetSubtype="4"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ipe(down)">
                                      <p:cBhvr>
                                        <p:cTn id="6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553</TotalTime>
  <Words>440</Words>
  <Application>Microsoft Office PowerPoint</Application>
  <PresentationFormat>Presentación en pantalla (4:3)</PresentationFormat>
  <Paragraphs>21</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Diapositiva 2</vt:lpstr>
      <vt:lpstr>Diapositiva 3</vt:lpstr>
      <vt:lpstr>Diapositiva 4</vt:lpstr>
      <vt:lpstr>Diapositiva 5</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107</cp:revision>
  <dcterms:created xsi:type="dcterms:W3CDTF">2010-02-05T13:43:46Z</dcterms:created>
  <dcterms:modified xsi:type="dcterms:W3CDTF">2010-05-24T15:27:44Z</dcterms:modified>
</cp:coreProperties>
</file>