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8"/>
  </p:notesMasterIdLst>
  <p:sldIdLst>
    <p:sldId id="256" r:id="rId2"/>
    <p:sldId id="257" r:id="rId3"/>
    <p:sldId id="259" r:id="rId4"/>
    <p:sldId id="260" r:id="rId5"/>
    <p:sldId id="262" r:id="rId6"/>
    <p:sldId id="261" r:id="rId7"/>
  </p:sldIdLst>
  <p:sldSz cx="9144000" cy="6858000" type="screen4x3"/>
  <p:notesSz cx="6858000" cy="9144000"/>
  <p:defaultText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xmlns:mc="http://schemas.openxmlformats.org/markup-compatibility/2006" xmlns:a14="http://schemas.microsoft.com/office/drawing/2010/main" val="FF0000" mc:Ignorable=""/>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3379" autoAdjust="0"/>
    <p:restoredTop sz="86323" autoAdjust="0"/>
  </p:normalViewPr>
  <p:slideViewPr>
    <p:cSldViewPr>
      <p:cViewPr>
        <p:scale>
          <a:sx n="77" d="100"/>
          <a:sy n="77" d="100"/>
        </p:scale>
        <p:origin x="-72" y="-18"/>
      </p:cViewPr>
      <p:guideLst>
        <p:guide orient="horz" pos="2160"/>
        <p:guide pos="2880"/>
      </p:guideLst>
    </p:cSldViewPr>
  </p:slideViewPr>
  <p:outlineViewPr>
    <p:cViewPr>
      <p:scale>
        <a:sx n="33" d="100"/>
        <a:sy n="33" d="100"/>
      </p:scale>
      <p:origin x="18" y="10416"/>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CO"/>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7A4A78E-36A0-4C82-A63C-1DF8B56BE281}" type="datetimeFigureOut">
              <a:rPr lang="es-CO" smtClean="0"/>
              <a:pPr/>
              <a:t>15/06/2010</a:t>
            </a:fld>
            <a:endParaRPr lang="es-CO"/>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CO"/>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CO"/>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ADE55E3-A00E-43FD-A031-841EC2C2B02A}" type="slidenum">
              <a:rPr lang="es-CO" smtClean="0"/>
              <a:pPr/>
              <a:t>‹Nº›</a:t>
            </a:fld>
            <a:endParaRPr lang="es-CO"/>
          </a:p>
        </p:txBody>
      </p:sp>
    </p:spTree>
    <p:extLst>
      <p:ext uri="{BB962C8B-B14F-4D97-AF65-F5344CB8AC3E}">
        <p14:creationId xmlns:p14="http://schemas.microsoft.com/office/powerpoint/2010/main" xmlns="" val="30253343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2</a:t>
            </a:fld>
            <a:endParaRPr lang="es-CO"/>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3</a:t>
            </a:fld>
            <a:endParaRPr lang="es-CO"/>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4</a:t>
            </a:fld>
            <a:endParaRPr lang="es-CO"/>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5</a:t>
            </a:fld>
            <a:endParaRPr lang="es-CO"/>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6</a:t>
            </a:fld>
            <a:endParaRPr lang="es-CO"/>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28 Título"/>
          <p:cNvSpPr>
            <a:spLocks noGrp="1"/>
          </p:cNvSpPr>
          <p:nvPr>
            <p:ph type="ctrTitle"/>
          </p:nvPr>
        </p:nvSpPr>
        <p:spPr>
          <a:xfrm>
            <a:off x="381000" y="4853411"/>
            <a:ext cx="8458200" cy="1222375"/>
          </a:xfrm>
        </p:spPr>
        <p:txBody>
          <a:bodyPr anchor="t"/>
          <a:lstStyle/>
          <a:p>
            <a:r>
              <a:rPr kumimoji="0" lang="es-ES" smtClean="0"/>
              <a:t>Haga clic para modificar el estilo de título del patrón</a:t>
            </a:r>
            <a:endParaRPr kumimoji="0" lang="en-US"/>
          </a:p>
        </p:txBody>
      </p:sp>
      <p:sp>
        <p:nvSpPr>
          <p:cNvPr id="9" name="8 Subtítulo"/>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smtClean="0"/>
              <a:t>Haga clic para modificar el estilo de subtítulo del patrón</a:t>
            </a:r>
            <a:endParaRPr kumimoji="0" lang="en-US"/>
          </a:p>
        </p:txBody>
      </p:sp>
      <p:sp>
        <p:nvSpPr>
          <p:cNvPr id="16" name="15 Marcador de fecha"/>
          <p:cNvSpPr>
            <a:spLocks noGrp="1"/>
          </p:cNvSpPr>
          <p:nvPr>
            <p:ph type="dt" sz="half" idx="10"/>
          </p:nvPr>
        </p:nvSpPr>
        <p:spPr/>
        <p:txBody>
          <a:bodyPr/>
          <a:lstStyle/>
          <a:p>
            <a:fld id="{5A68CBF0-8672-4F36-B83B-9B71984090C0}" type="datetimeFigureOut">
              <a:rPr lang="es-CO" smtClean="0"/>
              <a:pPr/>
              <a:t>15/06/2010</a:t>
            </a:fld>
            <a:endParaRPr lang="es-CO"/>
          </a:p>
        </p:txBody>
      </p:sp>
      <p:sp>
        <p:nvSpPr>
          <p:cNvPr id="2" name="1 Marcador de pie de página"/>
          <p:cNvSpPr>
            <a:spLocks noGrp="1"/>
          </p:cNvSpPr>
          <p:nvPr>
            <p:ph type="ftr" sz="quarter" idx="11"/>
          </p:nvPr>
        </p:nvSpPr>
        <p:spPr/>
        <p:txBody>
          <a:bodyPr/>
          <a:lstStyle/>
          <a:p>
            <a:endParaRPr lang="es-CO"/>
          </a:p>
        </p:txBody>
      </p:sp>
      <p:sp>
        <p:nvSpPr>
          <p:cNvPr id="15" name="14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‹Nº›</a:t>
            </a:fld>
            <a:endParaRPr lang="es-CO"/>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5A68CBF0-8672-4F36-B83B-9B71984090C0}" type="datetimeFigureOut">
              <a:rPr lang="es-CO" smtClean="0"/>
              <a:pPr/>
              <a:t>15/06/2010</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858000" y="549276"/>
            <a:ext cx="1828800" cy="5851525"/>
          </a:xfrm>
        </p:spPr>
        <p:txBody>
          <a:bodyPr vert="eaVer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457200" y="549276"/>
            <a:ext cx="6248400" cy="5851525"/>
          </a:xfrm>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5A68CBF0-8672-4F36-B83B-9B71984090C0}" type="datetimeFigureOut">
              <a:rPr lang="es-CO" smtClean="0"/>
              <a:pPr/>
              <a:t>15/06/2010</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2" name="2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27" name="26 Marcador de contenido"/>
          <p:cNvSpPr>
            <a:spLocks noGrp="1"/>
          </p:cNvSpPr>
          <p:nvPr>
            <p:ph idx="1"/>
          </p:nvPr>
        </p:nvSpPr>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25" name="24 Marcador de fecha"/>
          <p:cNvSpPr>
            <a:spLocks noGrp="1"/>
          </p:cNvSpPr>
          <p:nvPr>
            <p:ph type="dt" sz="half" idx="10"/>
          </p:nvPr>
        </p:nvSpPr>
        <p:spPr/>
        <p:txBody>
          <a:bodyPr/>
          <a:lstStyle/>
          <a:p>
            <a:fld id="{5A68CBF0-8672-4F36-B83B-9B71984090C0}" type="datetimeFigureOut">
              <a:rPr lang="es-CO" smtClean="0"/>
              <a:pPr/>
              <a:t>15/06/2010</a:t>
            </a:fld>
            <a:endParaRPr lang="es-CO"/>
          </a:p>
        </p:txBody>
      </p:sp>
      <p:sp>
        <p:nvSpPr>
          <p:cNvPr id="19" name="18 Marcador de pie de página"/>
          <p:cNvSpPr>
            <a:spLocks noGrp="1"/>
          </p:cNvSpPr>
          <p:nvPr>
            <p:ph type="ftr" sz="quarter" idx="11"/>
          </p:nvPr>
        </p:nvSpPr>
        <p:spPr>
          <a:xfrm>
            <a:off x="3581400" y="76200"/>
            <a:ext cx="2895600" cy="288925"/>
          </a:xfrm>
        </p:spPr>
        <p:txBody>
          <a:bodyPr/>
          <a:lstStyle/>
          <a:p>
            <a:endParaRPr lang="es-CO"/>
          </a:p>
        </p:txBody>
      </p:sp>
      <p:sp>
        <p:nvSpPr>
          <p:cNvPr id="16" name="15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‹Nº›</a:t>
            </a:fld>
            <a:endParaRPr lang="es-CO"/>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5 Marcador de texto"/>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smtClean="0"/>
              <a:t>Haga clic para modificar el estilo de texto del patrón</a:t>
            </a:r>
          </a:p>
        </p:txBody>
      </p:sp>
      <p:sp>
        <p:nvSpPr>
          <p:cNvPr id="19" name="18 Marcador de fecha"/>
          <p:cNvSpPr>
            <a:spLocks noGrp="1"/>
          </p:cNvSpPr>
          <p:nvPr>
            <p:ph type="dt" sz="half" idx="10"/>
          </p:nvPr>
        </p:nvSpPr>
        <p:spPr/>
        <p:txBody>
          <a:bodyPr/>
          <a:lstStyle/>
          <a:p>
            <a:fld id="{5A68CBF0-8672-4F36-B83B-9B71984090C0}" type="datetimeFigureOut">
              <a:rPr lang="es-CO" smtClean="0"/>
              <a:pPr/>
              <a:t>15/06/2010</a:t>
            </a:fld>
            <a:endParaRPr lang="es-CO"/>
          </a:p>
        </p:txBody>
      </p:sp>
      <p:sp>
        <p:nvSpPr>
          <p:cNvPr id="11" name="10 Marcador de pie de página"/>
          <p:cNvSpPr>
            <a:spLocks noGrp="1"/>
          </p:cNvSpPr>
          <p:nvPr>
            <p:ph type="ftr" sz="quarter" idx="11"/>
          </p:nvPr>
        </p:nvSpPr>
        <p:spPr/>
        <p:txBody>
          <a:bodyPr/>
          <a:lstStyle/>
          <a:p>
            <a:endParaRPr lang="es-CO"/>
          </a:p>
        </p:txBody>
      </p:sp>
      <p:sp>
        <p:nvSpPr>
          <p:cNvPr id="16" name="1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
        <p:nvSpPr>
          <p:cNvPr id="8" name="7 Título"/>
          <p:cNvSpPr>
            <a:spLocks noGrp="1"/>
          </p:cNvSpPr>
          <p:nvPr>
            <p:ph type="title"/>
          </p:nvPr>
        </p:nvSpPr>
        <p:spPr>
          <a:xfrm>
            <a:off x="180475" y="2947085"/>
            <a:ext cx="8686800" cy="1184825"/>
          </a:xfrm>
        </p:spPr>
        <p:txBody>
          <a:bodyPr rtlCol="0" anchor="t"/>
          <a:lstStyle>
            <a:lvl1pPr algn="r">
              <a:defRPr/>
            </a:lvl1pPr>
          </a:lstStyle>
          <a:p>
            <a:r>
              <a:rPr kumimoji="0" lang="es-ES" smtClean="0"/>
              <a:t>Haga clic para modificar el estilo de título del patrón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0" name="19 Título"/>
          <p:cNvSpPr>
            <a:spLocks noGrp="1"/>
          </p:cNvSpPr>
          <p:nvPr>
            <p:ph type="title"/>
          </p:nvPr>
        </p:nvSpPr>
        <p:spPr>
          <a:xfrm>
            <a:off x="301752" y="457200"/>
            <a:ext cx="8686800" cy="841248"/>
          </a:xfrm>
        </p:spPr>
        <p:txBody>
          <a:bodyPr/>
          <a:lstStyle/>
          <a:p>
            <a:r>
              <a:rPr kumimoji="0" lang="es-ES" smtClean="0"/>
              <a:t>Haga clic para modificar el estilo de título del patrón</a:t>
            </a:r>
            <a:endParaRPr kumimoji="0" lang="en-US"/>
          </a:p>
        </p:txBody>
      </p:sp>
      <p:sp>
        <p:nvSpPr>
          <p:cNvPr id="14" name="13 Marcador de contenido"/>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dirty="0" smtClean="0"/>
              <a:t>Haga clic para modificar el estilo de texto del patrón</a:t>
            </a:r>
          </a:p>
          <a:p>
            <a:pPr lvl="1" eaLnBrk="1" latinLnBrk="0" hangingPunct="1"/>
            <a:r>
              <a:rPr lang="es-ES" dirty="0" smtClean="0"/>
              <a:t>Segundo nivel</a:t>
            </a:r>
          </a:p>
          <a:p>
            <a:pPr lvl="2" eaLnBrk="1" latinLnBrk="0" hangingPunct="1"/>
            <a:r>
              <a:rPr lang="es-ES" dirty="0" smtClean="0"/>
              <a:t>Tercer nivel</a:t>
            </a:r>
          </a:p>
          <a:p>
            <a:pPr lvl="3" eaLnBrk="1" latinLnBrk="0" hangingPunct="1"/>
            <a:r>
              <a:rPr lang="es-ES" dirty="0" smtClean="0"/>
              <a:t>Cuarto nivel</a:t>
            </a:r>
          </a:p>
          <a:p>
            <a:pPr lvl="4" eaLnBrk="1" latinLnBrk="0" hangingPunct="1"/>
            <a:r>
              <a:rPr lang="es-ES" dirty="0" smtClean="0"/>
              <a:t>Quinto nivel</a:t>
            </a:r>
            <a:endParaRPr kumimoji="0" lang="en-US" dirty="0"/>
          </a:p>
        </p:txBody>
      </p:sp>
      <p:sp>
        <p:nvSpPr>
          <p:cNvPr id="13" name="12 Marcador de contenido"/>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21" name="20 Marcador de fecha"/>
          <p:cNvSpPr>
            <a:spLocks noGrp="1"/>
          </p:cNvSpPr>
          <p:nvPr>
            <p:ph type="dt" sz="half" idx="10"/>
          </p:nvPr>
        </p:nvSpPr>
        <p:spPr/>
        <p:txBody>
          <a:bodyPr/>
          <a:lstStyle/>
          <a:p>
            <a:fld id="{5A68CBF0-8672-4F36-B83B-9B71984090C0}" type="datetimeFigureOut">
              <a:rPr lang="es-CO" smtClean="0"/>
              <a:pPr/>
              <a:t>15/06/2010</a:t>
            </a:fld>
            <a:endParaRPr lang="es-CO"/>
          </a:p>
        </p:txBody>
      </p:sp>
      <p:sp>
        <p:nvSpPr>
          <p:cNvPr id="10" name="9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spTree>
      <p:nvGrpSpPr>
        <p:cNvPr id="1" name=""/>
        <p:cNvGrpSpPr/>
        <p:nvPr/>
      </p:nvGrpSpPr>
      <p:grpSpPr>
        <a:xfrm>
          <a:off x="0" y="0"/>
          <a:ext cx="0" cy="0"/>
          <a:chOff x="0" y="0"/>
          <a:chExt cx="0" cy="0"/>
        </a:xfrm>
      </p:grpSpPr>
      <p:sp>
        <p:nvSpPr>
          <p:cNvPr id="29" name="28 Título"/>
          <p:cNvSpPr>
            <a:spLocks noGrp="1"/>
          </p:cNvSpPr>
          <p:nvPr>
            <p:ph type="title"/>
          </p:nvPr>
        </p:nvSpPr>
        <p:spPr>
          <a:xfrm>
            <a:off x="304800" y="5410200"/>
            <a:ext cx="8610600" cy="882650"/>
          </a:xfrm>
        </p:spPr>
        <p:txBody>
          <a:bodyPr anchor="ctr"/>
          <a:lstStyle>
            <a:lvl1pPr>
              <a:defRPr/>
            </a:lvl1pPr>
          </a:lstStyle>
          <a:p>
            <a:r>
              <a:rPr kumimoji="0" lang="es-ES" smtClean="0"/>
              <a:t>Haga clic para modificar el estilo de título del patrón</a:t>
            </a:r>
            <a:endParaRPr kumimoji="0" lang="en-US"/>
          </a:p>
        </p:txBody>
      </p:sp>
      <p:sp>
        <p:nvSpPr>
          <p:cNvPr id="13" name="12 Marcador de texto"/>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25" name="24 Marcador de texto"/>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4" name="3 Marcador de contenido"/>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28" name="27 Marcador de contenido"/>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10" name="9 Marcador de fecha"/>
          <p:cNvSpPr>
            <a:spLocks noGrp="1"/>
          </p:cNvSpPr>
          <p:nvPr>
            <p:ph type="dt" sz="half" idx="10"/>
          </p:nvPr>
        </p:nvSpPr>
        <p:spPr/>
        <p:txBody>
          <a:bodyPr/>
          <a:lstStyle/>
          <a:p>
            <a:fld id="{5A68CBF0-8672-4F36-B83B-9B71984090C0}" type="datetimeFigureOut">
              <a:rPr lang="es-CO" smtClean="0"/>
              <a:pPr/>
              <a:t>15/06/2010</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a:xfrm>
            <a:off x="8229600" y="6477000"/>
            <a:ext cx="762000" cy="246888"/>
          </a:xfrm>
        </p:spPr>
        <p:txBody>
          <a:bodyPr/>
          <a:lstStyle/>
          <a:p>
            <a:fld id="{87159146-41A3-4BE1-A659-FD07DAF1089F}" type="slidenum">
              <a:rPr lang="es-CO" smtClean="0"/>
              <a:pPr/>
              <a:t>‹Nº›</a:t>
            </a:fld>
            <a:endParaRPr lang="es-CO"/>
          </a:p>
        </p:txBody>
      </p:sp>
      <p:sp>
        <p:nvSpPr>
          <p:cNvPr id="11" name="10 Conector recto"/>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30" name="29 Título"/>
          <p:cNvSpPr>
            <a:spLocks noGrp="1"/>
          </p:cNvSpPr>
          <p:nvPr>
            <p:ph type="title"/>
          </p:nvPr>
        </p:nvSpPr>
        <p:spPr>
          <a:xfrm>
            <a:off x="301752" y="457200"/>
            <a:ext cx="8686800" cy="841248"/>
          </a:xfrm>
        </p:spPr>
        <p:txBody>
          <a:bodyPr/>
          <a:lstStyle/>
          <a:p>
            <a:r>
              <a:rPr kumimoji="0" lang="es-ES" smtClean="0"/>
              <a:t>Haga clic para modificar el estilo de título del patrón</a:t>
            </a:r>
            <a:endParaRPr kumimoji="0" lang="en-US"/>
          </a:p>
        </p:txBody>
      </p:sp>
      <p:sp>
        <p:nvSpPr>
          <p:cNvPr id="12" name="11 Marcador de fecha"/>
          <p:cNvSpPr>
            <a:spLocks noGrp="1"/>
          </p:cNvSpPr>
          <p:nvPr>
            <p:ph type="dt" sz="half" idx="10"/>
          </p:nvPr>
        </p:nvSpPr>
        <p:spPr/>
        <p:txBody>
          <a:bodyPr/>
          <a:lstStyle/>
          <a:p>
            <a:fld id="{5A68CBF0-8672-4F36-B83B-9B71984090C0}" type="datetimeFigureOut">
              <a:rPr lang="es-CO" smtClean="0"/>
              <a:pPr/>
              <a:t>15/06/2010</a:t>
            </a:fld>
            <a:endParaRPr lang="es-CO"/>
          </a:p>
        </p:txBody>
      </p:sp>
      <p:sp>
        <p:nvSpPr>
          <p:cNvPr id="21" name="20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3" name="2 Marcador de fecha"/>
          <p:cNvSpPr>
            <a:spLocks noGrp="1"/>
          </p:cNvSpPr>
          <p:nvPr>
            <p:ph type="dt" sz="half" idx="10"/>
          </p:nvPr>
        </p:nvSpPr>
        <p:spPr/>
        <p:txBody>
          <a:bodyPr/>
          <a:lstStyle/>
          <a:p>
            <a:fld id="{5A68CBF0-8672-4F36-B83B-9B71984090C0}" type="datetimeFigureOut">
              <a:rPr lang="es-CO" smtClean="0"/>
              <a:pPr/>
              <a:t>15/06/2010</a:t>
            </a:fld>
            <a:endParaRPr lang="es-CO"/>
          </a:p>
        </p:txBody>
      </p:sp>
      <p:sp>
        <p:nvSpPr>
          <p:cNvPr id="24" name="23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8" name="7 Conector recto"/>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Título"/>
          <p:cNvSpPr>
            <a:spLocks noGrp="1"/>
          </p:cNvSpPr>
          <p:nvPr>
            <p:ph type="title"/>
          </p:nvPr>
        </p:nvSpPr>
        <p:spPr>
          <a:xfrm>
            <a:off x="457200" y="5486400"/>
            <a:ext cx="8458200" cy="520700"/>
          </a:xfrm>
        </p:spPr>
        <p:txBody>
          <a:bodyPr anchor="ctr"/>
          <a:lstStyle>
            <a:lvl1pPr algn="l">
              <a:buNone/>
              <a:defRPr sz="2000" b="1"/>
            </a:lvl1pPr>
          </a:lstStyle>
          <a:p>
            <a:r>
              <a:rPr kumimoji="0" lang="es-ES" smtClean="0"/>
              <a:t>Haga clic para modificar el estilo de título del patrón</a:t>
            </a:r>
            <a:endParaRPr kumimoji="0" lang="en-US"/>
          </a:p>
        </p:txBody>
      </p:sp>
      <p:sp>
        <p:nvSpPr>
          <p:cNvPr id="26" name="25 Marcador de texto"/>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s-ES" smtClean="0"/>
              <a:t>Haga clic para modificar el estilo de texto del patrón</a:t>
            </a:r>
          </a:p>
        </p:txBody>
      </p:sp>
      <p:sp>
        <p:nvSpPr>
          <p:cNvPr id="14" name="13 Marcador de contenido"/>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25" name="24 Marcador de fecha"/>
          <p:cNvSpPr>
            <a:spLocks noGrp="1"/>
          </p:cNvSpPr>
          <p:nvPr>
            <p:ph type="dt" sz="half" idx="10"/>
          </p:nvPr>
        </p:nvSpPr>
        <p:spPr/>
        <p:txBody>
          <a:bodyPr/>
          <a:lstStyle/>
          <a:p>
            <a:fld id="{5A68CBF0-8672-4F36-B83B-9B71984090C0}" type="datetimeFigureOut">
              <a:rPr lang="es-CO" smtClean="0"/>
              <a:pPr/>
              <a:t>15/06/2010</a:t>
            </a:fld>
            <a:endParaRPr lang="es-CO"/>
          </a:p>
        </p:txBody>
      </p:sp>
      <p:sp>
        <p:nvSpPr>
          <p:cNvPr id="29" name="28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13" name="12 Marcador de posición de imagen"/>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s-ES" smtClean="0"/>
              <a:t>Haga clic en el icono para agregar una imagen</a:t>
            </a:r>
            <a:endParaRPr kumimoji="0" lang="en-US" dirty="0"/>
          </a:p>
        </p:txBody>
      </p:sp>
      <p:sp>
        <p:nvSpPr>
          <p:cNvPr id="7" name="6 Marcador de fecha"/>
          <p:cNvSpPr>
            <a:spLocks noGrp="1"/>
          </p:cNvSpPr>
          <p:nvPr>
            <p:ph type="dt" sz="half" idx="10"/>
          </p:nvPr>
        </p:nvSpPr>
        <p:spPr/>
        <p:txBody>
          <a:bodyPr/>
          <a:lstStyle/>
          <a:p>
            <a:fld id="{5A68CBF0-8672-4F36-B83B-9B71984090C0}" type="datetimeFigureOut">
              <a:rPr lang="es-CO" smtClean="0"/>
              <a:pPr/>
              <a:t>15/06/2010</a:t>
            </a:fld>
            <a:endParaRPr lang="es-CO"/>
          </a:p>
        </p:txBody>
      </p:sp>
      <p:sp>
        <p:nvSpPr>
          <p:cNvPr id="5" name="4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
        <p:nvSpPr>
          <p:cNvPr id="17" name="16 Título"/>
          <p:cNvSpPr>
            <a:spLocks noGrp="1"/>
          </p:cNvSpPr>
          <p:nvPr>
            <p:ph type="title"/>
          </p:nvPr>
        </p:nvSpPr>
        <p:spPr>
          <a:xfrm>
            <a:off x="381000" y="4993760"/>
            <a:ext cx="5867400" cy="522288"/>
          </a:xfrm>
        </p:spPr>
        <p:txBody>
          <a:bodyPr anchor="ctr"/>
          <a:lstStyle>
            <a:lvl1pPr algn="l">
              <a:buNone/>
              <a:defRPr sz="2000" b="1"/>
            </a:lvl1pPr>
          </a:lstStyle>
          <a:p>
            <a:r>
              <a:rPr kumimoji="0" lang="es-ES" smtClean="0"/>
              <a:t>Haga clic para modificar el estilo de título del patrón</a:t>
            </a:r>
            <a:endParaRPr kumimoji="0" lang="en-US"/>
          </a:p>
        </p:txBody>
      </p:sp>
      <p:sp>
        <p:nvSpPr>
          <p:cNvPr id="26" name="25 Marcador de texto"/>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s-ES" smtClean="0"/>
              <a:t>Haga clic para modificar el estilo de texto del patrón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7 Marcador de texto"/>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s-ES" dirty="0" smtClean="0"/>
              <a:t>Haga clic para modificar el estilo de texto del patrón</a:t>
            </a:r>
          </a:p>
          <a:p>
            <a:pPr lvl="1" eaLnBrk="1" latinLnBrk="0" hangingPunct="1"/>
            <a:r>
              <a:rPr kumimoji="0" lang="es-ES" dirty="0" smtClean="0"/>
              <a:t>Segundo nivel</a:t>
            </a:r>
          </a:p>
          <a:p>
            <a:pPr lvl="2" eaLnBrk="1" latinLnBrk="0" hangingPunct="1"/>
            <a:r>
              <a:rPr kumimoji="0" lang="es-ES" dirty="0" smtClean="0"/>
              <a:t>Tercer nivel</a:t>
            </a:r>
          </a:p>
          <a:p>
            <a:pPr lvl="3" eaLnBrk="1" latinLnBrk="0" hangingPunct="1"/>
            <a:r>
              <a:rPr kumimoji="0" lang="es-ES" dirty="0" smtClean="0"/>
              <a:t>Cuarto nivel</a:t>
            </a:r>
          </a:p>
          <a:p>
            <a:pPr lvl="4" eaLnBrk="1" latinLnBrk="0" hangingPunct="1"/>
            <a:r>
              <a:rPr kumimoji="0" lang="es-ES" dirty="0" smtClean="0"/>
              <a:t>Quinto nivel</a:t>
            </a:r>
            <a:endParaRPr kumimoji="0" lang="en-US" dirty="0"/>
          </a:p>
        </p:txBody>
      </p:sp>
      <p:sp>
        <p:nvSpPr>
          <p:cNvPr id="11" name="10 Marcador de fecha"/>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5A68CBF0-8672-4F36-B83B-9B71984090C0}" type="datetimeFigureOut">
              <a:rPr lang="es-CO" smtClean="0"/>
              <a:pPr/>
              <a:t>15/06/2010</a:t>
            </a:fld>
            <a:endParaRPr lang="es-CO"/>
          </a:p>
        </p:txBody>
      </p:sp>
      <p:sp>
        <p:nvSpPr>
          <p:cNvPr id="28" name="27 Marcador de pie de página"/>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s-CO"/>
          </a:p>
        </p:txBody>
      </p:sp>
      <p:sp>
        <p:nvSpPr>
          <p:cNvPr id="5" name="4 Marcador de número de diapositiva"/>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87159146-41A3-4BE1-A659-FD07DAF1089F}" type="slidenum">
              <a:rPr lang="es-CO" smtClean="0"/>
              <a:pPr/>
              <a:t>‹Nº›</a:t>
            </a:fld>
            <a:endParaRPr lang="es-CO"/>
          </a:p>
        </p:txBody>
      </p:sp>
      <p:sp>
        <p:nvSpPr>
          <p:cNvPr id="10" name="9 Marcador de título"/>
          <p:cNvSpPr>
            <a:spLocks noGrp="1"/>
          </p:cNvSpPr>
          <p:nvPr>
            <p:ph type="title"/>
          </p:nvPr>
        </p:nvSpPr>
        <p:spPr>
          <a:xfrm>
            <a:off x="304800" y="457200"/>
            <a:ext cx="8686800" cy="838200"/>
          </a:xfrm>
          <a:prstGeom prst="rect">
            <a:avLst/>
          </a:prstGeom>
        </p:spPr>
        <p:txBody>
          <a:bodyPr vert="horz" anchor="ctr">
            <a:normAutofit/>
          </a:bodyPr>
          <a:lstStyle/>
          <a:p>
            <a:r>
              <a:rPr kumimoji="0" lang="es-ES" smtClean="0"/>
              <a:t>Haga clic para modificar el estilo de título del patrón</a:t>
            </a:r>
            <a:endParaRPr kumimoji="0" lang="en-US"/>
          </a:p>
        </p:txBody>
      </p:sp>
      <p:sp>
        <p:nvSpPr>
          <p:cNvPr id="9" name="8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Conector recto"/>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1500175"/>
            <a:ext cx="7772400" cy="2786082"/>
          </a:xfrm>
        </p:spPr>
        <p:txBody>
          <a:bodyPr>
            <a:noAutofit/>
          </a:bodyPr>
          <a:lstStyle/>
          <a:p>
            <a:r>
              <a:rPr lang="es-CO" sz="8800" dirty="0" smtClean="0">
                <a:latin typeface="Bradley Hand ITC" pitchFamily="66" charset="0"/>
              </a:rPr>
              <a:t>Registro contable</a:t>
            </a:r>
            <a:endParaRPr lang="es-CO" sz="8800" dirty="0">
              <a:latin typeface="Bradley Hand ITC" pitchFamily="66" charset="0"/>
            </a:endParaRPr>
          </a:p>
        </p:txBody>
      </p:sp>
      <p:sp>
        <p:nvSpPr>
          <p:cNvPr id="3" name="2 Subtítulo"/>
          <p:cNvSpPr>
            <a:spLocks noGrp="1"/>
          </p:cNvSpPr>
          <p:nvPr>
            <p:ph type="subTitle" idx="1"/>
          </p:nvPr>
        </p:nvSpPr>
        <p:spPr>
          <a:xfrm>
            <a:off x="1428728" y="4572008"/>
            <a:ext cx="6400800" cy="614370"/>
          </a:xfrm>
        </p:spPr>
        <p:txBody>
          <a:bodyPr/>
          <a:lstStyle/>
          <a:p>
            <a:r>
              <a:rPr lang="es-CO" dirty="0" smtClean="0"/>
              <a:t>Número 18, junio 15 de 2010</a:t>
            </a:r>
            <a:endParaRPr lang="es-CO" dirty="0"/>
          </a:p>
        </p:txBody>
      </p:sp>
    </p:spTree>
  </p:cSld>
  <p:clrMapOvr>
    <a:masterClrMapping/>
  </p:clrMapOvr>
  <p:transition advClick="0" advTm="300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2"/>
                                        </p:tgtEl>
                                        <p:attrNameLst>
                                          <p:attrName>ppt_y</p:attrName>
                                        </p:attrNameLst>
                                      </p:cBhvr>
                                      <p:tavLst>
                                        <p:tav tm="0">
                                          <p:val>
                                            <p:strVal val="#ppt_y"/>
                                          </p:val>
                                        </p:tav>
                                        <p:tav tm="100000">
                                          <p:val>
                                            <p:strVal val="#ppt_y"/>
                                          </p:val>
                                        </p:tav>
                                      </p:tavLst>
                                    </p:anim>
                                    <p:anim calcmode="lin" valueType="num">
                                      <p:cBhvr>
                                        <p:cTn id="9" dur="500" fill="hold"/>
                                        <p:tgtEl>
                                          <p:spTgt spid="2"/>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2"/>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2"/>
                                        </p:tgtEl>
                                      </p:cBhvr>
                                    </p:animEffect>
                                  </p:childTnLst>
                                </p:cTn>
                              </p:par>
                            </p:childTnLst>
                          </p:cTn>
                        </p:par>
                        <p:par>
                          <p:cTn id="12" fill="hold">
                            <p:stCondLst>
                              <p:cond delay="1250"/>
                            </p:stCondLst>
                            <p:childTnLst>
                              <p:par>
                                <p:cTn id="13" presetID="4" presetClass="entr" presetSubtype="16" fill="hold" grpId="0" nodeType="after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box(in)">
                                      <p:cBhvr>
                                        <p:cTn id="15"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57200" y="500042"/>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smtClean="0"/>
              <a:t>El martes 8 de junio, como parte de las actividades de la Red de Universidades con Especialización en Revisoría Fiscal , con la orientación de la profesora  </a:t>
            </a:r>
            <a:r>
              <a:rPr lang="es-CO" sz="1800" dirty="0" err="1" smtClean="0"/>
              <a:t>Claribel</a:t>
            </a:r>
            <a:r>
              <a:rPr lang="es-CO" sz="1800" dirty="0" smtClean="0"/>
              <a:t> </a:t>
            </a:r>
            <a:r>
              <a:rPr lang="es-CO" sz="1800" dirty="0"/>
              <a:t>V</a:t>
            </a:r>
            <a:r>
              <a:rPr lang="es-CO" sz="1800" dirty="0" smtClean="0"/>
              <a:t>argas de la Pontificia Universidad Javeriana, se estudió el </a:t>
            </a:r>
            <a:r>
              <a:rPr lang="en-US" sz="1800" i="1" dirty="0"/>
              <a:t>ISA 450: Evaluation of Misstatements Identified during the Audit</a:t>
            </a:r>
            <a:r>
              <a:rPr lang="es-ES" sz="1800" i="1" dirty="0" smtClean="0"/>
              <a:t>.</a:t>
            </a:r>
          </a:p>
          <a:p>
            <a:r>
              <a:rPr lang="es-CO" sz="1800" dirty="0"/>
              <a:t>Circularon  Novitas 261 , Contrapartida 174 y Registro contable 17 . </a:t>
            </a:r>
            <a:endParaRPr lang="es-CO" sz="1800" dirty="0" smtClean="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smtClean="0"/>
              <a:t>Bajo la orientación del Secretario para Asuntos Internacionales se llevó a cabo una </a:t>
            </a:r>
            <a:r>
              <a:rPr lang="es-CO" sz="1800" dirty="0"/>
              <a:t>reunión para socializar el trabajo que </a:t>
            </a:r>
            <a:r>
              <a:rPr lang="es-CO" sz="1800" dirty="0" smtClean="0"/>
              <a:t>se </a:t>
            </a:r>
            <a:r>
              <a:rPr lang="es-CO" sz="1800" dirty="0"/>
              <a:t>viene desarrollando en las diferentes iniciativas </a:t>
            </a:r>
            <a:r>
              <a:rPr lang="es-CO" sz="1800" dirty="0" smtClean="0"/>
              <a:t>AUSJAL  y para iniciar la reflexión </a:t>
            </a:r>
            <a:r>
              <a:rPr lang="es-CO" sz="1800" dirty="0"/>
              <a:t>sobre los procesos que debemos activar, como comunidad universitaria, para garantizar la participación activa, estable y sostenible de la Universidad Javeriana en los programas, proyectos e iniciativas de AUSJAL.</a:t>
            </a:r>
            <a:endParaRPr lang="es-CO" sz="1800" dirty="0" smtClean="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Tree>
  </p:cSld>
  <p:clrMapOvr>
    <a:masterClrMapping/>
  </p:clrMapOvr>
  <p:transition advTm="4500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childTnLst>
                    </p:cTn>
                  </p:par>
                  <p:par>
                    <p:cTn id="16" fill="hold">
                      <p:stCondLst>
                        <p:cond delay="indefinite"/>
                      </p:stCondLst>
                      <p:childTnLst>
                        <p:par>
                          <p:cTn id="17" fill="hold">
                            <p:stCondLst>
                              <p:cond delay="0"/>
                            </p:stCondLst>
                            <p:childTnLst>
                              <p:par>
                                <p:cTn id="18" presetID="2" presetClass="entr" presetSubtype="4" fill="hold" grpId="0" nodeType="clickEffect">
                                  <p:stCondLst>
                                    <p:cond delay="0"/>
                                  </p:stCondLst>
                                  <p:childTnLst>
                                    <p:set>
                                      <p:cBhvr>
                                        <p:cTn id="19" dur="1" fill="hold">
                                          <p:stCondLst>
                                            <p:cond delay="0"/>
                                          </p:stCondLst>
                                        </p:cTn>
                                        <p:tgtEl>
                                          <p:spTgt spid="5">
                                            <p:bg/>
                                          </p:spTgt>
                                        </p:tgtEl>
                                        <p:attrNameLst>
                                          <p:attrName>style.visibility</p:attrName>
                                        </p:attrNameLst>
                                      </p:cBhvr>
                                      <p:to>
                                        <p:strVal val="visible"/>
                                      </p:to>
                                    </p:set>
                                    <p:anim calcmode="lin" valueType="num">
                                      <p:cBhvr additive="base">
                                        <p:cTn id="20"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1" dur="2000" fill="hold"/>
                                        <p:tgtEl>
                                          <p:spTgt spid="5">
                                            <p:bg/>
                                          </p:spTgt>
                                        </p:tgtEl>
                                        <p:attrNameLst>
                                          <p:attrName>ppt_y</p:attrName>
                                        </p:attrNameLst>
                                      </p:cBhvr>
                                      <p:tavLst>
                                        <p:tav tm="0">
                                          <p:val>
                                            <p:strVal val="1+#ppt_h/2"/>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2" presetClass="entr" presetSubtype="4" fill="hold" grpId="0" nodeType="clickEffect">
                                  <p:stCondLst>
                                    <p:cond delay="0"/>
                                  </p:stCondLst>
                                  <p:childTnLst>
                                    <p:set>
                                      <p:cBhvr>
                                        <p:cTn id="25" dur="1" fill="hold">
                                          <p:stCondLst>
                                            <p:cond delay="0"/>
                                          </p:stCondLst>
                                        </p:cTn>
                                        <p:tgtEl>
                                          <p:spTgt spid="5">
                                            <p:txEl>
                                              <p:pRg st="0" end="0"/>
                                            </p:txEl>
                                          </p:spTgt>
                                        </p:tgtEl>
                                        <p:attrNameLst>
                                          <p:attrName>style.visibility</p:attrName>
                                        </p:attrNameLst>
                                      </p:cBhvr>
                                      <p:to>
                                        <p:strVal val="visible"/>
                                      </p:to>
                                    </p:set>
                                    <p:anim calcmode="lin" valueType="num">
                                      <p:cBhvr additive="base">
                                        <p:cTn id="26"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7"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2" presetClass="entr" presetSubtype="4" fill="hold" grpId="0" nodeType="clickEffect">
                                  <p:stCondLst>
                                    <p:cond delay="0"/>
                                  </p:stCondLst>
                                  <p:childTnLst>
                                    <p:set>
                                      <p:cBhvr>
                                        <p:cTn id="31" dur="1" fill="hold">
                                          <p:stCondLst>
                                            <p:cond delay="0"/>
                                          </p:stCondLst>
                                        </p:cTn>
                                        <p:tgtEl>
                                          <p:spTgt spid="5">
                                            <p:txEl>
                                              <p:pRg st="1" end="1"/>
                                            </p:txEl>
                                          </p:spTgt>
                                        </p:tgtEl>
                                        <p:attrNameLst>
                                          <p:attrName>style.visibility</p:attrName>
                                        </p:attrNameLst>
                                      </p:cBhvr>
                                      <p:to>
                                        <p:strVal val="visible"/>
                                      </p:to>
                                    </p:set>
                                    <p:anim calcmode="lin" valueType="num">
                                      <p:cBhvr additive="base">
                                        <p:cTn id="32" dur="2000" fill="hold"/>
                                        <p:tgtEl>
                                          <p:spTgt spid="5">
                                            <p:txEl>
                                              <p:pRg st="1" end="1"/>
                                            </p:txEl>
                                          </p:spTgt>
                                        </p:tgtEl>
                                        <p:attrNameLst>
                                          <p:attrName>ppt_x</p:attrName>
                                        </p:attrNameLst>
                                      </p:cBhvr>
                                      <p:tavLst>
                                        <p:tav tm="0">
                                          <p:val>
                                            <p:strVal val="#ppt_x"/>
                                          </p:val>
                                        </p:tav>
                                        <p:tav tm="100000">
                                          <p:val>
                                            <p:strVal val="#ppt_x"/>
                                          </p:val>
                                        </p:tav>
                                      </p:tavLst>
                                    </p:anim>
                                    <p:anim calcmode="lin" valueType="num">
                                      <p:cBhvr additive="base">
                                        <p:cTn id="33" dur="2000" fill="hold"/>
                                        <p:tgtEl>
                                          <p:spTgt spid="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2" presetClass="entr" presetSubtype="4" fill="hold" grpId="0" nodeType="clickEffect">
                                  <p:stCondLst>
                                    <p:cond delay="0"/>
                                  </p:stCondLst>
                                  <p:childTnLst>
                                    <p:set>
                                      <p:cBhvr>
                                        <p:cTn id="37" dur="1" fill="hold">
                                          <p:stCondLst>
                                            <p:cond delay="0"/>
                                          </p:stCondLst>
                                        </p:cTn>
                                        <p:tgtEl>
                                          <p:spTgt spid="6">
                                            <p:bg/>
                                          </p:spTgt>
                                        </p:tgtEl>
                                        <p:attrNameLst>
                                          <p:attrName>style.visibility</p:attrName>
                                        </p:attrNameLst>
                                      </p:cBhvr>
                                      <p:to>
                                        <p:strVal val="visible"/>
                                      </p:to>
                                    </p:set>
                                    <p:anim calcmode="lin" valueType="num">
                                      <p:cBhvr additive="base">
                                        <p:cTn id="38"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9"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40" fill="hold">
                      <p:stCondLst>
                        <p:cond delay="indefinite"/>
                      </p:stCondLst>
                      <p:childTnLst>
                        <p:par>
                          <p:cTn id="41" fill="hold">
                            <p:stCondLst>
                              <p:cond delay="0"/>
                            </p:stCondLst>
                            <p:childTnLst>
                              <p:par>
                                <p:cTn id="42" presetID="2" presetClass="entr" presetSubtype="4" fill="hold" grpId="0" nodeType="clickEffect">
                                  <p:stCondLst>
                                    <p:cond delay="0"/>
                                  </p:stCondLst>
                                  <p:childTnLst>
                                    <p:set>
                                      <p:cBhvr>
                                        <p:cTn id="43" dur="1" fill="hold">
                                          <p:stCondLst>
                                            <p:cond delay="0"/>
                                          </p:stCondLst>
                                        </p:cTn>
                                        <p:tgtEl>
                                          <p:spTgt spid="6">
                                            <p:txEl>
                                              <p:pRg st="0" end="0"/>
                                            </p:txEl>
                                          </p:spTgt>
                                        </p:tgtEl>
                                        <p:attrNameLst>
                                          <p:attrName>style.visibility</p:attrName>
                                        </p:attrNameLst>
                                      </p:cBhvr>
                                      <p:to>
                                        <p:strVal val="visible"/>
                                      </p:to>
                                    </p:set>
                                    <p:anim calcmode="lin" valueType="num">
                                      <p:cBhvr additive="base">
                                        <p:cTn id="4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4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46" fill="hold">
                            <p:stCondLst>
                              <p:cond delay="2000"/>
                            </p:stCondLst>
                            <p:childTnLst>
                              <p:par>
                                <p:cTn id="47" presetID="22" presetClass="entr" presetSubtype="4" fill="hold" grpId="0" nodeType="afterEffect">
                                  <p:stCondLst>
                                    <p:cond delay="0"/>
                                  </p:stCondLst>
                                  <p:childTnLst>
                                    <p:set>
                                      <p:cBhvr>
                                        <p:cTn id="48" dur="1" fill="hold">
                                          <p:stCondLst>
                                            <p:cond delay="0"/>
                                          </p:stCondLst>
                                        </p:cTn>
                                        <p:tgtEl>
                                          <p:spTgt spid="13"/>
                                        </p:tgtEl>
                                        <p:attrNameLst>
                                          <p:attrName>style.visibility</p:attrName>
                                        </p:attrNameLst>
                                      </p:cBhvr>
                                      <p:to>
                                        <p:strVal val="visible"/>
                                      </p:to>
                                    </p:set>
                                    <p:animEffect transition="in" filter="wipe(down)">
                                      <p:cBhvr>
                                        <p:cTn id="49" dur="500"/>
                                        <p:tgtEl>
                                          <p:spTgt spid="13"/>
                                        </p:tgtEl>
                                      </p:cBhvr>
                                    </p:animEffect>
                                  </p:childTnLst>
                                </p:cTn>
                              </p:par>
                            </p:childTnLst>
                          </p:cTn>
                        </p:par>
                        <p:par>
                          <p:cTn id="50" fill="hold">
                            <p:stCondLst>
                              <p:cond delay="2500"/>
                            </p:stCondLst>
                            <p:childTnLst>
                              <p:par>
                                <p:cTn id="51" presetID="22" presetClass="entr" presetSubtype="4" fill="hold" grpId="0" nodeType="afterEffect">
                                  <p:stCondLst>
                                    <p:cond delay="0"/>
                                  </p:stCondLst>
                                  <p:childTnLst>
                                    <p:set>
                                      <p:cBhvr>
                                        <p:cTn id="52" dur="1" fill="hold">
                                          <p:stCondLst>
                                            <p:cond delay="0"/>
                                          </p:stCondLst>
                                        </p:cTn>
                                        <p:tgtEl>
                                          <p:spTgt spid="14"/>
                                        </p:tgtEl>
                                        <p:attrNameLst>
                                          <p:attrName>style.visibility</p:attrName>
                                        </p:attrNameLst>
                                      </p:cBhvr>
                                      <p:to>
                                        <p:strVal val="visible"/>
                                      </p:to>
                                    </p:set>
                                    <p:animEffect transition="in" filter="wipe(down)">
                                      <p:cBhvr>
                                        <p:cTn id="5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57200" y="500042"/>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pPr lvl="0"/>
            <a:r>
              <a:rPr lang="es-CO" sz="1800" dirty="0" smtClean="0"/>
              <a:t>En su reunión semanal, los profesores de planta intercambiaron opiniones sobre el documento de autoevaluación que se viene preparando para renovar la acreditación de la Carrera, así como sobre el documento en borrador que se está escribiendo para orientar los procesos de investigación en sentido estricto y de investigación formativa.</a:t>
            </a:r>
            <a:endParaRPr lang="es-CO" sz="1800" dirty="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pPr>
              <a:buClr>
                <a:srgbClr val="F0A22E"/>
              </a:buClr>
            </a:pPr>
            <a:r>
              <a:rPr lang="es-CO" sz="1800" dirty="0" smtClean="0"/>
              <a:t>El jueves </a:t>
            </a:r>
            <a:r>
              <a:rPr lang="es-CO" sz="1800" dirty="0"/>
              <a:t>10 de junio, en sesión del Consejo de </a:t>
            </a:r>
            <a:r>
              <a:rPr lang="es-CO" sz="1800" dirty="0" smtClean="0"/>
              <a:t>Facultad, en </a:t>
            </a:r>
            <a:r>
              <a:rPr lang="es-CO" sz="1800" dirty="0"/>
              <a:t>cumplimiento de  la Resolución Rectoral No. 545 de 2010, para un periodo de dos </a:t>
            </a:r>
            <a:r>
              <a:rPr lang="es-CO" sz="1800" dirty="0" smtClean="0"/>
              <a:t>años (2010-2012), se </a:t>
            </a:r>
            <a:r>
              <a:rPr lang="es-CO" sz="1800" dirty="0"/>
              <a:t>eligió </a:t>
            </a:r>
            <a:r>
              <a:rPr lang="es-CO" sz="1800" dirty="0" smtClean="0"/>
              <a:t>como egresado </a:t>
            </a:r>
            <a:r>
              <a:rPr lang="es-CO" sz="1800" dirty="0"/>
              <a:t>miembro del mismo, a Andrés Augusto Alarcón Acevedo, Administrador de Empresas, egresado en </a:t>
            </a:r>
            <a:r>
              <a:rPr lang="es-CO" sz="1800" dirty="0" smtClean="0"/>
              <a:t>1994.</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Tree>
  </p:cSld>
  <p:clrMapOvr>
    <a:masterClrMapping/>
  </p:clrMapOvr>
  <p:transition advTm="4500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childTnLst>
                    </p:cTn>
                  </p:par>
                  <p:par>
                    <p:cTn id="16" fill="hold">
                      <p:stCondLst>
                        <p:cond delay="indefinite"/>
                      </p:stCondLst>
                      <p:childTnLst>
                        <p:par>
                          <p:cTn id="17" fill="hold">
                            <p:stCondLst>
                              <p:cond delay="0"/>
                            </p:stCondLst>
                            <p:childTnLst>
                              <p:par>
                                <p:cTn id="18" presetID="2" presetClass="entr" presetSubtype="4" fill="hold" grpId="0" nodeType="clickEffect">
                                  <p:stCondLst>
                                    <p:cond delay="0"/>
                                  </p:stCondLst>
                                  <p:childTnLst>
                                    <p:set>
                                      <p:cBhvr>
                                        <p:cTn id="19" dur="1" fill="hold">
                                          <p:stCondLst>
                                            <p:cond delay="0"/>
                                          </p:stCondLst>
                                        </p:cTn>
                                        <p:tgtEl>
                                          <p:spTgt spid="5">
                                            <p:bg/>
                                          </p:spTgt>
                                        </p:tgtEl>
                                        <p:attrNameLst>
                                          <p:attrName>style.visibility</p:attrName>
                                        </p:attrNameLst>
                                      </p:cBhvr>
                                      <p:to>
                                        <p:strVal val="visible"/>
                                      </p:to>
                                    </p:set>
                                    <p:anim calcmode="lin" valueType="num">
                                      <p:cBhvr additive="base">
                                        <p:cTn id="20"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1" dur="2000" fill="hold"/>
                                        <p:tgtEl>
                                          <p:spTgt spid="5">
                                            <p:bg/>
                                          </p:spTgt>
                                        </p:tgtEl>
                                        <p:attrNameLst>
                                          <p:attrName>ppt_y</p:attrName>
                                        </p:attrNameLst>
                                      </p:cBhvr>
                                      <p:tavLst>
                                        <p:tav tm="0">
                                          <p:val>
                                            <p:strVal val="1+#ppt_h/2"/>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2" presetClass="entr" presetSubtype="4" fill="hold" grpId="0" nodeType="clickEffect">
                                  <p:stCondLst>
                                    <p:cond delay="0"/>
                                  </p:stCondLst>
                                  <p:childTnLst>
                                    <p:set>
                                      <p:cBhvr>
                                        <p:cTn id="25" dur="1" fill="hold">
                                          <p:stCondLst>
                                            <p:cond delay="0"/>
                                          </p:stCondLst>
                                        </p:cTn>
                                        <p:tgtEl>
                                          <p:spTgt spid="5">
                                            <p:txEl>
                                              <p:pRg st="0" end="0"/>
                                            </p:txEl>
                                          </p:spTgt>
                                        </p:tgtEl>
                                        <p:attrNameLst>
                                          <p:attrName>style.visibility</p:attrName>
                                        </p:attrNameLst>
                                      </p:cBhvr>
                                      <p:to>
                                        <p:strVal val="visible"/>
                                      </p:to>
                                    </p:set>
                                    <p:anim calcmode="lin" valueType="num">
                                      <p:cBhvr additive="base">
                                        <p:cTn id="26"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7"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2" presetClass="entr" presetSubtype="4" fill="hold" grpId="0" nodeType="clickEffect">
                                  <p:stCondLst>
                                    <p:cond delay="0"/>
                                  </p:stCondLst>
                                  <p:childTnLst>
                                    <p:set>
                                      <p:cBhvr>
                                        <p:cTn id="31" dur="1" fill="hold">
                                          <p:stCondLst>
                                            <p:cond delay="0"/>
                                          </p:stCondLst>
                                        </p:cTn>
                                        <p:tgtEl>
                                          <p:spTgt spid="6">
                                            <p:bg/>
                                          </p:spTgt>
                                        </p:tgtEl>
                                        <p:attrNameLst>
                                          <p:attrName>style.visibility</p:attrName>
                                        </p:attrNameLst>
                                      </p:cBhvr>
                                      <p:to>
                                        <p:strVal val="visible"/>
                                      </p:to>
                                    </p:set>
                                    <p:anim calcmode="lin" valueType="num">
                                      <p:cBhvr additive="base">
                                        <p:cTn id="32"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3"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2" presetClass="entr" presetSubtype="4" fill="hold" grpId="0" nodeType="clickEffect">
                                  <p:stCondLst>
                                    <p:cond delay="0"/>
                                  </p:stCondLst>
                                  <p:childTnLst>
                                    <p:set>
                                      <p:cBhvr>
                                        <p:cTn id="37" dur="1" fill="hold">
                                          <p:stCondLst>
                                            <p:cond delay="0"/>
                                          </p:stCondLst>
                                        </p:cTn>
                                        <p:tgtEl>
                                          <p:spTgt spid="6">
                                            <p:txEl>
                                              <p:pRg st="0" end="0"/>
                                            </p:txEl>
                                          </p:spTgt>
                                        </p:tgtEl>
                                        <p:attrNameLst>
                                          <p:attrName>style.visibility</p:attrName>
                                        </p:attrNameLst>
                                      </p:cBhvr>
                                      <p:to>
                                        <p:strVal val="visible"/>
                                      </p:to>
                                    </p:set>
                                    <p:anim calcmode="lin" valueType="num">
                                      <p:cBhvr additive="base">
                                        <p:cTn id="38"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9"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40" fill="hold">
                            <p:stCondLst>
                              <p:cond delay="2000"/>
                            </p:stCondLst>
                            <p:childTnLst>
                              <p:par>
                                <p:cTn id="41" presetID="22" presetClass="entr" presetSubtype="4" fill="hold" grpId="0" nodeType="afterEffect">
                                  <p:stCondLst>
                                    <p:cond delay="0"/>
                                  </p:stCondLst>
                                  <p:childTnLst>
                                    <p:set>
                                      <p:cBhvr>
                                        <p:cTn id="42" dur="1" fill="hold">
                                          <p:stCondLst>
                                            <p:cond delay="0"/>
                                          </p:stCondLst>
                                        </p:cTn>
                                        <p:tgtEl>
                                          <p:spTgt spid="13"/>
                                        </p:tgtEl>
                                        <p:attrNameLst>
                                          <p:attrName>style.visibility</p:attrName>
                                        </p:attrNameLst>
                                      </p:cBhvr>
                                      <p:to>
                                        <p:strVal val="visible"/>
                                      </p:to>
                                    </p:set>
                                    <p:animEffect transition="in" filter="wipe(down)">
                                      <p:cBhvr>
                                        <p:cTn id="43" dur="500"/>
                                        <p:tgtEl>
                                          <p:spTgt spid="13"/>
                                        </p:tgtEl>
                                      </p:cBhvr>
                                    </p:animEffect>
                                  </p:childTnLst>
                                </p:cTn>
                              </p:par>
                            </p:childTnLst>
                          </p:cTn>
                        </p:par>
                        <p:par>
                          <p:cTn id="44" fill="hold">
                            <p:stCondLst>
                              <p:cond delay="2500"/>
                            </p:stCondLst>
                            <p:childTnLst>
                              <p:par>
                                <p:cTn id="45" presetID="22" presetClass="entr" presetSubtype="4" fill="hold" grpId="0" nodeType="afterEffect">
                                  <p:stCondLst>
                                    <p:cond delay="0"/>
                                  </p:stCondLst>
                                  <p:childTnLst>
                                    <p:set>
                                      <p:cBhvr>
                                        <p:cTn id="46" dur="1" fill="hold">
                                          <p:stCondLst>
                                            <p:cond delay="0"/>
                                          </p:stCondLst>
                                        </p:cTn>
                                        <p:tgtEl>
                                          <p:spTgt spid="14"/>
                                        </p:tgtEl>
                                        <p:attrNameLst>
                                          <p:attrName>style.visibility</p:attrName>
                                        </p:attrNameLst>
                                      </p:cBhvr>
                                      <p:to>
                                        <p:strVal val="visible"/>
                                      </p:to>
                                    </p:set>
                                    <p:animEffect transition="in" filter="wipe(down)">
                                      <p:cBhvr>
                                        <p:cTn id="47"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57200" y="500042"/>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smtClean="0"/>
              <a:t>La Facultad de Ciencias Económicas y Administrativas realizó el lanzamiento del Consultorio de Finanzas Familiares, que prestará atención en el segundo piso del edificio José Celestino Andrade </a:t>
            </a:r>
            <a:endParaRPr lang="es-CO" sz="1800" dirty="0" smtClean="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smtClean="0"/>
              <a:t>Funcionarios del Departamento actualizaron sus conocimientos sobre el proceso de liquidación y cobro de asignaturas.</a:t>
            </a:r>
          </a:p>
          <a:p>
            <a:r>
              <a:rPr lang="es-CO" sz="1800" dirty="0" smtClean="0"/>
              <a:t>Continúan los trabajos de rediseño de la página web del Departamento.</a:t>
            </a:r>
            <a:endParaRPr lang="es-CO" sz="1800" dirty="0" smtClean="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Tree>
  </p:cSld>
  <p:clrMapOvr>
    <a:masterClrMapping/>
  </p:clrMapOvr>
  <p:transition advTm="4500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childTnLst>
                    </p:cTn>
                  </p:par>
                  <p:par>
                    <p:cTn id="16" fill="hold">
                      <p:stCondLst>
                        <p:cond delay="indefinite"/>
                      </p:stCondLst>
                      <p:childTnLst>
                        <p:par>
                          <p:cTn id="17" fill="hold">
                            <p:stCondLst>
                              <p:cond delay="0"/>
                            </p:stCondLst>
                            <p:childTnLst>
                              <p:par>
                                <p:cTn id="18" presetID="2" presetClass="entr" presetSubtype="4" fill="hold" grpId="0" nodeType="clickEffect">
                                  <p:stCondLst>
                                    <p:cond delay="0"/>
                                  </p:stCondLst>
                                  <p:childTnLst>
                                    <p:set>
                                      <p:cBhvr>
                                        <p:cTn id="19" dur="1" fill="hold">
                                          <p:stCondLst>
                                            <p:cond delay="0"/>
                                          </p:stCondLst>
                                        </p:cTn>
                                        <p:tgtEl>
                                          <p:spTgt spid="5">
                                            <p:bg/>
                                          </p:spTgt>
                                        </p:tgtEl>
                                        <p:attrNameLst>
                                          <p:attrName>style.visibility</p:attrName>
                                        </p:attrNameLst>
                                      </p:cBhvr>
                                      <p:to>
                                        <p:strVal val="visible"/>
                                      </p:to>
                                    </p:set>
                                    <p:anim calcmode="lin" valueType="num">
                                      <p:cBhvr additive="base">
                                        <p:cTn id="20"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1" dur="2000" fill="hold"/>
                                        <p:tgtEl>
                                          <p:spTgt spid="5">
                                            <p:bg/>
                                          </p:spTgt>
                                        </p:tgtEl>
                                        <p:attrNameLst>
                                          <p:attrName>ppt_y</p:attrName>
                                        </p:attrNameLst>
                                      </p:cBhvr>
                                      <p:tavLst>
                                        <p:tav tm="0">
                                          <p:val>
                                            <p:strVal val="1+#ppt_h/2"/>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2" presetClass="entr" presetSubtype="4" fill="hold" grpId="0" nodeType="clickEffect">
                                  <p:stCondLst>
                                    <p:cond delay="0"/>
                                  </p:stCondLst>
                                  <p:childTnLst>
                                    <p:set>
                                      <p:cBhvr>
                                        <p:cTn id="25" dur="1" fill="hold">
                                          <p:stCondLst>
                                            <p:cond delay="0"/>
                                          </p:stCondLst>
                                        </p:cTn>
                                        <p:tgtEl>
                                          <p:spTgt spid="5">
                                            <p:txEl>
                                              <p:pRg st="0" end="0"/>
                                            </p:txEl>
                                          </p:spTgt>
                                        </p:tgtEl>
                                        <p:attrNameLst>
                                          <p:attrName>style.visibility</p:attrName>
                                        </p:attrNameLst>
                                      </p:cBhvr>
                                      <p:to>
                                        <p:strVal val="visible"/>
                                      </p:to>
                                    </p:set>
                                    <p:anim calcmode="lin" valueType="num">
                                      <p:cBhvr additive="base">
                                        <p:cTn id="26"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7"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2" presetClass="entr" presetSubtype="4" fill="hold" grpId="0" nodeType="clickEffect">
                                  <p:stCondLst>
                                    <p:cond delay="0"/>
                                  </p:stCondLst>
                                  <p:childTnLst>
                                    <p:set>
                                      <p:cBhvr>
                                        <p:cTn id="31" dur="1" fill="hold">
                                          <p:stCondLst>
                                            <p:cond delay="0"/>
                                          </p:stCondLst>
                                        </p:cTn>
                                        <p:tgtEl>
                                          <p:spTgt spid="6">
                                            <p:bg/>
                                          </p:spTgt>
                                        </p:tgtEl>
                                        <p:attrNameLst>
                                          <p:attrName>style.visibility</p:attrName>
                                        </p:attrNameLst>
                                      </p:cBhvr>
                                      <p:to>
                                        <p:strVal val="visible"/>
                                      </p:to>
                                    </p:set>
                                    <p:anim calcmode="lin" valueType="num">
                                      <p:cBhvr additive="base">
                                        <p:cTn id="32"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3"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2" presetClass="entr" presetSubtype="4" fill="hold" grpId="0" nodeType="clickEffect">
                                  <p:stCondLst>
                                    <p:cond delay="0"/>
                                  </p:stCondLst>
                                  <p:childTnLst>
                                    <p:set>
                                      <p:cBhvr>
                                        <p:cTn id="37" dur="1" fill="hold">
                                          <p:stCondLst>
                                            <p:cond delay="0"/>
                                          </p:stCondLst>
                                        </p:cTn>
                                        <p:tgtEl>
                                          <p:spTgt spid="6">
                                            <p:txEl>
                                              <p:pRg st="0" end="0"/>
                                            </p:txEl>
                                          </p:spTgt>
                                        </p:tgtEl>
                                        <p:attrNameLst>
                                          <p:attrName>style.visibility</p:attrName>
                                        </p:attrNameLst>
                                      </p:cBhvr>
                                      <p:to>
                                        <p:strVal val="visible"/>
                                      </p:to>
                                    </p:set>
                                    <p:anim calcmode="lin" valueType="num">
                                      <p:cBhvr additive="base">
                                        <p:cTn id="38"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9"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40" fill="hold">
                      <p:stCondLst>
                        <p:cond delay="indefinite"/>
                      </p:stCondLst>
                      <p:childTnLst>
                        <p:par>
                          <p:cTn id="41" fill="hold">
                            <p:stCondLst>
                              <p:cond delay="0"/>
                            </p:stCondLst>
                            <p:childTnLst>
                              <p:par>
                                <p:cTn id="42" presetID="2" presetClass="entr" presetSubtype="4" fill="hold" grpId="0" nodeType="clickEffect">
                                  <p:stCondLst>
                                    <p:cond delay="0"/>
                                  </p:stCondLst>
                                  <p:childTnLst>
                                    <p:set>
                                      <p:cBhvr>
                                        <p:cTn id="43" dur="1" fill="hold">
                                          <p:stCondLst>
                                            <p:cond delay="0"/>
                                          </p:stCondLst>
                                        </p:cTn>
                                        <p:tgtEl>
                                          <p:spTgt spid="6">
                                            <p:txEl>
                                              <p:pRg st="1" end="1"/>
                                            </p:txEl>
                                          </p:spTgt>
                                        </p:tgtEl>
                                        <p:attrNameLst>
                                          <p:attrName>style.visibility</p:attrName>
                                        </p:attrNameLst>
                                      </p:cBhvr>
                                      <p:to>
                                        <p:strVal val="visible"/>
                                      </p:to>
                                    </p:set>
                                    <p:anim calcmode="lin" valueType="num">
                                      <p:cBhvr additive="base">
                                        <p:cTn id="44" dur="2000" fill="hold"/>
                                        <p:tgtEl>
                                          <p:spTgt spid="6">
                                            <p:txEl>
                                              <p:pRg st="1" end="1"/>
                                            </p:txEl>
                                          </p:spTgt>
                                        </p:tgtEl>
                                        <p:attrNameLst>
                                          <p:attrName>ppt_x</p:attrName>
                                        </p:attrNameLst>
                                      </p:cBhvr>
                                      <p:tavLst>
                                        <p:tav tm="0">
                                          <p:val>
                                            <p:strVal val="#ppt_x"/>
                                          </p:val>
                                        </p:tav>
                                        <p:tav tm="100000">
                                          <p:val>
                                            <p:strVal val="#ppt_x"/>
                                          </p:val>
                                        </p:tav>
                                      </p:tavLst>
                                    </p:anim>
                                    <p:anim calcmode="lin" valueType="num">
                                      <p:cBhvr additive="base">
                                        <p:cTn id="45" dur="2000" fill="hold"/>
                                        <p:tgtEl>
                                          <p:spTgt spid="6">
                                            <p:txEl>
                                              <p:pRg st="1" end="1"/>
                                            </p:txEl>
                                          </p:spTgt>
                                        </p:tgtEl>
                                        <p:attrNameLst>
                                          <p:attrName>ppt_y</p:attrName>
                                        </p:attrNameLst>
                                      </p:cBhvr>
                                      <p:tavLst>
                                        <p:tav tm="0">
                                          <p:val>
                                            <p:strVal val="1+#ppt_h/2"/>
                                          </p:val>
                                        </p:tav>
                                        <p:tav tm="100000">
                                          <p:val>
                                            <p:strVal val="#ppt_y"/>
                                          </p:val>
                                        </p:tav>
                                      </p:tavLst>
                                    </p:anim>
                                  </p:childTnLst>
                                </p:cTn>
                              </p:par>
                            </p:childTnLst>
                          </p:cTn>
                        </p:par>
                        <p:par>
                          <p:cTn id="46" fill="hold">
                            <p:stCondLst>
                              <p:cond delay="2000"/>
                            </p:stCondLst>
                            <p:childTnLst>
                              <p:par>
                                <p:cTn id="47" presetID="22" presetClass="entr" presetSubtype="4" fill="hold" grpId="0" nodeType="afterEffect">
                                  <p:stCondLst>
                                    <p:cond delay="0"/>
                                  </p:stCondLst>
                                  <p:childTnLst>
                                    <p:set>
                                      <p:cBhvr>
                                        <p:cTn id="48" dur="1" fill="hold">
                                          <p:stCondLst>
                                            <p:cond delay="0"/>
                                          </p:stCondLst>
                                        </p:cTn>
                                        <p:tgtEl>
                                          <p:spTgt spid="13"/>
                                        </p:tgtEl>
                                        <p:attrNameLst>
                                          <p:attrName>style.visibility</p:attrName>
                                        </p:attrNameLst>
                                      </p:cBhvr>
                                      <p:to>
                                        <p:strVal val="visible"/>
                                      </p:to>
                                    </p:set>
                                    <p:animEffect transition="in" filter="wipe(down)">
                                      <p:cBhvr>
                                        <p:cTn id="49" dur="500"/>
                                        <p:tgtEl>
                                          <p:spTgt spid="13"/>
                                        </p:tgtEl>
                                      </p:cBhvr>
                                    </p:animEffect>
                                  </p:childTnLst>
                                </p:cTn>
                              </p:par>
                            </p:childTnLst>
                          </p:cTn>
                        </p:par>
                        <p:par>
                          <p:cTn id="50" fill="hold">
                            <p:stCondLst>
                              <p:cond delay="2500"/>
                            </p:stCondLst>
                            <p:childTnLst>
                              <p:par>
                                <p:cTn id="51" presetID="22" presetClass="entr" presetSubtype="4" fill="hold" grpId="0" nodeType="afterEffect">
                                  <p:stCondLst>
                                    <p:cond delay="0"/>
                                  </p:stCondLst>
                                  <p:childTnLst>
                                    <p:set>
                                      <p:cBhvr>
                                        <p:cTn id="52" dur="1" fill="hold">
                                          <p:stCondLst>
                                            <p:cond delay="0"/>
                                          </p:stCondLst>
                                        </p:cTn>
                                        <p:tgtEl>
                                          <p:spTgt spid="14"/>
                                        </p:tgtEl>
                                        <p:attrNameLst>
                                          <p:attrName>style.visibility</p:attrName>
                                        </p:attrNameLst>
                                      </p:cBhvr>
                                      <p:to>
                                        <p:strVal val="visible"/>
                                      </p:to>
                                    </p:set>
                                    <p:animEffect transition="in" filter="wipe(down)">
                                      <p:cBhvr>
                                        <p:cTn id="5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57200" y="500042"/>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smtClean="0"/>
              <a:t>El </a:t>
            </a:r>
            <a:r>
              <a:rPr lang="es-CO" sz="1800" dirty="0" smtClean="0"/>
              <a:t>jueves10</a:t>
            </a:r>
            <a:r>
              <a:rPr lang="es-CO" sz="1800" dirty="0" smtClean="0"/>
              <a:t>, </a:t>
            </a:r>
            <a:r>
              <a:rPr lang="es-CO" sz="1800" dirty="0"/>
              <a:t>se reunieron los profesores de la </a:t>
            </a:r>
            <a:r>
              <a:rPr lang="es-CO" sz="1800" dirty="0" smtClean="0"/>
              <a:t>Especialización </a:t>
            </a:r>
            <a:r>
              <a:rPr lang="es-CO" sz="1800" dirty="0"/>
              <a:t>en Contabilidad Financiera Internacional, con la finalidad de revisar, analizar y tomar decisiones acerca de los resultados </a:t>
            </a:r>
            <a:r>
              <a:rPr lang="es-CO" sz="1800" dirty="0" smtClean="0"/>
              <a:t>de la evaluación realizada por un grupo focal de </a:t>
            </a:r>
            <a:r>
              <a:rPr lang="es-CO" sz="1800" dirty="0"/>
              <a:t>la cohorte iniciada en julio de 2009.</a:t>
            </a:r>
            <a:endParaRPr lang="es-CO" sz="1800" dirty="0" smtClean="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smtClean="0"/>
              <a:t>Los profesores de planta se encuentran preparando el cuarto número de Vademécum.</a:t>
            </a:r>
          </a:p>
          <a:p>
            <a:r>
              <a:rPr lang="es-CO" sz="1800" dirty="0" smtClean="0"/>
              <a:t>Se está </a:t>
            </a:r>
            <a:r>
              <a:rPr lang="es-CO" sz="1800" dirty="0"/>
              <a:t>organizando un </a:t>
            </a:r>
            <a:r>
              <a:rPr lang="es-CO" sz="1800" dirty="0" smtClean="0"/>
              <a:t>taller sobre elaboración de pruebas por competencias.</a:t>
            </a:r>
          </a:p>
          <a:p>
            <a:r>
              <a:rPr lang="es-CO" sz="1800" dirty="0" smtClean="0"/>
              <a:t>Los directores de las diferentes unidades de la Facultad se reunieron para analizar los resultados obtenidos en los </a:t>
            </a:r>
            <a:r>
              <a:rPr lang="es-CO" sz="1800" dirty="0" err="1" smtClean="0"/>
              <a:t>Ecaes</a:t>
            </a:r>
            <a:r>
              <a:rPr lang="es-CO" sz="1800" dirty="0" smtClean="0"/>
              <a:t> y planear futuras acciones con relación a ellos.</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Tree>
  </p:cSld>
  <p:clrMapOvr>
    <a:masterClrMapping/>
  </p:clrMapOvr>
  <p:transition advTm="4500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childTnLst>
                    </p:cTn>
                  </p:par>
                  <p:par>
                    <p:cTn id="16" fill="hold">
                      <p:stCondLst>
                        <p:cond delay="indefinite"/>
                      </p:stCondLst>
                      <p:childTnLst>
                        <p:par>
                          <p:cTn id="17" fill="hold">
                            <p:stCondLst>
                              <p:cond delay="0"/>
                            </p:stCondLst>
                            <p:childTnLst>
                              <p:par>
                                <p:cTn id="18" presetID="2" presetClass="entr" presetSubtype="4" fill="hold" grpId="0" nodeType="clickEffect">
                                  <p:stCondLst>
                                    <p:cond delay="0"/>
                                  </p:stCondLst>
                                  <p:childTnLst>
                                    <p:set>
                                      <p:cBhvr>
                                        <p:cTn id="19" dur="1" fill="hold">
                                          <p:stCondLst>
                                            <p:cond delay="0"/>
                                          </p:stCondLst>
                                        </p:cTn>
                                        <p:tgtEl>
                                          <p:spTgt spid="5">
                                            <p:bg/>
                                          </p:spTgt>
                                        </p:tgtEl>
                                        <p:attrNameLst>
                                          <p:attrName>style.visibility</p:attrName>
                                        </p:attrNameLst>
                                      </p:cBhvr>
                                      <p:to>
                                        <p:strVal val="visible"/>
                                      </p:to>
                                    </p:set>
                                    <p:anim calcmode="lin" valueType="num">
                                      <p:cBhvr additive="base">
                                        <p:cTn id="20"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1" dur="2000" fill="hold"/>
                                        <p:tgtEl>
                                          <p:spTgt spid="5">
                                            <p:bg/>
                                          </p:spTgt>
                                        </p:tgtEl>
                                        <p:attrNameLst>
                                          <p:attrName>ppt_y</p:attrName>
                                        </p:attrNameLst>
                                      </p:cBhvr>
                                      <p:tavLst>
                                        <p:tav tm="0">
                                          <p:val>
                                            <p:strVal val="1+#ppt_h/2"/>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2" presetClass="entr" presetSubtype="4" fill="hold" grpId="0" nodeType="clickEffect">
                                  <p:stCondLst>
                                    <p:cond delay="0"/>
                                  </p:stCondLst>
                                  <p:childTnLst>
                                    <p:set>
                                      <p:cBhvr>
                                        <p:cTn id="25" dur="1" fill="hold">
                                          <p:stCondLst>
                                            <p:cond delay="0"/>
                                          </p:stCondLst>
                                        </p:cTn>
                                        <p:tgtEl>
                                          <p:spTgt spid="5">
                                            <p:txEl>
                                              <p:pRg st="0" end="0"/>
                                            </p:txEl>
                                          </p:spTgt>
                                        </p:tgtEl>
                                        <p:attrNameLst>
                                          <p:attrName>style.visibility</p:attrName>
                                        </p:attrNameLst>
                                      </p:cBhvr>
                                      <p:to>
                                        <p:strVal val="visible"/>
                                      </p:to>
                                    </p:set>
                                    <p:anim calcmode="lin" valueType="num">
                                      <p:cBhvr additive="base">
                                        <p:cTn id="26"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7"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2" presetClass="entr" presetSubtype="4" fill="hold" grpId="0" nodeType="clickEffect">
                                  <p:stCondLst>
                                    <p:cond delay="0"/>
                                  </p:stCondLst>
                                  <p:childTnLst>
                                    <p:set>
                                      <p:cBhvr>
                                        <p:cTn id="31" dur="1" fill="hold">
                                          <p:stCondLst>
                                            <p:cond delay="0"/>
                                          </p:stCondLst>
                                        </p:cTn>
                                        <p:tgtEl>
                                          <p:spTgt spid="6">
                                            <p:bg/>
                                          </p:spTgt>
                                        </p:tgtEl>
                                        <p:attrNameLst>
                                          <p:attrName>style.visibility</p:attrName>
                                        </p:attrNameLst>
                                      </p:cBhvr>
                                      <p:to>
                                        <p:strVal val="visible"/>
                                      </p:to>
                                    </p:set>
                                    <p:anim calcmode="lin" valueType="num">
                                      <p:cBhvr additive="base">
                                        <p:cTn id="32"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3"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2" presetClass="entr" presetSubtype="4" fill="hold" grpId="0" nodeType="clickEffect">
                                  <p:stCondLst>
                                    <p:cond delay="0"/>
                                  </p:stCondLst>
                                  <p:childTnLst>
                                    <p:set>
                                      <p:cBhvr>
                                        <p:cTn id="37" dur="1" fill="hold">
                                          <p:stCondLst>
                                            <p:cond delay="0"/>
                                          </p:stCondLst>
                                        </p:cTn>
                                        <p:tgtEl>
                                          <p:spTgt spid="6">
                                            <p:txEl>
                                              <p:pRg st="0" end="0"/>
                                            </p:txEl>
                                          </p:spTgt>
                                        </p:tgtEl>
                                        <p:attrNameLst>
                                          <p:attrName>style.visibility</p:attrName>
                                        </p:attrNameLst>
                                      </p:cBhvr>
                                      <p:to>
                                        <p:strVal val="visible"/>
                                      </p:to>
                                    </p:set>
                                    <p:anim calcmode="lin" valueType="num">
                                      <p:cBhvr additive="base">
                                        <p:cTn id="38"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9"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40" fill="hold">
                      <p:stCondLst>
                        <p:cond delay="indefinite"/>
                      </p:stCondLst>
                      <p:childTnLst>
                        <p:par>
                          <p:cTn id="41" fill="hold">
                            <p:stCondLst>
                              <p:cond delay="0"/>
                            </p:stCondLst>
                            <p:childTnLst>
                              <p:par>
                                <p:cTn id="42" presetID="2" presetClass="entr" presetSubtype="4" fill="hold" grpId="0" nodeType="clickEffect">
                                  <p:stCondLst>
                                    <p:cond delay="0"/>
                                  </p:stCondLst>
                                  <p:childTnLst>
                                    <p:set>
                                      <p:cBhvr>
                                        <p:cTn id="43" dur="1" fill="hold">
                                          <p:stCondLst>
                                            <p:cond delay="0"/>
                                          </p:stCondLst>
                                        </p:cTn>
                                        <p:tgtEl>
                                          <p:spTgt spid="6">
                                            <p:txEl>
                                              <p:pRg st="1" end="1"/>
                                            </p:txEl>
                                          </p:spTgt>
                                        </p:tgtEl>
                                        <p:attrNameLst>
                                          <p:attrName>style.visibility</p:attrName>
                                        </p:attrNameLst>
                                      </p:cBhvr>
                                      <p:to>
                                        <p:strVal val="visible"/>
                                      </p:to>
                                    </p:set>
                                    <p:anim calcmode="lin" valueType="num">
                                      <p:cBhvr additive="base">
                                        <p:cTn id="44" dur="2000" fill="hold"/>
                                        <p:tgtEl>
                                          <p:spTgt spid="6">
                                            <p:txEl>
                                              <p:pRg st="1" end="1"/>
                                            </p:txEl>
                                          </p:spTgt>
                                        </p:tgtEl>
                                        <p:attrNameLst>
                                          <p:attrName>ppt_x</p:attrName>
                                        </p:attrNameLst>
                                      </p:cBhvr>
                                      <p:tavLst>
                                        <p:tav tm="0">
                                          <p:val>
                                            <p:strVal val="#ppt_x"/>
                                          </p:val>
                                        </p:tav>
                                        <p:tav tm="100000">
                                          <p:val>
                                            <p:strVal val="#ppt_x"/>
                                          </p:val>
                                        </p:tav>
                                      </p:tavLst>
                                    </p:anim>
                                    <p:anim calcmode="lin" valueType="num">
                                      <p:cBhvr additive="base">
                                        <p:cTn id="45" dur="2000" fill="hold"/>
                                        <p:tgtEl>
                                          <p:spTgt spid="6">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46" fill="hold">
                      <p:stCondLst>
                        <p:cond delay="indefinite"/>
                      </p:stCondLst>
                      <p:childTnLst>
                        <p:par>
                          <p:cTn id="47" fill="hold">
                            <p:stCondLst>
                              <p:cond delay="0"/>
                            </p:stCondLst>
                            <p:childTnLst>
                              <p:par>
                                <p:cTn id="48" presetID="2" presetClass="entr" presetSubtype="4" fill="hold" grpId="0" nodeType="clickEffect">
                                  <p:stCondLst>
                                    <p:cond delay="0"/>
                                  </p:stCondLst>
                                  <p:childTnLst>
                                    <p:set>
                                      <p:cBhvr>
                                        <p:cTn id="49" dur="1" fill="hold">
                                          <p:stCondLst>
                                            <p:cond delay="0"/>
                                          </p:stCondLst>
                                        </p:cTn>
                                        <p:tgtEl>
                                          <p:spTgt spid="6">
                                            <p:txEl>
                                              <p:pRg st="2" end="2"/>
                                            </p:txEl>
                                          </p:spTgt>
                                        </p:tgtEl>
                                        <p:attrNameLst>
                                          <p:attrName>style.visibility</p:attrName>
                                        </p:attrNameLst>
                                      </p:cBhvr>
                                      <p:to>
                                        <p:strVal val="visible"/>
                                      </p:to>
                                    </p:set>
                                    <p:anim calcmode="lin" valueType="num">
                                      <p:cBhvr additive="base">
                                        <p:cTn id="50" dur="2000" fill="hold"/>
                                        <p:tgtEl>
                                          <p:spTgt spid="6">
                                            <p:txEl>
                                              <p:pRg st="2" end="2"/>
                                            </p:txEl>
                                          </p:spTgt>
                                        </p:tgtEl>
                                        <p:attrNameLst>
                                          <p:attrName>ppt_x</p:attrName>
                                        </p:attrNameLst>
                                      </p:cBhvr>
                                      <p:tavLst>
                                        <p:tav tm="0">
                                          <p:val>
                                            <p:strVal val="#ppt_x"/>
                                          </p:val>
                                        </p:tav>
                                        <p:tav tm="100000">
                                          <p:val>
                                            <p:strVal val="#ppt_x"/>
                                          </p:val>
                                        </p:tav>
                                      </p:tavLst>
                                    </p:anim>
                                    <p:anim calcmode="lin" valueType="num">
                                      <p:cBhvr additive="base">
                                        <p:cTn id="51" dur="2000" fill="hold"/>
                                        <p:tgtEl>
                                          <p:spTgt spid="6">
                                            <p:txEl>
                                              <p:pRg st="2" end="2"/>
                                            </p:txEl>
                                          </p:spTgt>
                                        </p:tgtEl>
                                        <p:attrNameLst>
                                          <p:attrName>ppt_y</p:attrName>
                                        </p:attrNameLst>
                                      </p:cBhvr>
                                      <p:tavLst>
                                        <p:tav tm="0">
                                          <p:val>
                                            <p:strVal val="1+#ppt_h/2"/>
                                          </p:val>
                                        </p:tav>
                                        <p:tav tm="100000">
                                          <p:val>
                                            <p:strVal val="#ppt_y"/>
                                          </p:val>
                                        </p:tav>
                                      </p:tavLst>
                                    </p:anim>
                                  </p:childTnLst>
                                </p:cTn>
                              </p:par>
                            </p:childTnLst>
                          </p:cTn>
                        </p:par>
                        <p:par>
                          <p:cTn id="52" fill="hold">
                            <p:stCondLst>
                              <p:cond delay="2000"/>
                            </p:stCondLst>
                            <p:childTnLst>
                              <p:par>
                                <p:cTn id="53" presetID="22" presetClass="entr" presetSubtype="4" fill="hold" grpId="0" nodeType="afterEffect">
                                  <p:stCondLst>
                                    <p:cond delay="0"/>
                                  </p:stCondLst>
                                  <p:childTnLst>
                                    <p:set>
                                      <p:cBhvr>
                                        <p:cTn id="54" dur="1" fill="hold">
                                          <p:stCondLst>
                                            <p:cond delay="0"/>
                                          </p:stCondLst>
                                        </p:cTn>
                                        <p:tgtEl>
                                          <p:spTgt spid="13"/>
                                        </p:tgtEl>
                                        <p:attrNameLst>
                                          <p:attrName>style.visibility</p:attrName>
                                        </p:attrNameLst>
                                      </p:cBhvr>
                                      <p:to>
                                        <p:strVal val="visible"/>
                                      </p:to>
                                    </p:set>
                                    <p:animEffect transition="in" filter="wipe(down)">
                                      <p:cBhvr>
                                        <p:cTn id="55" dur="500"/>
                                        <p:tgtEl>
                                          <p:spTgt spid="13"/>
                                        </p:tgtEl>
                                      </p:cBhvr>
                                    </p:animEffect>
                                  </p:childTnLst>
                                </p:cTn>
                              </p:par>
                            </p:childTnLst>
                          </p:cTn>
                        </p:par>
                        <p:par>
                          <p:cTn id="56" fill="hold">
                            <p:stCondLst>
                              <p:cond delay="2500"/>
                            </p:stCondLst>
                            <p:childTnLst>
                              <p:par>
                                <p:cTn id="57" presetID="22" presetClass="entr" presetSubtype="4" fill="hold" grpId="0" nodeType="afterEffect">
                                  <p:stCondLst>
                                    <p:cond delay="0"/>
                                  </p:stCondLst>
                                  <p:childTnLst>
                                    <p:set>
                                      <p:cBhvr>
                                        <p:cTn id="58" dur="1" fill="hold">
                                          <p:stCondLst>
                                            <p:cond delay="0"/>
                                          </p:stCondLst>
                                        </p:cTn>
                                        <p:tgtEl>
                                          <p:spTgt spid="14"/>
                                        </p:tgtEl>
                                        <p:attrNameLst>
                                          <p:attrName>style.visibility</p:attrName>
                                        </p:attrNameLst>
                                      </p:cBhvr>
                                      <p:to>
                                        <p:strVal val="visible"/>
                                      </p:to>
                                    </p:set>
                                    <p:animEffect transition="in" filter="wipe(down)">
                                      <p:cBhvr>
                                        <p:cTn id="59"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57200" y="500042"/>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smtClean="0"/>
              <a:t>La Comisión del Área contable, presidida por el Decano Académico de la Facultad, además de oír los informes de los directores, intercambió pareceres sobre </a:t>
            </a:r>
            <a:r>
              <a:rPr lang="es-CO" sz="1800" dirty="0"/>
              <a:t>el documento de autoevaluación que se viene preparando para renovar la acreditación de la </a:t>
            </a:r>
            <a:r>
              <a:rPr lang="es-CO" sz="1800" dirty="0" smtClean="0"/>
              <a:t>Carrera.</a:t>
            </a:r>
          </a:p>
          <a:p>
            <a:r>
              <a:rPr lang="es-CO" sz="1800" dirty="0" smtClean="0"/>
              <a:t>Ya están en marcha las actividades preparatorias del II Foro de Firmas.</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smtClean="0"/>
              <a:t>El sábado 12 de junio se reunieron los profesores del Departamento de Ciencias Contables para evaluar el primer período del año 2010, acordar la forma de llevar a cabo las acciones previstas para los meses de junio y julio y planear el tercer período de 2010.</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Tree>
  </p:cSld>
  <p:clrMapOvr>
    <a:masterClrMapping/>
  </p:clrMapOvr>
  <p:transition advTm="4500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childTnLst>
                    </p:cTn>
                  </p:par>
                  <p:par>
                    <p:cTn id="16" fill="hold">
                      <p:stCondLst>
                        <p:cond delay="indefinite"/>
                      </p:stCondLst>
                      <p:childTnLst>
                        <p:par>
                          <p:cTn id="17" fill="hold">
                            <p:stCondLst>
                              <p:cond delay="0"/>
                            </p:stCondLst>
                            <p:childTnLst>
                              <p:par>
                                <p:cTn id="18" presetID="2" presetClass="entr" presetSubtype="4" fill="hold" grpId="0" nodeType="clickEffect">
                                  <p:stCondLst>
                                    <p:cond delay="0"/>
                                  </p:stCondLst>
                                  <p:childTnLst>
                                    <p:set>
                                      <p:cBhvr>
                                        <p:cTn id="19" dur="1" fill="hold">
                                          <p:stCondLst>
                                            <p:cond delay="0"/>
                                          </p:stCondLst>
                                        </p:cTn>
                                        <p:tgtEl>
                                          <p:spTgt spid="5">
                                            <p:bg/>
                                          </p:spTgt>
                                        </p:tgtEl>
                                        <p:attrNameLst>
                                          <p:attrName>style.visibility</p:attrName>
                                        </p:attrNameLst>
                                      </p:cBhvr>
                                      <p:to>
                                        <p:strVal val="visible"/>
                                      </p:to>
                                    </p:set>
                                    <p:anim calcmode="lin" valueType="num">
                                      <p:cBhvr additive="base">
                                        <p:cTn id="20"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1" dur="2000" fill="hold"/>
                                        <p:tgtEl>
                                          <p:spTgt spid="5">
                                            <p:bg/>
                                          </p:spTgt>
                                        </p:tgtEl>
                                        <p:attrNameLst>
                                          <p:attrName>ppt_y</p:attrName>
                                        </p:attrNameLst>
                                      </p:cBhvr>
                                      <p:tavLst>
                                        <p:tav tm="0">
                                          <p:val>
                                            <p:strVal val="1+#ppt_h/2"/>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2" presetClass="entr" presetSubtype="4" fill="hold" grpId="0" nodeType="clickEffect">
                                  <p:stCondLst>
                                    <p:cond delay="0"/>
                                  </p:stCondLst>
                                  <p:childTnLst>
                                    <p:set>
                                      <p:cBhvr>
                                        <p:cTn id="25" dur="1" fill="hold">
                                          <p:stCondLst>
                                            <p:cond delay="0"/>
                                          </p:stCondLst>
                                        </p:cTn>
                                        <p:tgtEl>
                                          <p:spTgt spid="5">
                                            <p:txEl>
                                              <p:pRg st="0" end="0"/>
                                            </p:txEl>
                                          </p:spTgt>
                                        </p:tgtEl>
                                        <p:attrNameLst>
                                          <p:attrName>style.visibility</p:attrName>
                                        </p:attrNameLst>
                                      </p:cBhvr>
                                      <p:to>
                                        <p:strVal val="visible"/>
                                      </p:to>
                                    </p:set>
                                    <p:anim calcmode="lin" valueType="num">
                                      <p:cBhvr additive="base">
                                        <p:cTn id="26"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7"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2" presetClass="entr" presetSubtype="4" fill="hold" grpId="0" nodeType="clickEffect">
                                  <p:stCondLst>
                                    <p:cond delay="0"/>
                                  </p:stCondLst>
                                  <p:childTnLst>
                                    <p:set>
                                      <p:cBhvr>
                                        <p:cTn id="31" dur="1" fill="hold">
                                          <p:stCondLst>
                                            <p:cond delay="0"/>
                                          </p:stCondLst>
                                        </p:cTn>
                                        <p:tgtEl>
                                          <p:spTgt spid="5">
                                            <p:txEl>
                                              <p:pRg st="1" end="1"/>
                                            </p:txEl>
                                          </p:spTgt>
                                        </p:tgtEl>
                                        <p:attrNameLst>
                                          <p:attrName>style.visibility</p:attrName>
                                        </p:attrNameLst>
                                      </p:cBhvr>
                                      <p:to>
                                        <p:strVal val="visible"/>
                                      </p:to>
                                    </p:set>
                                    <p:anim calcmode="lin" valueType="num">
                                      <p:cBhvr additive="base">
                                        <p:cTn id="32" dur="2000" fill="hold"/>
                                        <p:tgtEl>
                                          <p:spTgt spid="5">
                                            <p:txEl>
                                              <p:pRg st="1" end="1"/>
                                            </p:txEl>
                                          </p:spTgt>
                                        </p:tgtEl>
                                        <p:attrNameLst>
                                          <p:attrName>ppt_x</p:attrName>
                                        </p:attrNameLst>
                                      </p:cBhvr>
                                      <p:tavLst>
                                        <p:tav tm="0">
                                          <p:val>
                                            <p:strVal val="#ppt_x"/>
                                          </p:val>
                                        </p:tav>
                                        <p:tav tm="100000">
                                          <p:val>
                                            <p:strVal val="#ppt_x"/>
                                          </p:val>
                                        </p:tav>
                                      </p:tavLst>
                                    </p:anim>
                                    <p:anim calcmode="lin" valueType="num">
                                      <p:cBhvr additive="base">
                                        <p:cTn id="33" dur="2000" fill="hold"/>
                                        <p:tgtEl>
                                          <p:spTgt spid="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2" presetClass="entr" presetSubtype="4" fill="hold" grpId="0" nodeType="clickEffect">
                                  <p:stCondLst>
                                    <p:cond delay="0"/>
                                  </p:stCondLst>
                                  <p:childTnLst>
                                    <p:set>
                                      <p:cBhvr>
                                        <p:cTn id="37" dur="1" fill="hold">
                                          <p:stCondLst>
                                            <p:cond delay="0"/>
                                          </p:stCondLst>
                                        </p:cTn>
                                        <p:tgtEl>
                                          <p:spTgt spid="6">
                                            <p:bg/>
                                          </p:spTgt>
                                        </p:tgtEl>
                                        <p:attrNameLst>
                                          <p:attrName>style.visibility</p:attrName>
                                        </p:attrNameLst>
                                      </p:cBhvr>
                                      <p:to>
                                        <p:strVal val="visible"/>
                                      </p:to>
                                    </p:set>
                                    <p:anim calcmode="lin" valueType="num">
                                      <p:cBhvr additive="base">
                                        <p:cTn id="38"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9"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40" fill="hold">
                      <p:stCondLst>
                        <p:cond delay="indefinite"/>
                      </p:stCondLst>
                      <p:childTnLst>
                        <p:par>
                          <p:cTn id="41" fill="hold">
                            <p:stCondLst>
                              <p:cond delay="0"/>
                            </p:stCondLst>
                            <p:childTnLst>
                              <p:par>
                                <p:cTn id="42" presetID="2" presetClass="entr" presetSubtype="4" fill="hold" grpId="0" nodeType="clickEffect">
                                  <p:stCondLst>
                                    <p:cond delay="0"/>
                                  </p:stCondLst>
                                  <p:childTnLst>
                                    <p:set>
                                      <p:cBhvr>
                                        <p:cTn id="43" dur="1" fill="hold">
                                          <p:stCondLst>
                                            <p:cond delay="0"/>
                                          </p:stCondLst>
                                        </p:cTn>
                                        <p:tgtEl>
                                          <p:spTgt spid="6">
                                            <p:txEl>
                                              <p:pRg st="0" end="0"/>
                                            </p:txEl>
                                          </p:spTgt>
                                        </p:tgtEl>
                                        <p:attrNameLst>
                                          <p:attrName>style.visibility</p:attrName>
                                        </p:attrNameLst>
                                      </p:cBhvr>
                                      <p:to>
                                        <p:strVal val="visible"/>
                                      </p:to>
                                    </p:set>
                                    <p:anim calcmode="lin" valueType="num">
                                      <p:cBhvr additive="base">
                                        <p:cTn id="4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4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46" fill="hold">
                            <p:stCondLst>
                              <p:cond delay="2000"/>
                            </p:stCondLst>
                            <p:childTnLst>
                              <p:par>
                                <p:cTn id="47" presetID="22" presetClass="entr" presetSubtype="4" fill="hold" grpId="0" nodeType="afterEffect">
                                  <p:stCondLst>
                                    <p:cond delay="0"/>
                                  </p:stCondLst>
                                  <p:childTnLst>
                                    <p:set>
                                      <p:cBhvr>
                                        <p:cTn id="48" dur="1" fill="hold">
                                          <p:stCondLst>
                                            <p:cond delay="0"/>
                                          </p:stCondLst>
                                        </p:cTn>
                                        <p:tgtEl>
                                          <p:spTgt spid="13"/>
                                        </p:tgtEl>
                                        <p:attrNameLst>
                                          <p:attrName>style.visibility</p:attrName>
                                        </p:attrNameLst>
                                      </p:cBhvr>
                                      <p:to>
                                        <p:strVal val="visible"/>
                                      </p:to>
                                    </p:set>
                                    <p:animEffect transition="in" filter="wipe(down)">
                                      <p:cBhvr>
                                        <p:cTn id="49" dur="500"/>
                                        <p:tgtEl>
                                          <p:spTgt spid="13"/>
                                        </p:tgtEl>
                                      </p:cBhvr>
                                    </p:animEffect>
                                  </p:childTnLst>
                                </p:cTn>
                              </p:par>
                            </p:childTnLst>
                          </p:cTn>
                        </p:par>
                        <p:par>
                          <p:cTn id="50" fill="hold">
                            <p:stCondLst>
                              <p:cond delay="2500"/>
                            </p:stCondLst>
                            <p:childTnLst>
                              <p:par>
                                <p:cTn id="51" presetID="22" presetClass="entr" presetSubtype="4" fill="hold" grpId="0" nodeType="afterEffect">
                                  <p:stCondLst>
                                    <p:cond delay="0"/>
                                  </p:stCondLst>
                                  <p:childTnLst>
                                    <p:set>
                                      <p:cBhvr>
                                        <p:cTn id="52" dur="1" fill="hold">
                                          <p:stCondLst>
                                            <p:cond delay="0"/>
                                          </p:stCondLst>
                                        </p:cTn>
                                        <p:tgtEl>
                                          <p:spTgt spid="14"/>
                                        </p:tgtEl>
                                        <p:attrNameLst>
                                          <p:attrName>style.visibility</p:attrName>
                                        </p:attrNameLst>
                                      </p:cBhvr>
                                      <p:to>
                                        <p:strVal val="visible"/>
                                      </p:to>
                                    </p:set>
                                    <p:animEffect transition="in" filter="wipe(down)">
                                      <p:cBhvr>
                                        <p:cTn id="5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Viajes">
  <a:themeElements>
    <a:clrScheme name="Viajes">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Viajes">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Viajes">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681</TotalTime>
  <Words>509</Words>
  <Application>Microsoft Office PowerPoint</Application>
  <PresentationFormat>Presentación en pantalla (4:3)</PresentationFormat>
  <Paragraphs>22</Paragraphs>
  <Slides>6</Slides>
  <Notes>5</Notes>
  <HiddenSlides>0</HiddenSlides>
  <MMClips>0</MMClips>
  <ScaleCrop>false</ScaleCrop>
  <HeadingPairs>
    <vt:vector size="4" baseType="variant">
      <vt:variant>
        <vt:lpstr>Tema</vt:lpstr>
      </vt:variant>
      <vt:variant>
        <vt:i4>1</vt:i4>
      </vt:variant>
      <vt:variant>
        <vt:lpstr>Títulos de diapositiva</vt:lpstr>
      </vt:variant>
      <vt:variant>
        <vt:i4>6</vt:i4>
      </vt:variant>
    </vt:vector>
  </HeadingPairs>
  <TitlesOfParts>
    <vt:vector size="7" baseType="lpstr">
      <vt:lpstr>Viajes</vt:lpstr>
      <vt:lpstr>Registro contable</vt:lpstr>
      <vt:lpstr>Diapositiva 2</vt:lpstr>
      <vt:lpstr>Diapositiva 3</vt:lpstr>
      <vt:lpstr>Diapositiva 4</vt:lpstr>
      <vt:lpstr>Diapositiva 5</vt:lpstr>
      <vt:lpstr>Diapositiva 6</vt:lpstr>
    </vt:vector>
  </TitlesOfParts>
  <Company>Pontificia Universidad Javeriana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Registro contable</dc:title>
  <dc:creator>hbermude</dc:creator>
  <cp:lastModifiedBy>hbermude</cp:lastModifiedBy>
  <cp:revision>144</cp:revision>
  <dcterms:created xsi:type="dcterms:W3CDTF">2010-02-05T13:43:46Z</dcterms:created>
  <dcterms:modified xsi:type="dcterms:W3CDTF">2010-06-15T14:14:21Z</dcterms:modified>
</cp:coreProperties>
</file>