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9" r:id="rId4"/>
    <p:sldId id="260" r:id="rId5"/>
    <p:sldId id="262" r:id="rId6"/>
    <p:sldId id="261"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xmlns:mc="http://schemas.openxmlformats.org/markup-compatibility/2006" xmlns:a14="http://schemas.microsoft.com/office/drawing/2010/main" val="FF0000" mc:Ignorable=""/>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379" autoAdjust="0"/>
    <p:restoredTop sz="86323" autoAdjust="0"/>
  </p:normalViewPr>
  <p:slideViewPr>
    <p:cSldViewPr>
      <p:cViewPr>
        <p:scale>
          <a:sx n="77" d="100"/>
          <a:sy n="77" d="100"/>
        </p:scale>
        <p:origin x="-72" y="-18"/>
      </p:cViewPr>
      <p:guideLst>
        <p:guide orient="horz" pos="2160"/>
        <p:guide pos="2880"/>
      </p:guideLst>
    </p:cSldViewPr>
  </p:slideViewPr>
  <p:outlineViewPr>
    <p:cViewPr>
      <p:scale>
        <a:sx n="33" d="100"/>
        <a:sy n="33" d="100"/>
      </p:scale>
      <p:origin x="18" y="1041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15/06/2010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xmlns=""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5A68CBF0-8672-4F36-B83B-9B71984090C0}" type="datetimeFigureOut">
              <a:rPr lang="es-CO" smtClean="0"/>
              <a:pPr/>
              <a:t>15/06/2010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15/06/2010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15/06/2010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15/06/2010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5A68CBF0-8672-4F36-B83B-9B71984090C0}" type="datetimeFigureOut">
              <a:rPr lang="es-CO" smtClean="0"/>
              <a:pPr/>
              <a:t>15/06/2010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5A68CBF0-8672-4F36-B83B-9B71984090C0}" type="datetimeFigureOut">
              <a:rPr lang="es-CO" smtClean="0"/>
              <a:pPr/>
              <a:t>15/06/2010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5A68CBF0-8672-4F36-B83B-9B71984090C0}" type="datetimeFigureOut">
              <a:rPr lang="es-CO" smtClean="0"/>
              <a:pPr/>
              <a:t>15/06/2010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A68CBF0-8672-4F36-B83B-9B71984090C0}" type="datetimeFigureOut">
              <a:rPr lang="es-CO" smtClean="0"/>
              <a:pPr/>
              <a:t>15/06/2010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A68CBF0-8672-4F36-B83B-9B71984090C0}" type="datetimeFigureOut">
              <a:rPr lang="es-CO" smtClean="0"/>
              <a:pPr/>
              <a:t>15/06/2010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15/06/2010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5A68CBF0-8672-4F36-B83B-9B71984090C0}" type="datetimeFigureOut">
              <a:rPr lang="es-CO" smtClean="0"/>
              <a:pPr/>
              <a:t>15/06/2010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A68CBF0-8672-4F36-B83B-9B71984090C0}" type="datetimeFigureOut">
              <a:rPr lang="es-CO" smtClean="0"/>
              <a:pPr/>
              <a:t>15/06/2010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18, junio 15 de 2010</a:t>
            </a:r>
            <a:endParaRPr lang="es-CO" dirty="0"/>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martes 8 de junio, como parte de las actividades de la Red de Universidades con Especialización en Revisoría Fiscal , con la orientación de la profesora  </a:t>
            </a:r>
            <a:r>
              <a:rPr lang="es-CO" sz="1800" dirty="0" err="1" smtClean="0"/>
              <a:t>Claribel</a:t>
            </a:r>
            <a:r>
              <a:rPr lang="es-CO" sz="1800" dirty="0" smtClean="0"/>
              <a:t> </a:t>
            </a:r>
            <a:r>
              <a:rPr lang="es-CO" sz="1800" dirty="0"/>
              <a:t>V</a:t>
            </a:r>
            <a:r>
              <a:rPr lang="es-CO" sz="1800" dirty="0" smtClean="0"/>
              <a:t>argas de la Pontificia Universidad Javeriana, se estudió el </a:t>
            </a:r>
            <a:r>
              <a:rPr lang="en-US" sz="1800" i="1" dirty="0"/>
              <a:t>ISA 450: Evaluation of Misstatements Identified during the Audit</a:t>
            </a:r>
            <a:r>
              <a:rPr lang="es-ES" sz="1800" i="1" dirty="0" smtClean="0"/>
              <a:t>.</a:t>
            </a:r>
          </a:p>
          <a:p>
            <a:r>
              <a:rPr lang="es-CO" sz="1800" dirty="0"/>
              <a:t>Circularon  Novitas 261 , Contrapartida 174 y Registro contable 17 . </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Bajo la orientación del Secretario para Asuntos Internacionales se llevó a cabo una </a:t>
            </a:r>
            <a:r>
              <a:rPr lang="es-CO" sz="1800" dirty="0"/>
              <a:t>reunión para socializar el trabajo que </a:t>
            </a:r>
            <a:r>
              <a:rPr lang="es-CO" sz="1800" dirty="0" smtClean="0"/>
              <a:t>se </a:t>
            </a:r>
            <a:r>
              <a:rPr lang="es-CO" sz="1800" dirty="0"/>
              <a:t>viene desarrollando en las diferentes iniciativas </a:t>
            </a:r>
            <a:r>
              <a:rPr lang="es-CO" sz="1800" dirty="0" smtClean="0"/>
              <a:t>AUSJAL  y para iniciar la reflexión </a:t>
            </a:r>
            <a:r>
              <a:rPr lang="es-CO" sz="1800" dirty="0"/>
              <a:t>sobre los procesos que debemos activar, como comunidad universitaria, para garantizar la participación activa, estable y sostenible de la Universidad Javeriana en los programas, proyectos e iniciativas de AUSJAL.</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 calcmode="lin" valueType="num">
                                      <p:cBhvr additive="base">
                                        <p:cTn id="32"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bg/>
                                          </p:spTgt>
                                        </p:tgtEl>
                                        <p:attrNameLst>
                                          <p:attrName>style.visibility</p:attrName>
                                        </p:attrNameLst>
                                      </p:cBhvr>
                                      <p:to>
                                        <p:strVal val="visible"/>
                                      </p:to>
                                    </p:set>
                                    <p:anim calcmode="lin" valueType="num">
                                      <p:cBhvr additive="base">
                                        <p:cTn id="38"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6">
                                            <p:txEl>
                                              <p:pRg st="0" end="0"/>
                                            </p:txEl>
                                          </p:spTgt>
                                        </p:tgtEl>
                                        <p:attrNameLst>
                                          <p:attrName>style.visibility</p:attrName>
                                        </p:attrNameLst>
                                      </p:cBhvr>
                                      <p:to>
                                        <p:strVal val="visible"/>
                                      </p:to>
                                    </p:set>
                                    <p:anim calcmode="lin" valueType="num">
                                      <p:cBhvr additive="base">
                                        <p:cTn id="4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6" fill="hold">
                            <p:stCondLst>
                              <p:cond delay="2000"/>
                            </p:stCondLst>
                            <p:childTnLst>
                              <p:par>
                                <p:cTn id="47" presetID="22" presetClass="entr" presetSubtype="4"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down)">
                                      <p:cBhvr>
                                        <p:cTn id="49" dur="500"/>
                                        <p:tgtEl>
                                          <p:spTgt spid="13"/>
                                        </p:tgtEl>
                                      </p:cBhvr>
                                    </p:animEffect>
                                  </p:childTnLst>
                                </p:cTn>
                              </p:par>
                            </p:childTnLst>
                          </p:cTn>
                        </p:par>
                        <p:par>
                          <p:cTn id="50" fill="hold">
                            <p:stCondLst>
                              <p:cond delay="2500"/>
                            </p:stCondLst>
                            <p:childTnLst>
                              <p:par>
                                <p:cTn id="51" presetID="22" presetClass="entr" presetSubtype="4"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down)">
                                      <p:cBhvr>
                                        <p:cTn id="5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pPr lvl="0"/>
            <a:r>
              <a:rPr lang="es-CO" sz="1800" dirty="0" smtClean="0"/>
              <a:t>En su reunión semanal, los profesores de planta intercambiaron opiniones sobre el documento de autoevaluación que se viene preparando para renovar la acreditación de la Carrera, así como sobre el documento en borrador que se está escribiendo para orientar los procesos de investigación en sentido estricto y de investigación formativa.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El jueves </a:t>
            </a:r>
            <a:r>
              <a:rPr lang="es-CO" sz="1800" dirty="0"/>
              <a:t>10 de junio, en sesión del Consejo de </a:t>
            </a:r>
            <a:r>
              <a:rPr lang="es-CO" sz="1800" dirty="0" smtClean="0"/>
              <a:t>Facultad, en </a:t>
            </a:r>
            <a:r>
              <a:rPr lang="es-CO" sz="1800" dirty="0"/>
              <a:t>cumplimiento de  la Resolución Rectoral No. 545 de 2010, para un periodo de dos </a:t>
            </a:r>
            <a:r>
              <a:rPr lang="es-CO" sz="1800" dirty="0" smtClean="0"/>
              <a:t>años (2010-2012), se </a:t>
            </a:r>
            <a:r>
              <a:rPr lang="es-CO" sz="1800" dirty="0"/>
              <a:t>eligió </a:t>
            </a:r>
            <a:r>
              <a:rPr lang="es-CO" sz="1800" dirty="0" smtClean="0"/>
              <a:t>como egresado </a:t>
            </a:r>
            <a:r>
              <a:rPr lang="es-CO" sz="1800" dirty="0"/>
              <a:t>miembro del mismo, a Andrés Augusto Alarcón Acevedo, Administrador de Empresas, egresado en </a:t>
            </a:r>
            <a:r>
              <a:rPr lang="es-CO" sz="1800" dirty="0" smtClean="0"/>
              <a:t>1994.</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bg/>
                                          </p:spTgt>
                                        </p:tgtEl>
                                        <p:attrNameLst>
                                          <p:attrName>style.visibility</p:attrName>
                                        </p:attrNameLst>
                                      </p:cBhvr>
                                      <p:to>
                                        <p:strVal val="visible"/>
                                      </p:to>
                                    </p:set>
                                    <p:anim calcmode="lin" valueType="num">
                                      <p:cBhvr additive="base">
                                        <p:cTn id="32"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3"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 calcmode="lin" valueType="num">
                                      <p:cBhvr additive="base">
                                        <p:cTn id="3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0" fill="hold">
                            <p:stCondLst>
                              <p:cond delay="2000"/>
                            </p:stCondLst>
                            <p:childTnLst>
                              <p:par>
                                <p:cTn id="41" presetID="22" presetClass="entr" presetSubtype="4"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down)">
                                      <p:cBhvr>
                                        <p:cTn id="43" dur="500"/>
                                        <p:tgtEl>
                                          <p:spTgt spid="13"/>
                                        </p:tgtEl>
                                      </p:cBhvr>
                                    </p:animEffect>
                                  </p:childTnLst>
                                </p:cTn>
                              </p:par>
                            </p:childTnLst>
                          </p:cTn>
                        </p:par>
                        <p:par>
                          <p:cTn id="44" fill="hold">
                            <p:stCondLst>
                              <p:cond delay="2500"/>
                            </p:stCondLst>
                            <p:childTnLst>
                              <p:par>
                                <p:cTn id="45" presetID="22" presetClass="entr" presetSubtype="4"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down)">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La Facultad de Ciencias Económicas y Administrativas realizó el lanzamiento del Consultorio de Finanzas Familiares, que prestará atención en el segundo piso del edificio José Celestino Andrade </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Funcionarios del Departamento actualizaron sus conocimientos sobre el proceso de liquidación y cobro de asignaturas.</a:t>
            </a:r>
          </a:p>
          <a:p>
            <a:r>
              <a:rPr lang="es-CO" sz="1800" dirty="0" smtClean="0"/>
              <a:t>Continúan los trabajos de rediseño de la página web del Departamento.</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bg/>
                                          </p:spTgt>
                                        </p:tgtEl>
                                        <p:attrNameLst>
                                          <p:attrName>style.visibility</p:attrName>
                                        </p:attrNameLst>
                                      </p:cBhvr>
                                      <p:to>
                                        <p:strVal val="visible"/>
                                      </p:to>
                                    </p:set>
                                    <p:anim calcmode="lin" valueType="num">
                                      <p:cBhvr additive="base">
                                        <p:cTn id="32"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3"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 calcmode="lin" valueType="num">
                                      <p:cBhvr additive="base">
                                        <p:cTn id="3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6">
                                            <p:txEl>
                                              <p:pRg st="1" end="1"/>
                                            </p:txEl>
                                          </p:spTgt>
                                        </p:tgtEl>
                                        <p:attrNameLst>
                                          <p:attrName>style.visibility</p:attrName>
                                        </p:attrNameLst>
                                      </p:cBhvr>
                                      <p:to>
                                        <p:strVal val="visible"/>
                                      </p:to>
                                    </p:set>
                                    <p:anim calcmode="lin" valueType="num">
                                      <p:cBhvr additive="base">
                                        <p:cTn id="44"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5"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6" fill="hold">
                            <p:stCondLst>
                              <p:cond delay="2000"/>
                            </p:stCondLst>
                            <p:childTnLst>
                              <p:par>
                                <p:cTn id="47" presetID="22" presetClass="entr" presetSubtype="4"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down)">
                                      <p:cBhvr>
                                        <p:cTn id="49" dur="500"/>
                                        <p:tgtEl>
                                          <p:spTgt spid="13"/>
                                        </p:tgtEl>
                                      </p:cBhvr>
                                    </p:animEffect>
                                  </p:childTnLst>
                                </p:cTn>
                              </p:par>
                            </p:childTnLst>
                          </p:cTn>
                        </p:par>
                        <p:par>
                          <p:cTn id="50" fill="hold">
                            <p:stCondLst>
                              <p:cond delay="2500"/>
                            </p:stCondLst>
                            <p:childTnLst>
                              <p:par>
                                <p:cTn id="51" presetID="22" presetClass="entr" presetSubtype="4"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down)">
                                      <p:cBhvr>
                                        <p:cTn id="5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a:t>
            </a:r>
            <a:r>
              <a:rPr lang="es-CO" sz="1800" dirty="0" smtClean="0"/>
              <a:t>jueves10</a:t>
            </a:r>
            <a:r>
              <a:rPr lang="es-CO" sz="1800" dirty="0" smtClean="0"/>
              <a:t>, </a:t>
            </a:r>
            <a:r>
              <a:rPr lang="es-CO" sz="1800" dirty="0"/>
              <a:t>se reunieron los profesores de la </a:t>
            </a:r>
            <a:r>
              <a:rPr lang="es-CO" sz="1800" dirty="0" smtClean="0"/>
              <a:t>Especialización </a:t>
            </a:r>
            <a:r>
              <a:rPr lang="es-CO" sz="1800" dirty="0"/>
              <a:t>en Contabilidad Financiera Internacional, con la finalidad de revisar, analizar y tomar decisiones acerca de los resultados </a:t>
            </a:r>
            <a:r>
              <a:rPr lang="es-CO" sz="1800" dirty="0" smtClean="0"/>
              <a:t>de la evaluación realizada por un grupo focal de </a:t>
            </a:r>
            <a:r>
              <a:rPr lang="es-CO" sz="1800" dirty="0"/>
              <a:t>la cohorte iniciada en julio de 2009.</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Los profesores de planta se encuentran preparando el cuarto número de Vademécum.</a:t>
            </a:r>
          </a:p>
          <a:p>
            <a:r>
              <a:rPr lang="es-CO" sz="1800" dirty="0" smtClean="0"/>
              <a:t>Se está </a:t>
            </a:r>
            <a:r>
              <a:rPr lang="es-CO" sz="1800" dirty="0"/>
              <a:t>organizando un </a:t>
            </a:r>
            <a:r>
              <a:rPr lang="es-CO" sz="1800" dirty="0" smtClean="0"/>
              <a:t>taller sobre elaboración de pruebas por competencias.</a:t>
            </a:r>
          </a:p>
          <a:p>
            <a:r>
              <a:rPr lang="es-CO" sz="1800" dirty="0" smtClean="0"/>
              <a:t>Los directores de las diferentes unidades de la Facultad se reunieron para analizar los resultados obtenidos en los </a:t>
            </a:r>
            <a:r>
              <a:rPr lang="es-CO" sz="1800" dirty="0" err="1" smtClean="0"/>
              <a:t>Ecaes</a:t>
            </a:r>
            <a:r>
              <a:rPr lang="es-CO" sz="1800" dirty="0" smtClean="0"/>
              <a:t> y planear futuras acciones con relación a ellos.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bg/>
                                          </p:spTgt>
                                        </p:tgtEl>
                                        <p:attrNameLst>
                                          <p:attrName>style.visibility</p:attrName>
                                        </p:attrNameLst>
                                      </p:cBhvr>
                                      <p:to>
                                        <p:strVal val="visible"/>
                                      </p:to>
                                    </p:set>
                                    <p:anim calcmode="lin" valueType="num">
                                      <p:cBhvr additive="base">
                                        <p:cTn id="32"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3"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 calcmode="lin" valueType="num">
                                      <p:cBhvr additive="base">
                                        <p:cTn id="3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6">
                                            <p:txEl>
                                              <p:pRg st="1" end="1"/>
                                            </p:txEl>
                                          </p:spTgt>
                                        </p:tgtEl>
                                        <p:attrNameLst>
                                          <p:attrName>style.visibility</p:attrName>
                                        </p:attrNameLst>
                                      </p:cBhvr>
                                      <p:to>
                                        <p:strVal val="visible"/>
                                      </p:to>
                                    </p:set>
                                    <p:anim calcmode="lin" valueType="num">
                                      <p:cBhvr additive="base">
                                        <p:cTn id="44"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5"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6">
                                            <p:txEl>
                                              <p:pRg st="2" end="2"/>
                                            </p:txEl>
                                          </p:spTgt>
                                        </p:tgtEl>
                                        <p:attrNameLst>
                                          <p:attrName>style.visibility</p:attrName>
                                        </p:attrNameLst>
                                      </p:cBhvr>
                                      <p:to>
                                        <p:strVal val="visible"/>
                                      </p:to>
                                    </p:set>
                                    <p:anim calcmode="lin" valueType="num">
                                      <p:cBhvr additive="base">
                                        <p:cTn id="50"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1"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52" fill="hold">
                            <p:stCondLst>
                              <p:cond delay="2000"/>
                            </p:stCondLst>
                            <p:childTnLst>
                              <p:par>
                                <p:cTn id="53" presetID="22" presetClass="entr" presetSubtype="4"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wipe(down)">
                                      <p:cBhvr>
                                        <p:cTn id="55" dur="500"/>
                                        <p:tgtEl>
                                          <p:spTgt spid="13"/>
                                        </p:tgtEl>
                                      </p:cBhvr>
                                    </p:animEffect>
                                  </p:childTnLst>
                                </p:cTn>
                              </p:par>
                            </p:childTnLst>
                          </p:cTn>
                        </p:par>
                        <p:par>
                          <p:cTn id="56" fill="hold">
                            <p:stCondLst>
                              <p:cond delay="2500"/>
                            </p:stCondLst>
                            <p:childTnLst>
                              <p:par>
                                <p:cTn id="57" presetID="22" presetClass="entr" presetSubtype="4"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wipe(down)">
                                      <p:cBhvr>
                                        <p:cTn id="5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La Comisión del Área contable, presidida por el Decano Académico de la Facultad, además de oír los informes de los directores, intercambió pareceres sobre </a:t>
            </a:r>
            <a:r>
              <a:rPr lang="es-CO" sz="1800" dirty="0"/>
              <a:t>el documento de autoevaluación que se viene preparando para renovar la acreditación de la </a:t>
            </a:r>
            <a:r>
              <a:rPr lang="es-CO" sz="1800" dirty="0" smtClean="0"/>
              <a:t>Carrera.</a:t>
            </a:r>
          </a:p>
          <a:p>
            <a:r>
              <a:rPr lang="es-CO" sz="1800" dirty="0" smtClean="0"/>
              <a:t>Ya están en marcha las actividades preparatorias del II Foro de Firmas.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El sábado 12 de junio se reunieron los profesores del Departamento de Ciencias Contables para evaluar el primer período del año 2010, acordar la forma de llevar a cabo las acciones previstas para los meses de junio y julio y planear el tercer período de 2010.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 calcmode="lin" valueType="num">
                                      <p:cBhvr additive="base">
                                        <p:cTn id="32"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bg/>
                                          </p:spTgt>
                                        </p:tgtEl>
                                        <p:attrNameLst>
                                          <p:attrName>style.visibility</p:attrName>
                                        </p:attrNameLst>
                                      </p:cBhvr>
                                      <p:to>
                                        <p:strVal val="visible"/>
                                      </p:to>
                                    </p:set>
                                    <p:anim calcmode="lin" valueType="num">
                                      <p:cBhvr additive="base">
                                        <p:cTn id="38"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6">
                                            <p:txEl>
                                              <p:pRg st="0" end="0"/>
                                            </p:txEl>
                                          </p:spTgt>
                                        </p:tgtEl>
                                        <p:attrNameLst>
                                          <p:attrName>style.visibility</p:attrName>
                                        </p:attrNameLst>
                                      </p:cBhvr>
                                      <p:to>
                                        <p:strVal val="visible"/>
                                      </p:to>
                                    </p:set>
                                    <p:anim calcmode="lin" valueType="num">
                                      <p:cBhvr additive="base">
                                        <p:cTn id="4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6" fill="hold">
                            <p:stCondLst>
                              <p:cond delay="2000"/>
                            </p:stCondLst>
                            <p:childTnLst>
                              <p:par>
                                <p:cTn id="47" presetID="22" presetClass="entr" presetSubtype="4"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wipe(down)">
                                      <p:cBhvr>
                                        <p:cTn id="49" dur="500"/>
                                        <p:tgtEl>
                                          <p:spTgt spid="13"/>
                                        </p:tgtEl>
                                      </p:cBhvr>
                                    </p:animEffect>
                                  </p:childTnLst>
                                </p:cTn>
                              </p:par>
                            </p:childTnLst>
                          </p:cTn>
                        </p:par>
                        <p:par>
                          <p:cTn id="50" fill="hold">
                            <p:stCondLst>
                              <p:cond delay="2500"/>
                            </p:stCondLst>
                            <p:childTnLst>
                              <p:par>
                                <p:cTn id="51" presetID="22" presetClass="entr" presetSubtype="4"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down)">
                                      <p:cBhvr>
                                        <p:cTn id="5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681</TotalTime>
  <Words>509</Words>
  <Application>Microsoft Office PowerPoint</Application>
  <PresentationFormat>Presentación en pantalla (4:3)</PresentationFormat>
  <Paragraphs>22</Paragraphs>
  <Slides>6</Slides>
  <Notes>5</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Viajes</vt:lpstr>
      <vt:lpstr>Registro contable</vt:lpstr>
      <vt:lpstr>Diapositiva 2</vt:lpstr>
      <vt:lpstr>Diapositiva 3</vt:lpstr>
      <vt:lpstr>Diapositiva 4</vt:lpstr>
      <vt:lpstr>Diapositiva 5</vt:lpstr>
      <vt:lpstr>Diapositiva 6</vt:lpstr>
    </vt:vector>
  </TitlesOfParts>
  <Company>Pontificia Universidad Javeriana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hbermude</cp:lastModifiedBy>
  <cp:revision>144</cp:revision>
  <dcterms:created xsi:type="dcterms:W3CDTF">2010-02-05T13:43:46Z</dcterms:created>
  <dcterms:modified xsi:type="dcterms:W3CDTF">2010-06-15T14:14:21Z</dcterms:modified>
</cp:coreProperties>
</file>