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9" r:id="rId4"/>
    <p:sldId id="260" r:id="rId5"/>
    <p:sldId id="262" r:id="rId6"/>
    <p:sldId id="261" r:id="rId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xmlns:mc="http://schemas.openxmlformats.org/markup-compatibility/2006" xmlns:a14="http://schemas.microsoft.com/office/drawing/2010/main" val="FF0000" mc:Ignorable=""/>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379" autoAdjust="0"/>
    <p:restoredTop sz="86323" autoAdjust="0"/>
  </p:normalViewPr>
  <p:slideViewPr>
    <p:cSldViewPr>
      <p:cViewPr>
        <p:scale>
          <a:sx n="77" d="100"/>
          <a:sy n="77" d="100"/>
        </p:scale>
        <p:origin x="-72" y="-18"/>
      </p:cViewPr>
      <p:guideLst>
        <p:guide orient="horz" pos="2160"/>
        <p:guide pos="2880"/>
      </p:guideLst>
    </p:cSldViewPr>
  </p:slideViewPr>
  <p:outlineViewPr>
    <p:cViewPr>
      <p:scale>
        <a:sx n="33" d="100"/>
        <a:sy n="33" d="100"/>
      </p:scale>
      <p:origin x="18" y="1041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19/06/2010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xmlns=""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5A68CBF0-8672-4F36-B83B-9B71984090C0}" type="datetimeFigureOut">
              <a:rPr lang="es-CO" smtClean="0"/>
              <a:pPr/>
              <a:t>19/06/2010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19/06/2010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19/06/2010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19/06/2010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5A68CBF0-8672-4F36-B83B-9B71984090C0}" type="datetimeFigureOut">
              <a:rPr lang="es-CO" smtClean="0"/>
              <a:pPr/>
              <a:t>19/06/2010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5A68CBF0-8672-4F36-B83B-9B71984090C0}" type="datetimeFigureOut">
              <a:rPr lang="es-CO" smtClean="0"/>
              <a:pPr/>
              <a:t>19/06/2010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5A68CBF0-8672-4F36-B83B-9B71984090C0}" type="datetimeFigureOut">
              <a:rPr lang="es-CO" smtClean="0"/>
              <a:pPr/>
              <a:t>19/06/2010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5A68CBF0-8672-4F36-B83B-9B71984090C0}" type="datetimeFigureOut">
              <a:rPr lang="es-CO" smtClean="0"/>
              <a:pPr/>
              <a:t>19/06/2010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5A68CBF0-8672-4F36-B83B-9B71984090C0}" type="datetimeFigureOut">
              <a:rPr lang="es-CO" smtClean="0"/>
              <a:pPr/>
              <a:t>19/06/2010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19/06/2010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5A68CBF0-8672-4F36-B83B-9B71984090C0}" type="datetimeFigureOut">
              <a:rPr lang="es-CO" smtClean="0"/>
              <a:pPr/>
              <a:t>19/06/2010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A68CBF0-8672-4F36-B83B-9B71984090C0}" type="datetimeFigureOut">
              <a:rPr lang="es-CO" smtClean="0"/>
              <a:pPr/>
              <a:t>19/06/2010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19, junio 21de 2010</a:t>
            </a:r>
            <a:endParaRPr lang="es-CO" dirty="0"/>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El martes 15 de junio, como parte de las actividades de la Red de Universidades con Especialización en Revisoría Fiscal , con la orientación del profesor  Segundo Paulino Angulo Cadena de la Pontificia Universidad Javeriana, se estudió el </a:t>
            </a:r>
            <a:r>
              <a:rPr lang="en-US" sz="1800" i="1" dirty="0" smtClean="0"/>
              <a:t>ISA 500: Audit Evidence</a:t>
            </a:r>
            <a:r>
              <a:rPr lang="es-ES" sz="1800" i="1" dirty="0" smtClean="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Circularon  Novitas 262, Contrapartida 175 y 176, Registro contable 18 . </a:t>
            </a:r>
          </a:p>
          <a:p>
            <a:r>
              <a:rPr lang="es-CO" sz="1800" dirty="0" smtClean="0"/>
              <a:t>El profesor Wilmar Franco pronunció una conferencia  sobre </a:t>
            </a:r>
            <a:r>
              <a:rPr lang="es-CO" sz="1800" i="1" dirty="0" smtClean="0"/>
              <a:t>Aspectos Conceptuales y Prácticos de la Combinación de Negocios - IFRS 3.</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bg/>
                                          </p:spTgt>
                                        </p:tgtEl>
                                        <p:attrNameLst>
                                          <p:attrName>style.visibility</p:attrName>
                                        </p:attrNameLst>
                                      </p:cBhvr>
                                      <p:to>
                                        <p:strVal val="visible"/>
                                      </p:to>
                                    </p:set>
                                    <p:anim calcmode="lin" valueType="num">
                                      <p:cBhvr additive="base">
                                        <p:cTn id="20"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1"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
                                            <p:bg/>
                                          </p:spTgt>
                                        </p:tgtEl>
                                        <p:attrNameLst>
                                          <p:attrName>style.visibility</p:attrName>
                                        </p:attrNameLst>
                                      </p:cBhvr>
                                      <p:to>
                                        <p:strVal val="visible"/>
                                      </p:to>
                                    </p:set>
                                    <p:anim calcmode="lin" valueType="num">
                                      <p:cBhvr additive="base">
                                        <p:cTn id="32"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3"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6">
                                            <p:txEl>
                                              <p:pRg st="0" end="0"/>
                                            </p:txEl>
                                          </p:spTgt>
                                        </p:tgtEl>
                                        <p:attrNameLst>
                                          <p:attrName>style.visibility</p:attrName>
                                        </p:attrNameLst>
                                      </p:cBhvr>
                                      <p:to>
                                        <p:strVal val="visible"/>
                                      </p:to>
                                    </p:set>
                                    <p:anim calcmode="lin" valueType="num">
                                      <p:cBhvr additive="base">
                                        <p:cTn id="38"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9"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6">
                                            <p:txEl>
                                              <p:pRg st="1" end="1"/>
                                            </p:txEl>
                                          </p:spTgt>
                                        </p:tgtEl>
                                        <p:attrNameLst>
                                          <p:attrName>style.visibility</p:attrName>
                                        </p:attrNameLst>
                                      </p:cBhvr>
                                      <p:to>
                                        <p:strVal val="visible"/>
                                      </p:to>
                                    </p:set>
                                    <p:anim calcmode="lin" valueType="num">
                                      <p:cBhvr additive="base">
                                        <p:cTn id="44"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5"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6" fill="hold">
                            <p:stCondLst>
                              <p:cond delay="2000"/>
                            </p:stCondLst>
                            <p:childTnLst>
                              <p:par>
                                <p:cTn id="47" presetID="22" presetClass="entr" presetSubtype="4"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wipe(down)">
                                      <p:cBhvr>
                                        <p:cTn id="49" dur="500"/>
                                        <p:tgtEl>
                                          <p:spTgt spid="13"/>
                                        </p:tgtEl>
                                      </p:cBhvr>
                                    </p:animEffect>
                                  </p:childTnLst>
                                </p:cTn>
                              </p:par>
                            </p:childTnLst>
                          </p:cTn>
                        </p:par>
                        <p:par>
                          <p:cTn id="50" fill="hold">
                            <p:stCondLst>
                              <p:cond delay="2500"/>
                            </p:stCondLst>
                            <p:childTnLst>
                              <p:par>
                                <p:cTn id="51" presetID="22" presetClass="entr" presetSubtype="4"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wipe(down)">
                                      <p:cBhvr>
                                        <p:cTn id="5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pPr lvl="0"/>
            <a:r>
              <a:rPr lang="es-CO" sz="1800" dirty="0" smtClean="0"/>
              <a:t>En su reunión semanal, los profesores de planta conversaron sobre el avance del documento que se está escribiendo para orientar los procesos de investigación en sentido estricto y de investigación formativa y sobre la cuarta edición de Vademécum.</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smtClean="0"/>
              <a:t>Se encuentra en preparación el calendario de actividades para el período 1030.</a:t>
            </a:r>
          </a:p>
          <a:p>
            <a:pPr>
              <a:buClr>
                <a:srgbClr val="F0A22E"/>
              </a:buClr>
            </a:pPr>
            <a:r>
              <a:rPr lang="es-CO" sz="1800" dirty="0" smtClean="0"/>
              <a:t>Desde el próximo 28 de junio los estudiantes de pregrado podrán inscribir asignaturas.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bg/>
                                          </p:spTgt>
                                        </p:tgtEl>
                                        <p:attrNameLst>
                                          <p:attrName>style.visibility</p:attrName>
                                        </p:attrNameLst>
                                      </p:cBhvr>
                                      <p:to>
                                        <p:strVal val="visible"/>
                                      </p:to>
                                    </p:set>
                                    <p:anim calcmode="lin" valueType="num">
                                      <p:cBhvr additive="base">
                                        <p:cTn id="20"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1"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
                                            <p:bg/>
                                          </p:spTgt>
                                        </p:tgtEl>
                                        <p:attrNameLst>
                                          <p:attrName>style.visibility</p:attrName>
                                        </p:attrNameLst>
                                      </p:cBhvr>
                                      <p:to>
                                        <p:strVal val="visible"/>
                                      </p:to>
                                    </p:set>
                                    <p:anim calcmode="lin" valueType="num">
                                      <p:cBhvr additive="base">
                                        <p:cTn id="32"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3"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6">
                                            <p:txEl>
                                              <p:pRg st="0" end="0"/>
                                            </p:txEl>
                                          </p:spTgt>
                                        </p:tgtEl>
                                        <p:attrNameLst>
                                          <p:attrName>style.visibility</p:attrName>
                                        </p:attrNameLst>
                                      </p:cBhvr>
                                      <p:to>
                                        <p:strVal val="visible"/>
                                      </p:to>
                                    </p:set>
                                    <p:anim calcmode="lin" valueType="num">
                                      <p:cBhvr additive="base">
                                        <p:cTn id="38"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9"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6">
                                            <p:txEl>
                                              <p:pRg st="1" end="1"/>
                                            </p:txEl>
                                          </p:spTgt>
                                        </p:tgtEl>
                                        <p:attrNameLst>
                                          <p:attrName>style.visibility</p:attrName>
                                        </p:attrNameLst>
                                      </p:cBhvr>
                                      <p:to>
                                        <p:strVal val="visible"/>
                                      </p:to>
                                    </p:set>
                                    <p:anim calcmode="lin" valueType="num">
                                      <p:cBhvr additive="base">
                                        <p:cTn id="44"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5"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6" fill="hold">
                            <p:stCondLst>
                              <p:cond delay="2000"/>
                            </p:stCondLst>
                            <p:childTnLst>
                              <p:par>
                                <p:cTn id="47" presetID="22" presetClass="entr" presetSubtype="4"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wipe(down)">
                                      <p:cBhvr>
                                        <p:cTn id="49" dur="500"/>
                                        <p:tgtEl>
                                          <p:spTgt spid="13"/>
                                        </p:tgtEl>
                                      </p:cBhvr>
                                    </p:animEffect>
                                  </p:childTnLst>
                                </p:cTn>
                              </p:par>
                            </p:childTnLst>
                          </p:cTn>
                        </p:par>
                        <p:par>
                          <p:cTn id="50" fill="hold">
                            <p:stCondLst>
                              <p:cond delay="2500"/>
                            </p:stCondLst>
                            <p:childTnLst>
                              <p:par>
                                <p:cTn id="51" presetID="22" presetClass="entr" presetSubtype="4"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wipe(down)">
                                      <p:cBhvr>
                                        <p:cTn id="5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El </a:t>
            </a:r>
            <a:r>
              <a:rPr lang="es-CO" sz="1800" smtClean="0"/>
              <a:t>viernes </a:t>
            </a:r>
            <a:r>
              <a:rPr lang="es-CO" sz="1800" smtClean="0"/>
              <a:t>18 </a:t>
            </a:r>
            <a:r>
              <a:rPr lang="es-CO" sz="1800" dirty="0" smtClean="0"/>
              <a:t>de junio se reunieron, en las instalaciones de la Universidad Nacional, los integrantes del Convenio de cooperación académica  en  materia de programas de Contaduría. Participaron representantes de las universidades Central, </a:t>
            </a:r>
            <a:r>
              <a:rPr lang="es-CO" sz="1800" dirty="0" err="1" smtClean="0"/>
              <a:t>Eafit</a:t>
            </a:r>
            <a:r>
              <a:rPr lang="es-CO" sz="1800" dirty="0" smtClean="0"/>
              <a:t>, Externado de Colombia, Javeriana Bogotá, Mariana, Militar, Nacional, Santo Tomás y UNAB. El tema principal fue la organización del II Encuentro de Profesores, que se realizara el próximo mes de marzo.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Profesores de la unidad de aseguramiento se reunieron el sábado 19 para revisar los objetivos de su área. Esta actividad es la primera entre una serie pensada para hacer una revisión y ajuste estratégico al plan de estudios del pregrado.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bg/>
                                          </p:spTgt>
                                        </p:tgtEl>
                                        <p:attrNameLst>
                                          <p:attrName>style.visibility</p:attrName>
                                        </p:attrNameLst>
                                      </p:cBhvr>
                                      <p:to>
                                        <p:strVal val="visible"/>
                                      </p:to>
                                    </p:set>
                                    <p:anim calcmode="lin" valueType="num">
                                      <p:cBhvr additive="base">
                                        <p:cTn id="20"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1"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
                                            <p:bg/>
                                          </p:spTgt>
                                        </p:tgtEl>
                                        <p:attrNameLst>
                                          <p:attrName>style.visibility</p:attrName>
                                        </p:attrNameLst>
                                      </p:cBhvr>
                                      <p:to>
                                        <p:strVal val="visible"/>
                                      </p:to>
                                    </p:set>
                                    <p:anim calcmode="lin" valueType="num">
                                      <p:cBhvr additive="base">
                                        <p:cTn id="32"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3"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6">
                                            <p:txEl>
                                              <p:pRg st="0" end="0"/>
                                            </p:txEl>
                                          </p:spTgt>
                                        </p:tgtEl>
                                        <p:attrNameLst>
                                          <p:attrName>style.visibility</p:attrName>
                                        </p:attrNameLst>
                                      </p:cBhvr>
                                      <p:to>
                                        <p:strVal val="visible"/>
                                      </p:to>
                                    </p:set>
                                    <p:anim calcmode="lin" valueType="num">
                                      <p:cBhvr additive="base">
                                        <p:cTn id="38"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9"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0" fill="hold">
                            <p:stCondLst>
                              <p:cond delay="2000"/>
                            </p:stCondLst>
                            <p:childTnLst>
                              <p:par>
                                <p:cTn id="41" presetID="22" presetClass="entr" presetSubtype="4"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ipe(down)">
                                      <p:cBhvr>
                                        <p:cTn id="43" dur="500"/>
                                        <p:tgtEl>
                                          <p:spTgt spid="13"/>
                                        </p:tgtEl>
                                      </p:cBhvr>
                                    </p:animEffect>
                                  </p:childTnLst>
                                </p:cTn>
                              </p:par>
                            </p:childTnLst>
                          </p:cTn>
                        </p:par>
                        <p:par>
                          <p:cTn id="44" fill="hold">
                            <p:stCondLst>
                              <p:cond delay="2500"/>
                            </p:stCondLst>
                            <p:childTnLst>
                              <p:par>
                                <p:cTn id="45" presetID="22" presetClass="entr" presetSubtype="4"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down)">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En el marco de un proceso de capacitación para funcionarios de la Contraloría Distrital, el profesor Germán Eduardo Espinosa se refirió al </a:t>
            </a:r>
            <a:r>
              <a:rPr lang="es-CO" sz="1800" i="1" dirty="0" smtClean="0"/>
              <a:t>Aseguramiento de la información gubernamental.</a:t>
            </a:r>
          </a:p>
          <a:p>
            <a:r>
              <a:rPr lang="es-CO" sz="1800" dirty="0" smtClean="0"/>
              <a:t>Profesores de las tres áreas de la Facultad están participando en los talleres sobre formulación de preguntas respecto de competencias generales.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Se cumplió el primer vencimiento de pagos de matriculas por parte de los Neo javerianos.</a:t>
            </a:r>
          </a:p>
          <a:p>
            <a:r>
              <a:rPr lang="es-CO" sz="1800" dirty="0" smtClean="0"/>
              <a:t>Desde el 21 de junio y hasta el 16 de julio de 2010 estará habilitado el proceso automatizado de creación en la plataforma virtual de cursos asociados a asignaturas de pregrado y posgrado que se programan en SAE.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bg/>
                                          </p:spTgt>
                                        </p:tgtEl>
                                        <p:attrNameLst>
                                          <p:attrName>style.visibility</p:attrName>
                                        </p:attrNameLst>
                                      </p:cBhvr>
                                      <p:to>
                                        <p:strVal val="visible"/>
                                      </p:to>
                                    </p:set>
                                    <p:anim calcmode="lin" valueType="num">
                                      <p:cBhvr additive="base">
                                        <p:cTn id="20"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1"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 calcmode="lin" valueType="num">
                                      <p:cBhvr additive="base">
                                        <p:cTn id="32"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3"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6">
                                            <p:bg/>
                                          </p:spTgt>
                                        </p:tgtEl>
                                        <p:attrNameLst>
                                          <p:attrName>style.visibility</p:attrName>
                                        </p:attrNameLst>
                                      </p:cBhvr>
                                      <p:to>
                                        <p:strVal val="visible"/>
                                      </p:to>
                                    </p:set>
                                    <p:anim calcmode="lin" valueType="num">
                                      <p:cBhvr additive="base">
                                        <p:cTn id="38"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9"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6">
                                            <p:txEl>
                                              <p:pRg st="0" end="0"/>
                                            </p:txEl>
                                          </p:spTgt>
                                        </p:tgtEl>
                                        <p:attrNameLst>
                                          <p:attrName>style.visibility</p:attrName>
                                        </p:attrNameLst>
                                      </p:cBhvr>
                                      <p:to>
                                        <p:strVal val="visible"/>
                                      </p:to>
                                    </p:set>
                                    <p:anim calcmode="lin" valueType="num">
                                      <p:cBhvr additive="base">
                                        <p:cTn id="4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6">
                                            <p:txEl>
                                              <p:pRg st="1" end="1"/>
                                            </p:txEl>
                                          </p:spTgt>
                                        </p:tgtEl>
                                        <p:attrNameLst>
                                          <p:attrName>style.visibility</p:attrName>
                                        </p:attrNameLst>
                                      </p:cBhvr>
                                      <p:to>
                                        <p:strVal val="visible"/>
                                      </p:to>
                                    </p:set>
                                    <p:anim calcmode="lin" valueType="num">
                                      <p:cBhvr additive="base">
                                        <p:cTn id="50"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1"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52" fill="hold">
                            <p:stCondLst>
                              <p:cond delay="2000"/>
                            </p:stCondLst>
                            <p:childTnLst>
                              <p:par>
                                <p:cTn id="53" presetID="22" presetClass="entr" presetSubtype="4" fill="hold" grpId="0" nodeType="after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wipe(down)">
                                      <p:cBhvr>
                                        <p:cTn id="55" dur="500"/>
                                        <p:tgtEl>
                                          <p:spTgt spid="13"/>
                                        </p:tgtEl>
                                      </p:cBhvr>
                                    </p:animEffect>
                                  </p:childTnLst>
                                </p:cTn>
                              </p:par>
                            </p:childTnLst>
                          </p:cTn>
                        </p:par>
                        <p:par>
                          <p:cTn id="56" fill="hold">
                            <p:stCondLst>
                              <p:cond delay="2500"/>
                            </p:stCondLst>
                            <p:childTnLst>
                              <p:par>
                                <p:cTn id="57" presetID="22" presetClass="entr" presetSubtype="4" fill="hold" grpId="0" nodeType="after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wipe(down)">
                                      <p:cBhvr>
                                        <p:cTn id="5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La Universidad Colegio Mayor De Nuestra Señora Del Rosario será la anfitriona del V Encuentro de Profesores de Revisoría Fiscal que se realizará el año entrante.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El Departamento de Ciencias Contables realizó una Convocatoria General para vincular nuevos Profesores Hora Cátedra.</a:t>
            </a:r>
          </a:p>
          <a:p>
            <a:r>
              <a:rPr lang="es-CO" sz="1800" dirty="0" smtClean="0"/>
              <a:t>El sábado 19 de </a:t>
            </a:r>
            <a:r>
              <a:rPr lang="es-CO" sz="1800" smtClean="0"/>
              <a:t>Junio 72 estudiantes presentaron </a:t>
            </a:r>
            <a:r>
              <a:rPr lang="es-CO" sz="1800" dirty="0" smtClean="0"/>
              <a:t>el preparatorio de Finanzas.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bg/>
                                          </p:spTgt>
                                        </p:tgtEl>
                                        <p:attrNameLst>
                                          <p:attrName>style.visibility</p:attrName>
                                        </p:attrNameLst>
                                      </p:cBhvr>
                                      <p:to>
                                        <p:strVal val="visible"/>
                                      </p:to>
                                    </p:set>
                                    <p:anim calcmode="lin" valueType="num">
                                      <p:cBhvr additive="base">
                                        <p:cTn id="20"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1"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
                                            <p:bg/>
                                          </p:spTgt>
                                        </p:tgtEl>
                                        <p:attrNameLst>
                                          <p:attrName>style.visibility</p:attrName>
                                        </p:attrNameLst>
                                      </p:cBhvr>
                                      <p:to>
                                        <p:strVal val="visible"/>
                                      </p:to>
                                    </p:set>
                                    <p:anim calcmode="lin" valueType="num">
                                      <p:cBhvr additive="base">
                                        <p:cTn id="32"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3"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6">
                                            <p:txEl>
                                              <p:pRg st="0" end="0"/>
                                            </p:txEl>
                                          </p:spTgt>
                                        </p:tgtEl>
                                        <p:attrNameLst>
                                          <p:attrName>style.visibility</p:attrName>
                                        </p:attrNameLst>
                                      </p:cBhvr>
                                      <p:to>
                                        <p:strVal val="visible"/>
                                      </p:to>
                                    </p:set>
                                    <p:anim calcmode="lin" valueType="num">
                                      <p:cBhvr additive="base">
                                        <p:cTn id="38"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9"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6">
                                            <p:txEl>
                                              <p:pRg st="1" end="1"/>
                                            </p:txEl>
                                          </p:spTgt>
                                        </p:tgtEl>
                                        <p:attrNameLst>
                                          <p:attrName>style.visibility</p:attrName>
                                        </p:attrNameLst>
                                      </p:cBhvr>
                                      <p:to>
                                        <p:strVal val="visible"/>
                                      </p:to>
                                    </p:set>
                                    <p:anim calcmode="lin" valueType="num">
                                      <p:cBhvr additive="base">
                                        <p:cTn id="44"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5"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6" fill="hold">
                            <p:stCondLst>
                              <p:cond delay="2000"/>
                            </p:stCondLst>
                            <p:childTnLst>
                              <p:par>
                                <p:cTn id="47" presetID="22" presetClass="entr" presetSubtype="4"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wipe(down)">
                                      <p:cBhvr>
                                        <p:cTn id="49" dur="500"/>
                                        <p:tgtEl>
                                          <p:spTgt spid="13"/>
                                        </p:tgtEl>
                                      </p:cBhvr>
                                    </p:animEffect>
                                  </p:childTnLst>
                                </p:cTn>
                              </p:par>
                            </p:childTnLst>
                          </p:cTn>
                        </p:par>
                        <p:par>
                          <p:cTn id="50" fill="hold">
                            <p:stCondLst>
                              <p:cond delay="2500"/>
                            </p:stCondLst>
                            <p:childTnLst>
                              <p:par>
                                <p:cTn id="51" presetID="22" presetClass="entr" presetSubtype="4"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wipe(down)">
                                      <p:cBhvr>
                                        <p:cTn id="5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718</TotalTime>
  <Words>442</Words>
  <Application>Microsoft Office PowerPoint</Application>
  <PresentationFormat>Presentación en pantalla (4:3)</PresentationFormat>
  <Paragraphs>22</Paragraphs>
  <Slides>6</Slides>
  <Notes>5</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Viajes</vt:lpstr>
      <vt:lpstr>Registro contable</vt:lpstr>
      <vt:lpstr>Diapositiva 2</vt:lpstr>
      <vt:lpstr>Diapositiva 3</vt:lpstr>
      <vt:lpstr>Diapositiva 4</vt:lpstr>
      <vt:lpstr>Diapositiva 5</vt:lpstr>
      <vt:lpstr>Diapositiva 6</vt:lpstr>
    </vt:vector>
  </TitlesOfParts>
  <Company>Pontificia Universidad Javeriana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hbermude</cp:lastModifiedBy>
  <cp:revision>159</cp:revision>
  <dcterms:created xsi:type="dcterms:W3CDTF">2010-02-05T13:43:46Z</dcterms:created>
  <dcterms:modified xsi:type="dcterms:W3CDTF">2010-06-19T18:46:10Z</dcterms:modified>
</cp:coreProperties>
</file>