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56" r:id="rId2"/>
    <p:sldId id="258" r:id="rId3"/>
    <p:sldId id="259" r:id="rId4"/>
    <p:sldId id="260" r:id="rId5"/>
    <p:sldId id="261" r:id="rId6"/>
    <p:sldId id="262" r:id="rId7"/>
    <p:sldId id="263" r:id="rId8"/>
    <p:sldId id="264" r:id="rId9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34591" autoAdjust="0"/>
    <p:restoredTop sz="86445" autoAdjust="0"/>
  </p:normalViewPr>
  <p:slideViewPr>
    <p:cSldViewPr>
      <p:cViewPr>
        <p:scale>
          <a:sx n="77" d="100"/>
          <a:sy n="77" d="100"/>
        </p:scale>
        <p:origin x="-1474" y="-8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94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encabezado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A4A78E-36A0-4C82-A63C-1DF8B56BE281}" type="datetimeFigureOut">
              <a:rPr lang="es-CO" smtClean="0"/>
              <a:pPr/>
              <a:t>31/07/2015</a:t>
            </a:fld>
            <a:endParaRPr lang="es-CO"/>
          </a:p>
        </p:txBody>
      </p:sp>
      <p:sp>
        <p:nvSpPr>
          <p:cNvPr id="4" name="3 Marcador de imagen de diapositiva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CO"/>
          </a:p>
        </p:txBody>
      </p:sp>
      <p:sp>
        <p:nvSpPr>
          <p:cNvPr id="5" name="4 Marcador de notas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DE55E3-A00E-43FD-A031-841EC2C2B02A}" type="slidenum">
              <a:rPr lang="es-CO" smtClean="0"/>
              <a:pPr/>
              <a:t>‹#›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25334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2</a:t>
            </a:fld>
            <a:endParaRPr lang="es-CO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3</a:t>
            </a:fld>
            <a:endParaRPr lang="es-CO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4</a:t>
            </a:fld>
            <a:endParaRPr lang="es-CO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5</a:t>
            </a:fld>
            <a:endParaRPr lang="es-CO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6</a:t>
            </a:fld>
            <a:endParaRPr lang="es-CO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7</a:t>
            </a:fld>
            <a:endParaRPr lang="es-CO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imagen de diapositiva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2 Marcador de notas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s-CO" dirty="0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ADE55E3-A00E-43FD-A031-841EC2C2B02A}" type="slidenum">
              <a:rPr lang="es-CO" smtClean="0"/>
              <a:pPr/>
              <a:t>8</a:t>
            </a:fld>
            <a:endParaRPr lang="es-CO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28 Título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Subtítulo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s-ES" smtClean="0"/>
              <a:t>Haga clic para modificar el estilo de subtítulo del patrón</a:t>
            </a:r>
            <a:endParaRPr kumimoji="0" lang="en-US"/>
          </a:p>
        </p:txBody>
      </p:sp>
      <p:sp>
        <p:nvSpPr>
          <p:cNvPr id="16" name="15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02B026-D3D0-4D75-8C57-6085F1C3ABC7}" type="datetime1">
              <a:rPr lang="es-CO" smtClean="0"/>
              <a:t>31/07/2015</a:t>
            </a:fld>
            <a:endParaRPr lang="es-CO"/>
          </a:p>
        </p:txBody>
      </p:sp>
      <p:sp>
        <p:nvSpPr>
          <p:cNvPr id="2" name="1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5" name="14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C40E92-7DA5-43D8-985E-EAF30807E519}" type="datetime1">
              <a:rPr lang="es-CO" smtClean="0"/>
              <a:t>31/07/2015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53E614-17A9-43E2-85CA-E610E692B630}" type="datetime1">
              <a:rPr lang="es-CO" smtClean="0"/>
              <a:t>31/07/2015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2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7" name="26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2CAE3F-7AB2-4219-A3AA-A679FF1AD429}" type="datetime1">
              <a:rPr lang="es-CO" smtClean="0"/>
              <a:t>31/07/2015</a:t>
            </a:fld>
            <a:endParaRPr lang="es-CO"/>
          </a:p>
        </p:txBody>
      </p:sp>
      <p:sp>
        <p:nvSpPr>
          <p:cNvPr id="19" name="18 Marcador de pie de página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Encabezado de secció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5 Marcador de texto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9" name="18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C576DE-CDF1-4D50-BA6D-A0C94D0C047F}" type="datetime1">
              <a:rPr lang="es-CO" smtClean="0"/>
              <a:t>31/07/2015</a:t>
            </a:fld>
            <a:endParaRPr lang="es-CO"/>
          </a:p>
        </p:txBody>
      </p:sp>
      <p:sp>
        <p:nvSpPr>
          <p:cNvPr id="11" name="1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16" name="1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8" name="7 Título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1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lang="es-ES" dirty="0" smtClean="0"/>
              <a:t>Segundo nivel</a:t>
            </a:r>
          </a:p>
          <a:p>
            <a:pPr lvl="2" eaLnBrk="1" latinLnBrk="0" hangingPunct="1"/>
            <a:r>
              <a:rPr lang="es-ES" dirty="0" smtClean="0"/>
              <a:t>Tercer nivel</a:t>
            </a:r>
          </a:p>
          <a:p>
            <a:pPr lvl="3" eaLnBrk="1" latinLnBrk="0" hangingPunct="1"/>
            <a:r>
              <a:rPr lang="es-ES" dirty="0" smtClean="0"/>
              <a:t>Cuarto nivel</a:t>
            </a:r>
          </a:p>
          <a:p>
            <a:pPr lvl="4" eaLnBrk="1" latinLnBrk="0" hangingPunct="1"/>
            <a:r>
              <a:rPr lang="es-ES" dirty="0" smtClean="0"/>
              <a:t>Quinto nivel</a:t>
            </a:r>
            <a:endParaRPr kumimoji="0" lang="en-US" dirty="0"/>
          </a:p>
        </p:txBody>
      </p:sp>
      <p:sp>
        <p:nvSpPr>
          <p:cNvPr id="13" name="12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1" name="20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FB891D8-4896-4B00-9807-82C35F0A879A}" type="datetime1">
              <a:rPr lang="es-CO" smtClean="0"/>
              <a:t>31/07/2015</a:t>
            </a:fld>
            <a:endParaRPr lang="es-CO"/>
          </a:p>
        </p:txBody>
      </p:sp>
      <p:sp>
        <p:nvSpPr>
          <p:cNvPr id="10" name="9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28 Título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3" name="12 Marcador de texto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25" name="24 Marcador de texto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8" name="27 Marcador de contenido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10" name="9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A51459-9CD6-459C-BB2A-8D7DD0169F21}" type="datetime1">
              <a:rPr lang="es-CO" smtClean="0"/>
              <a:t>31/07/2015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1" name="10 Conector recto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29 Título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12" name="1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CAB3B7-B57A-4C09-A7AD-05CE810D666C}" type="datetime1">
              <a:rPr lang="es-CO" smtClean="0"/>
              <a:t>31/07/2015</a:t>
            </a:fld>
            <a:endParaRPr lang="es-CO"/>
          </a:p>
        </p:txBody>
      </p:sp>
      <p:sp>
        <p:nvSpPr>
          <p:cNvPr id="21" name="20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99E445F-8593-4E54-A286-14CC5B4A276B}" type="datetime1">
              <a:rPr lang="es-CO" smtClean="0"/>
              <a:t>31/07/2015</a:t>
            </a:fld>
            <a:endParaRPr lang="es-CO"/>
          </a:p>
        </p:txBody>
      </p:sp>
      <p:sp>
        <p:nvSpPr>
          <p:cNvPr id="24" name="2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7 Conector recto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Título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  <p:sp>
        <p:nvSpPr>
          <p:cNvPr id="14" name="13 Marcador de contenido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s-ES" smtClean="0"/>
              <a:t>Haga clic para modificar el estilo de texto del patrón</a:t>
            </a:r>
          </a:p>
          <a:p>
            <a:pPr lvl="1" eaLnBrk="1" latinLnBrk="0" hangingPunct="1"/>
            <a:r>
              <a:rPr lang="es-ES" smtClean="0"/>
              <a:t>Segundo nivel</a:t>
            </a:r>
          </a:p>
          <a:p>
            <a:pPr lvl="2" eaLnBrk="1" latinLnBrk="0" hangingPunct="1"/>
            <a:r>
              <a:rPr lang="es-ES" smtClean="0"/>
              <a:t>Tercer nivel</a:t>
            </a:r>
          </a:p>
          <a:p>
            <a:pPr lvl="3" eaLnBrk="1" latinLnBrk="0" hangingPunct="1"/>
            <a:r>
              <a:rPr lang="es-ES" smtClean="0"/>
              <a:t>Cuarto nivel</a:t>
            </a:r>
          </a:p>
          <a:p>
            <a:pPr lvl="4" eaLnBrk="1" latinLnBrk="0" hangingPunct="1"/>
            <a:r>
              <a:rPr lang="es-ES" smtClean="0"/>
              <a:t>Quinto nivel</a:t>
            </a:r>
            <a:endParaRPr kumimoji="0" lang="en-US"/>
          </a:p>
        </p:txBody>
      </p:sp>
      <p:sp>
        <p:nvSpPr>
          <p:cNvPr id="25" name="2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D7DC1F-DCCC-44FF-A484-E8B29A229617}" type="datetime1">
              <a:rPr lang="es-CO" smtClean="0"/>
              <a:t>31/07/2015</a:t>
            </a:fld>
            <a:endParaRPr lang="es-CO"/>
          </a:p>
        </p:txBody>
      </p:sp>
      <p:sp>
        <p:nvSpPr>
          <p:cNvPr id="29" name="28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12 Marcador de posición de imagen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s-ES" smtClean="0"/>
              <a:t>Haga clic en el icono para agregar una imagen</a:t>
            </a:r>
            <a:endParaRPr kumimoji="0" lang="en-US" dirty="0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A2124FD-5DA9-4DD1-AB9E-366C5026D021}" type="datetime1">
              <a:rPr lang="es-CO" smtClean="0"/>
              <a:t>31/07/2015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1" name="30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7" name="16 Título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26" name="25 Marcador de texto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s-ES" smtClean="0"/>
              <a:t>Haga clic para modificar el estilo de texto del patrón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7 Marcador de texto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s-ES" dirty="0" smtClean="0"/>
              <a:t>Haga clic para modificar el estilo de texto del patrón</a:t>
            </a:r>
          </a:p>
          <a:p>
            <a:pPr lvl="1" eaLnBrk="1" latinLnBrk="0" hangingPunct="1"/>
            <a:r>
              <a:rPr kumimoji="0" lang="es-ES" dirty="0" smtClean="0"/>
              <a:t>Segundo nivel</a:t>
            </a:r>
          </a:p>
          <a:p>
            <a:pPr lvl="2" eaLnBrk="1" latinLnBrk="0" hangingPunct="1"/>
            <a:r>
              <a:rPr kumimoji="0" lang="es-ES" dirty="0" smtClean="0"/>
              <a:t>Tercer nivel</a:t>
            </a:r>
          </a:p>
          <a:p>
            <a:pPr lvl="3" eaLnBrk="1" latinLnBrk="0" hangingPunct="1"/>
            <a:r>
              <a:rPr kumimoji="0" lang="es-ES" dirty="0" smtClean="0"/>
              <a:t>Cuarto nivel</a:t>
            </a:r>
          </a:p>
          <a:p>
            <a:pPr lvl="4" eaLnBrk="1" latinLnBrk="0" hangingPunct="1"/>
            <a:r>
              <a:rPr kumimoji="0" lang="es-ES" dirty="0" smtClean="0"/>
              <a:t>Quinto nivel</a:t>
            </a:r>
            <a:endParaRPr kumimoji="0" lang="en-US" dirty="0"/>
          </a:p>
        </p:txBody>
      </p:sp>
      <p:sp>
        <p:nvSpPr>
          <p:cNvPr id="11" name="10 Marcador de fecha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2816E7FB-D113-47F7-9B2E-D98881C93E53}" type="datetime1">
              <a:rPr lang="es-CO" smtClean="0"/>
              <a:t>31/07/2015</a:t>
            </a:fld>
            <a:endParaRPr lang="es-CO"/>
          </a:p>
        </p:txBody>
      </p:sp>
      <p:sp>
        <p:nvSpPr>
          <p:cNvPr id="28" name="27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87159146-41A3-4BE1-A659-FD07DAF1089F}" type="slidenum">
              <a:rPr lang="es-CO" smtClean="0"/>
              <a:pPr/>
              <a:t>‹#›</a:t>
            </a:fld>
            <a:endParaRPr lang="es-CO"/>
          </a:p>
        </p:txBody>
      </p:sp>
      <p:sp>
        <p:nvSpPr>
          <p:cNvPr id="10" name="9 Marcador de título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s-ES" smtClean="0"/>
              <a:t>Haga clic para modificar el estilo de título del patrón</a:t>
            </a:r>
            <a:endParaRPr kumimoji="0" lang="en-US"/>
          </a:p>
        </p:txBody>
      </p:sp>
      <p:sp>
        <p:nvSpPr>
          <p:cNvPr id="9" name="8 Conector recto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11 Conector recto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1500175"/>
            <a:ext cx="7772400" cy="2786082"/>
          </a:xfrm>
        </p:spPr>
        <p:txBody>
          <a:bodyPr>
            <a:noAutofit/>
          </a:bodyPr>
          <a:lstStyle/>
          <a:p>
            <a:r>
              <a:rPr lang="es-CO" sz="8800" dirty="0" smtClean="0">
                <a:latin typeface="Bradley Hand ITC" pitchFamily="66" charset="0"/>
              </a:rPr>
              <a:t>Registro contable</a:t>
            </a:r>
            <a:endParaRPr lang="es-CO" sz="8800" dirty="0">
              <a:latin typeface="Bradley Hand ITC" pitchFamily="66" charset="0"/>
            </a:endParaRPr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28728" y="4572008"/>
            <a:ext cx="6400800" cy="614370"/>
          </a:xfrm>
        </p:spPr>
        <p:txBody>
          <a:bodyPr/>
          <a:lstStyle/>
          <a:p>
            <a:r>
              <a:rPr lang="es-CO" dirty="0" smtClean="0"/>
              <a:t>Número </a:t>
            </a:r>
            <a:r>
              <a:rPr lang="es-CO" dirty="0" smtClean="0"/>
              <a:t>250, agosto 3 de </a:t>
            </a:r>
            <a:r>
              <a:rPr lang="es-CO" dirty="0" smtClean="0"/>
              <a:t>2015</a:t>
            </a:r>
            <a:endParaRPr lang="es-CO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1</a:t>
            </a:fld>
            <a:endParaRPr lang="es-CO"/>
          </a:p>
        </p:txBody>
      </p:sp>
    </p:spTree>
  </p:cSld>
  <p:clrMapOvr>
    <a:masterClrMapping/>
  </p:clrMapOvr>
  <p:transition advClick="0" advTm="3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50000">
                                          <p:val>
                                            <p:strVal val="#ppt_x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h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/10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" dur="500" tmFilter="0,0; .5, 1; 1, 1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250"/>
                            </p:stCondLst>
                            <p:childTnLst>
                              <p:par>
                                <p:cTn id="13" presetID="4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Circularon Novitas 496 - Contrapartida 1412 a 1427 - Registro Contable </a:t>
            </a:r>
            <a:r>
              <a:rPr lang="es-CO" sz="1800" dirty="0" smtClean="0"/>
              <a:t>249.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celebró la Semana del Carisma Ignaciano.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2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829999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Grupo de Estudios en Contabilidad Financiera Internacional (GECFI) analizaron el ED de revisión </a:t>
            </a:r>
            <a:r>
              <a:rPr lang="es-CO" sz="1800" dirty="0" smtClean="0"/>
              <a:t>del marco </a:t>
            </a:r>
            <a:r>
              <a:rPr lang="es-CO" sz="1800" dirty="0"/>
              <a:t>conceptual </a:t>
            </a:r>
            <a:r>
              <a:rPr lang="es-CO" sz="1800" dirty="0" smtClean="0"/>
              <a:t>emitido por IASB.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egresados </a:t>
            </a:r>
            <a:r>
              <a:rPr lang="es-CO" sz="1800" dirty="0"/>
              <a:t>fueron invitados </a:t>
            </a:r>
            <a:r>
              <a:rPr lang="es-CO" sz="1800" dirty="0" smtClean="0"/>
              <a:t>a ser parte </a:t>
            </a:r>
            <a:r>
              <a:rPr lang="es-CO" sz="1800" dirty="0"/>
              <a:t>de los grupos culturales institucionales de la Pontificia Universidad </a:t>
            </a:r>
            <a:r>
              <a:rPr lang="es-CO" sz="1800" dirty="0" smtClean="0"/>
              <a:t>Javeriana.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3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9567284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invitó a </a:t>
            </a:r>
            <a:r>
              <a:rPr lang="es-CO" sz="1800" dirty="0" smtClean="0"/>
              <a:t>votar por </a:t>
            </a:r>
            <a:r>
              <a:rPr lang="es-CO" sz="1800" dirty="0"/>
              <a:t>la mejor propuesta de investigación-acción en Cultura Democrática 'Guillermo Hoyos Vásquez‘. Este concurso se realiza entre la Secretaría de Cultura, Recreación y </a:t>
            </a:r>
            <a:r>
              <a:rPr lang="es-CO" sz="1800" dirty="0" smtClean="0"/>
              <a:t>Deporte </a:t>
            </a:r>
            <a:r>
              <a:rPr lang="es-CO" sz="1800" dirty="0"/>
              <a:t>y el Instituto </a:t>
            </a:r>
            <a:r>
              <a:rPr lang="es-CO" sz="1800" dirty="0" smtClean="0"/>
              <a:t>Pensar </a:t>
            </a:r>
            <a:r>
              <a:rPr lang="es-CO" sz="1800" dirty="0"/>
              <a:t>de la Pontificia Universidad Javeriana, con el apoyo del Instituto Goethe. 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El Decano de la </a:t>
            </a:r>
            <a:r>
              <a:rPr lang="es-CO" sz="1800" dirty="0"/>
              <a:t>Facultad invitó a la presentación que realizará el Gerente General del Banco de la República, José Darío Uribe, del Informe sobre Inflación, el próximo lunes 3 de agosto en el Auditorio Jaime Hoyos Vasquez S.J.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4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1176937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Los profesores de planta estudiaron </a:t>
            </a:r>
            <a:r>
              <a:rPr lang="es-CO" sz="1800" dirty="0" smtClean="0"/>
              <a:t>la </a:t>
            </a:r>
            <a:r>
              <a:rPr lang="es-CO" sz="1800" dirty="0"/>
              <a:t>propuesta GRUPO Y SEMILLERO DE </a:t>
            </a:r>
            <a:r>
              <a:rPr lang="es-CO" sz="1800" dirty="0" smtClean="0"/>
              <a:t>INVESTIGACIÓN CIENCIAS CONTABLES.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difundieron las principales conclusiones obtenidas de los diferentes grupos sobre los valores clave de la </a:t>
            </a:r>
            <a:r>
              <a:rPr lang="es-CO" sz="1800" dirty="0" smtClean="0"/>
              <a:t>Facultad.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5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6011837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invitó a participar en los grupos de Teatro y de Danza Folclórica de la Facultad.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Circuló el Boletín informativo de la Vicerrectoría de Investigación                                                   Edición No. </a:t>
            </a:r>
            <a:r>
              <a:rPr lang="es-CO" sz="1800" dirty="0" smtClean="0"/>
              <a:t>32.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6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1817615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Se comunicó el Cierre </a:t>
            </a:r>
            <a:r>
              <a:rPr lang="es-CO" sz="1800" dirty="0" smtClean="0"/>
              <a:t>de la convocatoria </a:t>
            </a:r>
            <a:r>
              <a:rPr lang="es-CO" sz="1800" dirty="0"/>
              <a:t>VRI08 semilleros de </a:t>
            </a:r>
            <a:r>
              <a:rPr lang="es-CO" sz="1800" dirty="0" smtClean="0"/>
              <a:t>Investigación.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Ya </a:t>
            </a:r>
            <a:r>
              <a:rPr lang="es-CO" sz="1800" dirty="0"/>
              <a:t>puede consultarse el Volumen 16, Número 40 (Enero Abril de 2015) de Cuadernos de </a:t>
            </a:r>
            <a:r>
              <a:rPr lang="es-CO" sz="1800" dirty="0" smtClean="0"/>
              <a:t>Contabilidad.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7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07172311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Marcador de contenido"/>
          <p:cNvSpPr>
            <a:spLocks noGrp="1"/>
          </p:cNvSpPr>
          <p:nvPr>
            <p:ph sz="half" idx="1"/>
          </p:nvPr>
        </p:nvSpPr>
        <p:spPr>
          <a:xfrm>
            <a:off x="432645" y="473063"/>
            <a:ext cx="4038600" cy="5626121"/>
          </a:xfr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/>
              <a:t>Los miembros del Grupo de Estudios en Aseguramiento de Información (GEAI) estudiaron las Normas Internacionales de Auditoria: 540 y </a:t>
            </a:r>
            <a:r>
              <a:rPr lang="es-CO" sz="1800" dirty="0" smtClean="0"/>
              <a:t>580.</a:t>
            </a:r>
            <a:endParaRPr lang="es-CO" sz="1800" dirty="0" smtClean="0"/>
          </a:p>
        </p:txBody>
      </p:sp>
      <p:sp>
        <p:nvSpPr>
          <p:cNvPr id="6" name="5 Marcador de contenido"/>
          <p:cNvSpPr>
            <a:spLocks noGrp="1"/>
          </p:cNvSpPr>
          <p:nvPr>
            <p:ph sz="half" idx="2"/>
          </p:nvPr>
        </p:nvSpPr>
        <p:spPr>
          <a:xfrm>
            <a:off x="4786314" y="500042"/>
            <a:ext cx="3900486" cy="5626121"/>
          </a:xfr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anchor="ctr">
            <a:normAutofit/>
          </a:bodyPr>
          <a:lstStyle/>
          <a:p>
            <a:r>
              <a:rPr lang="es-CO" sz="1800" dirty="0" smtClean="0"/>
              <a:t>Se </a:t>
            </a:r>
            <a:r>
              <a:rPr lang="es-CO" sz="1800" dirty="0"/>
              <a:t>anunció el Premio Bienal a la Investigación Javeriana </a:t>
            </a:r>
            <a:r>
              <a:rPr lang="es-CO" sz="1800" dirty="0" smtClean="0"/>
              <a:t>2015.</a:t>
            </a:r>
            <a:endParaRPr lang="es-CO" sz="1800" dirty="0" smtClean="0"/>
          </a:p>
        </p:txBody>
      </p:sp>
      <p:sp>
        <p:nvSpPr>
          <p:cNvPr id="10" name="9 Flecha abajo"/>
          <p:cNvSpPr/>
          <p:nvPr/>
        </p:nvSpPr>
        <p:spPr>
          <a:xfrm>
            <a:off x="4357686" y="214290"/>
            <a:ext cx="484632" cy="6143668"/>
          </a:xfrm>
          <a:prstGeom prst="down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1" name="10 Flecha derecha"/>
          <p:cNvSpPr/>
          <p:nvPr/>
        </p:nvSpPr>
        <p:spPr>
          <a:xfrm>
            <a:off x="4714876" y="142852"/>
            <a:ext cx="4214842" cy="484632"/>
          </a:xfrm>
          <a:prstGeom prst="righ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2" name="11 Flecha izquierda"/>
          <p:cNvSpPr/>
          <p:nvPr/>
        </p:nvSpPr>
        <p:spPr>
          <a:xfrm>
            <a:off x="285720" y="142852"/>
            <a:ext cx="4193118" cy="484632"/>
          </a:xfrm>
          <a:prstGeom prst="leftArrow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3" name="12 Igual que"/>
          <p:cNvSpPr/>
          <p:nvPr/>
        </p:nvSpPr>
        <p:spPr>
          <a:xfrm>
            <a:off x="0" y="5943600"/>
            <a:ext cx="500066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14" name="13 Igual que"/>
          <p:cNvSpPr/>
          <p:nvPr/>
        </p:nvSpPr>
        <p:spPr>
          <a:xfrm>
            <a:off x="4214810" y="5943600"/>
            <a:ext cx="4929190" cy="914400"/>
          </a:xfrm>
          <a:prstGeom prst="mathEqual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>
              <a:solidFill>
                <a:schemeClr val="tx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7159146-41A3-4BE1-A659-FD07DAF1089F}" type="slidenum">
              <a:rPr lang="es-CO" smtClean="0"/>
              <a:pPr/>
              <a:t>8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03649948"/>
      </p:ext>
    </p:extLst>
  </p:cSld>
  <p:clrMapOvr>
    <a:masterClrMapping/>
  </p:clrMapOvr>
  <p:transition advTm="2000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1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1000"/>
                            </p:stCondLst>
                            <p:childTnLst>
                              <p:par>
                                <p:cTn id="13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2000" fill="hold"/>
                                        <p:tgtEl>
                                          <p:spTgt spid="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3500"/>
                            </p:stCondLst>
                            <p:childTnLst>
                              <p:par>
                                <p:cTn id="2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20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5500"/>
                            </p:stCondLst>
                            <p:childTnLst>
                              <p:par>
                                <p:cTn id="2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2000" fill="hold"/>
                                        <p:tgtEl>
                                          <p:spTgt spid="6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7500"/>
                            </p:stCondLst>
                            <p:childTnLst>
                              <p:par>
                                <p:cTn id="3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" dur="20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9500"/>
                            </p:stCondLst>
                            <p:childTnLst>
                              <p:par>
                                <p:cTn id="37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0" fill="hold">
                            <p:stCondLst>
                              <p:cond delay="10000"/>
                            </p:stCondLst>
                            <p:childTnLst>
                              <p:par>
                                <p:cTn id="41" presetID="2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 animBg="1"/>
      <p:bldP spid="6" grpId="0" build="p" animBg="1"/>
      <p:bldP spid="10" grpId="0" animBg="1"/>
      <p:bldP spid="11" grpId="0" animBg="1"/>
      <p:bldP spid="12" grpId="0" animBg="1"/>
      <p:bldP spid="13" grpId="0" animBg="1"/>
      <p:bldP spid="14" grpId="0" animBg="1"/>
    </p:bld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iajes">
  <a:themeElements>
    <a:clrScheme name="Viajes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Viajes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Viajes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6330</TotalTime>
  <Words>309</Words>
  <Application>Microsoft Office PowerPoint</Application>
  <PresentationFormat>On-screen Show (4:3)</PresentationFormat>
  <Paragraphs>31</Paragraphs>
  <Slides>8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Viajes</vt:lpstr>
      <vt:lpstr>Registro contable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Pontificia Universidad Javeriana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Registro contable</dc:title>
  <dc:creator>hbermude</dc:creator>
  <cp:lastModifiedBy>Hernando</cp:lastModifiedBy>
  <cp:revision>1833</cp:revision>
  <dcterms:created xsi:type="dcterms:W3CDTF">2010-02-05T13:43:46Z</dcterms:created>
  <dcterms:modified xsi:type="dcterms:W3CDTF">2015-08-01T01:11:29Z</dcterms:modified>
</cp:coreProperties>
</file>