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256" r:id="rId2"/>
    <p:sldId id="257" r:id="rId3"/>
    <p:sldId id="259" r:id="rId4"/>
    <p:sldId id="260" r:id="rId5"/>
    <p:sldId id="261" r:id="rId6"/>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379" autoAdjust="0"/>
    <p:restoredTop sz="86323" autoAdjust="0"/>
  </p:normalViewPr>
  <p:slideViewPr>
    <p:cSldViewPr>
      <p:cViewPr>
        <p:scale>
          <a:sx n="77" d="100"/>
          <a:sy n="77" d="100"/>
        </p:scale>
        <p:origin x="-7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17/08/2010</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5A68CBF0-8672-4F36-B83B-9B71984090C0}" type="datetimeFigureOut">
              <a:rPr lang="es-CO" smtClean="0"/>
              <a:pPr/>
              <a:t>17/08/2010</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5A68CBF0-8672-4F36-B83B-9B71984090C0}" type="datetimeFigureOut">
              <a:rPr lang="es-CO" smtClean="0"/>
              <a:pPr/>
              <a:t>17/08/2010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5A68CBF0-8672-4F36-B83B-9B71984090C0}" type="datetimeFigureOut">
              <a:rPr lang="es-CO" smtClean="0"/>
              <a:pPr/>
              <a:t>17/08/2010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5A68CBF0-8672-4F36-B83B-9B71984090C0}" type="datetimeFigureOut">
              <a:rPr lang="es-CO" smtClean="0"/>
              <a:pPr/>
              <a:t>17/08/2010</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19" name="18 Marcador de fecha"/>
          <p:cNvSpPr>
            <a:spLocks noGrp="1"/>
          </p:cNvSpPr>
          <p:nvPr>
            <p:ph type="dt" sz="half" idx="10"/>
          </p:nvPr>
        </p:nvSpPr>
        <p:spPr/>
        <p:txBody>
          <a:bodyPr/>
          <a:lstStyle/>
          <a:p>
            <a:fld id="{5A68CBF0-8672-4F36-B83B-9B71984090C0}" type="datetimeFigureOut">
              <a:rPr lang="es-CO" smtClean="0"/>
              <a:pPr/>
              <a:t>17/08/2010</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smtClean="0"/>
              <a:t>Haga clic para modificar el estilo de texto del patrón</a:t>
            </a:r>
          </a:p>
          <a:p>
            <a:pPr lvl="1" eaLnBrk="1" latinLnBrk="0" hangingPunct="1"/>
            <a:r>
              <a:rPr lang="es-ES" dirty="0" smtClean="0"/>
              <a:t>Segundo nivel</a:t>
            </a:r>
          </a:p>
          <a:p>
            <a:pPr lvl="2" eaLnBrk="1" latinLnBrk="0" hangingPunct="1"/>
            <a:r>
              <a:rPr lang="es-ES" dirty="0" smtClean="0"/>
              <a:t>Tercer nivel</a:t>
            </a:r>
          </a:p>
          <a:p>
            <a:pPr lvl="3" eaLnBrk="1" latinLnBrk="0" hangingPunct="1"/>
            <a:r>
              <a:rPr lang="es-ES" dirty="0" smtClean="0"/>
              <a:t>Cuarto nivel</a:t>
            </a:r>
          </a:p>
          <a:p>
            <a:pPr lvl="4" eaLnBrk="1" latinLnBrk="0" hangingPunct="1"/>
            <a:r>
              <a:rPr lang="es-ES" dirty="0" smtClean="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0"/>
          </p:nvPr>
        </p:nvSpPr>
        <p:spPr/>
        <p:txBody>
          <a:bodyPr/>
          <a:lstStyle/>
          <a:p>
            <a:fld id="{5A68CBF0-8672-4F36-B83B-9B71984090C0}" type="datetimeFigureOut">
              <a:rPr lang="es-CO" smtClean="0"/>
              <a:pPr/>
              <a:t>17/08/2010</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Marcador de fecha"/>
          <p:cNvSpPr>
            <a:spLocks noGrp="1"/>
          </p:cNvSpPr>
          <p:nvPr>
            <p:ph type="dt" sz="half" idx="10"/>
          </p:nvPr>
        </p:nvSpPr>
        <p:spPr/>
        <p:txBody>
          <a:bodyPr/>
          <a:lstStyle/>
          <a:p>
            <a:fld id="{5A68CBF0-8672-4F36-B83B-9B71984090C0}" type="datetimeFigureOut">
              <a:rPr lang="es-CO" smtClean="0"/>
              <a:pPr/>
              <a:t>17/08/2010</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5A68CBF0-8672-4F36-B83B-9B71984090C0}" type="datetimeFigureOut">
              <a:rPr lang="es-CO" smtClean="0"/>
              <a:pPr/>
              <a:t>17/08/2010</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5A68CBF0-8672-4F36-B83B-9B71984090C0}" type="datetimeFigureOut">
              <a:rPr lang="es-CO" smtClean="0"/>
              <a:pPr/>
              <a:t>17/08/2010</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5A68CBF0-8672-4F36-B83B-9B71984090C0}" type="datetimeFigureOut">
              <a:rPr lang="es-CO" smtClean="0"/>
              <a:pPr/>
              <a:t>17/08/2010</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smtClean="0"/>
              <a:t>Haga clic en el icono para agregar una imagen</a:t>
            </a:r>
            <a:endParaRPr kumimoji="0" lang="en-US" dirty="0"/>
          </a:p>
        </p:txBody>
      </p:sp>
      <p:sp>
        <p:nvSpPr>
          <p:cNvPr id="7" name="6 Marcador de fecha"/>
          <p:cNvSpPr>
            <a:spLocks noGrp="1"/>
          </p:cNvSpPr>
          <p:nvPr>
            <p:ph type="dt" sz="half" idx="10"/>
          </p:nvPr>
        </p:nvSpPr>
        <p:spPr/>
        <p:txBody>
          <a:bodyPr/>
          <a:lstStyle/>
          <a:p>
            <a:fld id="{5A68CBF0-8672-4F36-B83B-9B71984090C0}" type="datetimeFigureOut">
              <a:rPr lang="es-CO" smtClean="0"/>
              <a:pPr/>
              <a:t>17/08/2010</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smtClean="0"/>
              <a:t>Haga clic para modificar el estilo de texto del patrón</a:t>
            </a:r>
          </a:p>
          <a:p>
            <a:pPr lvl="1" eaLnBrk="1" latinLnBrk="0" hangingPunct="1"/>
            <a:r>
              <a:rPr kumimoji="0" lang="es-ES" dirty="0" smtClean="0"/>
              <a:t>Segundo nivel</a:t>
            </a:r>
          </a:p>
          <a:p>
            <a:pPr lvl="2" eaLnBrk="1" latinLnBrk="0" hangingPunct="1"/>
            <a:r>
              <a:rPr kumimoji="0" lang="es-ES" dirty="0" smtClean="0"/>
              <a:t>Tercer nivel</a:t>
            </a:r>
          </a:p>
          <a:p>
            <a:pPr lvl="3" eaLnBrk="1" latinLnBrk="0" hangingPunct="1"/>
            <a:r>
              <a:rPr kumimoji="0" lang="es-ES" dirty="0" smtClean="0"/>
              <a:t>Cuarto nivel</a:t>
            </a:r>
          </a:p>
          <a:p>
            <a:pPr lvl="4" eaLnBrk="1" latinLnBrk="0" hangingPunct="1"/>
            <a:r>
              <a:rPr kumimoji="0" lang="es-ES" dirty="0" smtClean="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5A68CBF0-8672-4F36-B83B-9B71984090C0}" type="datetimeFigureOut">
              <a:rPr lang="es-CO" smtClean="0"/>
              <a:pPr/>
              <a:t>17/08/2010</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smtClean="0">
                <a:latin typeface="Bradley Hand ITC" pitchFamily="66" charset="0"/>
              </a:rPr>
              <a:t>Registro contable</a:t>
            </a:r>
            <a:endParaRPr lang="es-CO" sz="8800" dirty="0">
              <a:latin typeface="Bradley Hand ITC" pitchFamily="66" charset="0"/>
            </a:endParaRPr>
          </a:p>
        </p:txBody>
      </p:sp>
      <p:sp>
        <p:nvSpPr>
          <p:cNvPr id="3" name="2 Subtítulo"/>
          <p:cNvSpPr>
            <a:spLocks noGrp="1"/>
          </p:cNvSpPr>
          <p:nvPr>
            <p:ph type="subTitle" idx="1"/>
          </p:nvPr>
        </p:nvSpPr>
        <p:spPr>
          <a:xfrm>
            <a:off x="1428728" y="4572008"/>
            <a:ext cx="6400800" cy="614370"/>
          </a:xfrm>
        </p:spPr>
        <p:txBody>
          <a:bodyPr/>
          <a:lstStyle/>
          <a:p>
            <a:r>
              <a:rPr lang="es-CO" smtClean="0"/>
              <a:t>Número </a:t>
            </a:r>
            <a:r>
              <a:rPr lang="es-CO" smtClean="0"/>
              <a:t>26, </a:t>
            </a:r>
            <a:r>
              <a:rPr lang="es-CO" dirty="0" smtClean="0"/>
              <a:t>agosto 9 de 2010</a:t>
            </a:r>
            <a:endParaRPr lang="es-CO" dirty="0"/>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smtClean="0"/>
              <a:t>En la Lección Inaugural del tercer período académico de 2010, el doctor César Vallejo Mejía, actual codirector del Banco de la República y quien fuera decano de la FCEA, reflexionó sobre “La educación superior y la construcción de Nación”.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pPr lvl="0"/>
            <a:r>
              <a:rPr lang="es-CO" sz="1800" dirty="0" smtClean="0"/>
              <a:t>El martes 3 de agosto, como parte de las actividades de la Red de Universidades con Especialización en Revisoría Fiscal, con la orientación del profesor  Crisanto Gonzalez, se estudió el </a:t>
            </a:r>
            <a:r>
              <a:rPr lang="en-US" sz="1800" dirty="0" smtClean="0"/>
              <a:t>ISA 540, </a:t>
            </a:r>
            <a:r>
              <a:rPr lang="en-US" sz="1800" i="1" dirty="0" smtClean="0"/>
              <a:t>Auditing Accounting Estimates, Including Fair Value Accounting Estimates, and Related Disclosures</a:t>
            </a:r>
            <a:r>
              <a:rPr lang="es-CO" sz="1800" dirty="0" smtClean="0"/>
              <a:t>.</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Tree>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0" end="0"/>
                                            </p:txEl>
                                          </p:spTgt>
                                        </p:tgtEl>
                                        <p:attrNameLst>
                                          <p:attrName>style.visibility</p:attrName>
                                        </p:attrNameLst>
                                      </p:cBhvr>
                                      <p:to>
                                        <p:strVal val="visible"/>
                                      </p:to>
                                    </p:set>
                                    <p:anim calcmode="lin" valueType="num">
                                      <p:cBhvr additive="base">
                                        <p:cTn id="25"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7" fill="hold">
                            <p:stCondLst>
                              <p:cond delay="2000"/>
                            </p:stCondLst>
                            <p:childTnLst>
                              <p:par>
                                <p:cTn id="28" presetID="2" presetClass="entr" presetSubtype="4" fill="hold" grpId="0" nodeType="afterEffect">
                                  <p:stCondLst>
                                    <p:cond delay="0"/>
                                  </p:stCondLst>
                                  <p:childTnLst>
                                    <p:set>
                                      <p:cBhvr>
                                        <p:cTn id="29" dur="1" fill="hold">
                                          <p:stCondLst>
                                            <p:cond delay="0"/>
                                          </p:stCondLst>
                                        </p:cTn>
                                        <p:tgtEl>
                                          <p:spTgt spid="6">
                                            <p:bg/>
                                          </p:spTgt>
                                        </p:tgtEl>
                                        <p:attrNameLst>
                                          <p:attrName>style.visibility</p:attrName>
                                        </p:attrNameLst>
                                      </p:cBhvr>
                                      <p:to>
                                        <p:strVal val="visible"/>
                                      </p:to>
                                    </p:set>
                                    <p:anim calcmode="lin" valueType="num">
                                      <p:cBhvr additive="base">
                                        <p:cTn id="30"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1"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2" fill="hold">
                            <p:stCondLst>
                              <p:cond delay="4000"/>
                            </p:stCondLst>
                            <p:childTnLst>
                              <p:par>
                                <p:cTn id="33" presetID="2" presetClass="entr" presetSubtype="4" fill="hold" grpId="0" nodeType="after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6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6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smtClean="0"/>
              <a:t>En su reunión semanal de los martes, los profesores de planta revisaron el estado de ejecución del objetivo de la planeación “Fortalecer la oferta académica en la Universidad”. También escucharon la presentación del Consultorio de Finanzas. </a:t>
            </a:r>
          </a:p>
          <a:p>
            <a:r>
              <a:rPr lang="es-CO" sz="1800" dirty="0" smtClean="0"/>
              <a:t>Se inició otra edición del Diplomado sobre estándares internacionales de contabilidad.</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pPr>
              <a:buClr>
                <a:srgbClr val="F0A22E"/>
              </a:buClr>
            </a:pPr>
            <a:r>
              <a:rPr lang="es-CO" sz="1800" dirty="0" smtClean="0"/>
              <a:t>19 estudiantes, de 42 que presentaron la prueba, aprobaron el preparatorio de aseguramiento.</a:t>
            </a:r>
          </a:p>
          <a:p>
            <a:pPr>
              <a:buClr>
                <a:srgbClr val="F0A22E"/>
              </a:buClr>
            </a:pPr>
            <a:r>
              <a:rPr lang="es-CO" sz="1800" dirty="0" smtClean="0"/>
              <a:t>Se actualizó la lista de enlaces electrónicos en el área de Ciencias Contables.</a:t>
            </a:r>
          </a:p>
          <a:p>
            <a:pPr>
              <a:buClr>
                <a:srgbClr val="F0A22E"/>
              </a:buClr>
            </a:pPr>
            <a:r>
              <a:rPr lang="es-CO" sz="1800" dirty="0" smtClean="0"/>
              <a:t>El 19 de agosto de 2010 entrará en producción el módulo de finanzas estudiantiles.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Tree>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0" end="0"/>
                                            </p:txEl>
                                          </p:spTgt>
                                        </p:tgtEl>
                                        <p:attrNameLst>
                                          <p:attrName>style.visibility</p:attrName>
                                        </p:attrNameLst>
                                      </p:cBhvr>
                                      <p:to>
                                        <p:strVal val="visible"/>
                                      </p:to>
                                    </p:set>
                                    <p:anim calcmode="lin" valueType="num">
                                      <p:cBhvr additive="base">
                                        <p:cTn id="25"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xEl>
                                              <p:pRg st="1" end="1"/>
                                            </p:txEl>
                                          </p:spTgt>
                                        </p:tgtEl>
                                        <p:attrNameLst>
                                          <p:attrName>style.visibility</p:attrName>
                                        </p:attrNameLst>
                                      </p:cBhvr>
                                      <p:to>
                                        <p:strVal val="visible"/>
                                      </p:to>
                                    </p:set>
                                    <p:anim calcmode="lin" valueType="num">
                                      <p:cBhvr additive="base">
                                        <p:cTn id="31" dur="20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32" dur="20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par>
                          <p:cTn id="33" fill="hold">
                            <p:stCondLst>
                              <p:cond delay="2000"/>
                            </p:stCondLst>
                            <p:childTnLst>
                              <p:par>
                                <p:cTn id="34" presetID="2" presetClass="entr" presetSubtype="4" fill="hold" grpId="0" nodeType="afterEffect">
                                  <p:stCondLst>
                                    <p:cond delay="0"/>
                                  </p:stCondLst>
                                  <p:childTnLst>
                                    <p:set>
                                      <p:cBhvr>
                                        <p:cTn id="35" dur="1" fill="hold">
                                          <p:stCondLst>
                                            <p:cond delay="0"/>
                                          </p:stCondLst>
                                        </p:cTn>
                                        <p:tgtEl>
                                          <p:spTgt spid="6">
                                            <p:bg/>
                                          </p:spTgt>
                                        </p:tgtEl>
                                        <p:attrNameLst>
                                          <p:attrName>style.visibility</p:attrName>
                                        </p:attrNameLst>
                                      </p:cBhvr>
                                      <p:to>
                                        <p:strVal val="visible"/>
                                      </p:to>
                                    </p:set>
                                    <p:anim calcmode="lin" valueType="num">
                                      <p:cBhvr additive="base">
                                        <p:cTn id="36"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7"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8" fill="hold">
                            <p:stCondLst>
                              <p:cond delay="4000"/>
                            </p:stCondLst>
                            <p:childTnLst>
                              <p:par>
                                <p:cTn id="39" presetID="2" presetClass="entr" presetSubtype="4" fill="hold" grpId="0" nodeType="afterEffect">
                                  <p:stCondLst>
                                    <p:cond delay="0"/>
                                  </p:stCondLst>
                                  <p:childTnLst>
                                    <p:set>
                                      <p:cBhvr>
                                        <p:cTn id="40" dur="1" fill="hold">
                                          <p:stCondLst>
                                            <p:cond delay="0"/>
                                          </p:stCondLst>
                                        </p:cTn>
                                        <p:tgtEl>
                                          <p:spTgt spid="6">
                                            <p:txEl>
                                              <p:pRg st="0" end="0"/>
                                            </p:txEl>
                                          </p:spTgt>
                                        </p:tgtEl>
                                        <p:attrNameLst>
                                          <p:attrName>style.visibility</p:attrName>
                                        </p:attrNameLst>
                                      </p:cBhvr>
                                      <p:to>
                                        <p:strVal val="visible"/>
                                      </p:to>
                                    </p:set>
                                    <p:anim calcmode="lin" valueType="num">
                                      <p:cBhvr additive="base">
                                        <p:cTn id="41"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42"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6">
                                            <p:txEl>
                                              <p:pRg st="1" end="1"/>
                                            </p:txEl>
                                          </p:spTgt>
                                        </p:tgtEl>
                                        <p:attrNameLst>
                                          <p:attrName>style.visibility</p:attrName>
                                        </p:attrNameLst>
                                      </p:cBhvr>
                                      <p:to>
                                        <p:strVal val="visible"/>
                                      </p:to>
                                    </p:set>
                                    <p:anim calcmode="lin" valueType="num">
                                      <p:cBhvr additive="base">
                                        <p:cTn id="47"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8"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6">
                                            <p:txEl>
                                              <p:pRg st="2" end="2"/>
                                            </p:txEl>
                                          </p:spTgt>
                                        </p:tgtEl>
                                        <p:attrNameLst>
                                          <p:attrName>style.visibility</p:attrName>
                                        </p:attrNameLst>
                                      </p:cBhvr>
                                      <p:to>
                                        <p:strVal val="visible"/>
                                      </p:to>
                                    </p:set>
                                    <p:anim calcmode="lin" valueType="num">
                                      <p:cBhvr additive="base">
                                        <p:cTn id="53" dur="20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54" dur="20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par>
                          <p:cTn id="55" fill="hold">
                            <p:stCondLst>
                              <p:cond delay="2000"/>
                            </p:stCondLst>
                            <p:childTnLst>
                              <p:par>
                                <p:cTn id="56" presetID="22" presetClass="entr" presetSubtype="4" fill="hold" grpId="0" nodeType="afterEffect">
                                  <p:stCondLst>
                                    <p:cond delay="0"/>
                                  </p:stCondLst>
                                  <p:childTnLst>
                                    <p:set>
                                      <p:cBhvr>
                                        <p:cTn id="57" dur="1" fill="hold">
                                          <p:stCondLst>
                                            <p:cond delay="0"/>
                                          </p:stCondLst>
                                        </p:cTn>
                                        <p:tgtEl>
                                          <p:spTgt spid="13"/>
                                        </p:tgtEl>
                                        <p:attrNameLst>
                                          <p:attrName>style.visibility</p:attrName>
                                        </p:attrNameLst>
                                      </p:cBhvr>
                                      <p:to>
                                        <p:strVal val="visible"/>
                                      </p:to>
                                    </p:set>
                                    <p:animEffect transition="in" filter="wipe(down)">
                                      <p:cBhvr>
                                        <p:cTn id="58" dur="500"/>
                                        <p:tgtEl>
                                          <p:spTgt spid="13"/>
                                        </p:tgtEl>
                                      </p:cBhvr>
                                    </p:animEffect>
                                  </p:childTnLst>
                                </p:cTn>
                              </p:par>
                            </p:childTnLst>
                          </p:cTn>
                        </p:par>
                        <p:par>
                          <p:cTn id="59" fill="hold">
                            <p:stCondLst>
                              <p:cond delay="2500"/>
                            </p:stCondLst>
                            <p:childTnLst>
                              <p:par>
                                <p:cTn id="60" presetID="22" presetClass="entr" presetSubtype="4" fill="hold" grpId="0" nodeType="afterEffect">
                                  <p:stCondLst>
                                    <p:cond delay="0"/>
                                  </p:stCondLst>
                                  <p:childTnLst>
                                    <p:set>
                                      <p:cBhvr>
                                        <p:cTn id="61" dur="1" fill="hold">
                                          <p:stCondLst>
                                            <p:cond delay="0"/>
                                          </p:stCondLst>
                                        </p:cTn>
                                        <p:tgtEl>
                                          <p:spTgt spid="14"/>
                                        </p:tgtEl>
                                        <p:attrNameLst>
                                          <p:attrName>style.visibility</p:attrName>
                                        </p:attrNameLst>
                                      </p:cBhvr>
                                      <p:to>
                                        <p:strVal val="visible"/>
                                      </p:to>
                                    </p:set>
                                    <p:animEffect transition="in" filter="wipe(down)">
                                      <p:cBhvr>
                                        <p:cTn id="6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smtClean="0"/>
              <a:t>Circuló el número 3 del boletín A </a:t>
            </a:r>
            <a:r>
              <a:rPr lang="es-CO" sz="1800" dirty="0" err="1" smtClean="0"/>
              <a:t>Capella</a:t>
            </a:r>
            <a:r>
              <a:rPr lang="es-CO" sz="1800" dirty="0" smtClean="0"/>
              <a:t>, órgano de difusión de la FCEA.</a:t>
            </a:r>
          </a:p>
          <a:p>
            <a:r>
              <a:rPr lang="es-CO" sz="1800" dirty="0" smtClean="0"/>
              <a:t>También circularon Novitas 269, Contrapartida 194 y 195, Registro contable 25.</a:t>
            </a:r>
          </a:p>
          <a:p>
            <a:r>
              <a:rPr lang="es-CO" sz="1800" dirty="0" smtClean="0"/>
              <a:t>Nos visitó  doña María del Pilar Gómez, directora </a:t>
            </a:r>
            <a:r>
              <a:rPr lang="es-CO" sz="1800" smtClean="0"/>
              <a:t>del Departamento </a:t>
            </a:r>
            <a:r>
              <a:rPr lang="es-CO" sz="1800" dirty="0" smtClean="0"/>
              <a:t>de Ciencias Contables de la Javeriana sede Cali.</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smtClean="0"/>
              <a:t>En su reunión mensual, la Comisión del Área Contable, presidida por los Decanos, analizó los informes de los tres directores y reflexionó sobre la oferta académica del área.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Tree>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5">
                                            <p:txEl>
                                              <p:pRg st="1" end="1"/>
                                            </p:txEl>
                                          </p:spTgt>
                                        </p:tgtEl>
                                        <p:attrNameLst>
                                          <p:attrName>style.visibility</p:attrName>
                                        </p:attrNameLst>
                                      </p:cBhvr>
                                      <p:to>
                                        <p:strVal val="visible"/>
                                      </p:to>
                                    </p:set>
                                    <p:anim calcmode="lin" valueType="num">
                                      <p:cBhvr additive="base">
                                        <p:cTn id="30" dur="20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31" dur="20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5">
                                            <p:txEl>
                                              <p:pRg st="2" end="2"/>
                                            </p:txEl>
                                          </p:spTgt>
                                        </p:tgtEl>
                                        <p:attrNameLst>
                                          <p:attrName>style.visibility</p:attrName>
                                        </p:attrNameLst>
                                      </p:cBhvr>
                                      <p:to>
                                        <p:strVal val="visible"/>
                                      </p:to>
                                    </p:set>
                                    <p:anim calcmode="lin" valueType="num">
                                      <p:cBhvr additive="base">
                                        <p:cTn id="36" dur="20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37" dur="20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par>
                          <p:cTn id="38" fill="hold">
                            <p:stCondLst>
                              <p:cond delay="2000"/>
                            </p:stCondLst>
                            <p:childTnLst>
                              <p:par>
                                <p:cTn id="39" presetID="2" presetClass="entr" presetSubtype="4" fill="hold" grpId="0" nodeType="afterEffect">
                                  <p:stCondLst>
                                    <p:cond delay="0"/>
                                  </p:stCondLst>
                                  <p:childTnLst>
                                    <p:set>
                                      <p:cBhvr>
                                        <p:cTn id="40" dur="1" fill="hold">
                                          <p:stCondLst>
                                            <p:cond delay="0"/>
                                          </p:stCondLst>
                                        </p:cTn>
                                        <p:tgtEl>
                                          <p:spTgt spid="6">
                                            <p:bg/>
                                          </p:spTgt>
                                        </p:tgtEl>
                                        <p:attrNameLst>
                                          <p:attrName>style.visibility</p:attrName>
                                        </p:attrNameLst>
                                      </p:cBhvr>
                                      <p:to>
                                        <p:strVal val="visible"/>
                                      </p:to>
                                    </p:set>
                                    <p:anim calcmode="lin" valueType="num">
                                      <p:cBhvr additive="base">
                                        <p:cTn id="41"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42"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6">
                                            <p:txEl>
                                              <p:pRg st="0" end="0"/>
                                            </p:txEl>
                                          </p:spTgt>
                                        </p:tgtEl>
                                        <p:attrNameLst>
                                          <p:attrName>style.visibility</p:attrName>
                                        </p:attrNameLst>
                                      </p:cBhvr>
                                      <p:to>
                                        <p:strVal val="visible"/>
                                      </p:to>
                                    </p:set>
                                    <p:anim calcmode="lin" valueType="num">
                                      <p:cBhvr additive="base">
                                        <p:cTn id="47"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48"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49" fill="hold">
                            <p:stCondLst>
                              <p:cond delay="2000"/>
                            </p:stCondLst>
                            <p:childTnLst>
                              <p:par>
                                <p:cTn id="50" presetID="22" presetClass="entr" presetSubtype="4" fill="hold" grpId="0" nodeType="afterEffect">
                                  <p:stCondLst>
                                    <p:cond delay="0"/>
                                  </p:stCondLst>
                                  <p:childTnLst>
                                    <p:set>
                                      <p:cBhvr>
                                        <p:cTn id="51" dur="1" fill="hold">
                                          <p:stCondLst>
                                            <p:cond delay="0"/>
                                          </p:stCondLst>
                                        </p:cTn>
                                        <p:tgtEl>
                                          <p:spTgt spid="13"/>
                                        </p:tgtEl>
                                        <p:attrNameLst>
                                          <p:attrName>style.visibility</p:attrName>
                                        </p:attrNameLst>
                                      </p:cBhvr>
                                      <p:to>
                                        <p:strVal val="visible"/>
                                      </p:to>
                                    </p:set>
                                    <p:animEffect transition="in" filter="wipe(down)">
                                      <p:cBhvr>
                                        <p:cTn id="52" dur="500"/>
                                        <p:tgtEl>
                                          <p:spTgt spid="13"/>
                                        </p:tgtEl>
                                      </p:cBhvr>
                                    </p:animEffect>
                                  </p:childTnLst>
                                </p:cTn>
                              </p:par>
                            </p:childTnLst>
                          </p:cTn>
                        </p:par>
                        <p:par>
                          <p:cTn id="53" fill="hold">
                            <p:stCondLst>
                              <p:cond delay="2500"/>
                            </p:stCondLst>
                            <p:childTnLst>
                              <p:par>
                                <p:cTn id="54" presetID="22" presetClass="entr" presetSubtype="4" fill="hold" grpId="0" nodeType="afterEffect">
                                  <p:stCondLst>
                                    <p:cond delay="0"/>
                                  </p:stCondLst>
                                  <p:childTnLst>
                                    <p:set>
                                      <p:cBhvr>
                                        <p:cTn id="55" dur="1" fill="hold">
                                          <p:stCondLst>
                                            <p:cond delay="0"/>
                                          </p:stCondLst>
                                        </p:cTn>
                                        <p:tgtEl>
                                          <p:spTgt spid="14"/>
                                        </p:tgtEl>
                                        <p:attrNameLst>
                                          <p:attrName>style.visibility</p:attrName>
                                        </p:attrNameLst>
                                      </p:cBhvr>
                                      <p:to>
                                        <p:strVal val="visible"/>
                                      </p:to>
                                    </p:set>
                                    <p:animEffect transition="in" filter="wipe(down)">
                                      <p:cBhvr>
                                        <p:cTn id="56"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smtClean="0"/>
              <a:t>Se divulgaron los términos de la convocatoria para participar en el VI Congreso de Estudiantes que se realizará los días 8 y 9 de Octubre de 2010.</a:t>
            </a:r>
          </a:p>
          <a:p>
            <a:r>
              <a:rPr lang="es-CO" sz="1800" dirty="0" smtClean="0"/>
              <a:t>Se divulgó el calendario de actividades relacionados con los </a:t>
            </a:r>
            <a:r>
              <a:rPr lang="es-CO" sz="1800" dirty="0" err="1" smtClean="0"/>
              <a:t>Ecaes</a:t>
            </a:r>
            <a:r>
              <a:rPr lang="es-CO" sz="1800" dirty="0" smtClean="0"/>
              <a:t> que se presentarán el próximo 21 de noviembre.</a:t>
            </a:r>
          </a:p>
          <a:p>
            <a:r>
              <a:rPr lang="es-CO" sz="1800" dirty="0" smtClean="0"/>
              <a:t>En estos días se llevará a cabo la migración a la nueva plataforma de correo electrónico. Los profesores de cátedra y los estudiantes deberán activar sus cuentas.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smtClean="0"/>
              <a:t>El sábado 1 de agosto de 2010, los estudiantes inscritos en las prácticas sociales se reunieron, en la Fundación Banco </a:t>
            </a:r>
            <a:r>
              <a:rPr lang="es-CO" sz="1800" dirty="0" err="1" smtClean="0"/>
              <a:t>Arquidiócesano</a:t>
            </a:r>
            <a:r>
              <a:rPr lang="es-CO" sz="1800" dirty="0" smtClean="0"/>
              <a:t> de Alimentos de Bogotá, con el Padre Daniel Saldarriaga, Director Ejecutivo del Banco, y con sus correspondientes tutores ,los profesores Oscar Beltran, Omar Mancipe y Jenny Sosa, para iniciar el proceso  correspondiente al segundo semestre de 2010.</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Tree>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5">
                                            <p:txEl>
                                              <p:pRg st="1" end="1"/>
                                            </p:txEl>
                                          </p:spTgt>
                                        </p:tgtEl>
                                        <p:attrNameLst>
                                          <p:attrName>style.visibility</p:attrName>
                                        </p:attrNameLst>
                                      </p:cBhvr>
                                      <p:to>
                                        <p:strVal val="visible"/>
                                      </p:to>
                                    </p:set>
                                    <p:anim calcmode="lin" valueType="num">
                                      <p:cBhvr additive="base">
                                        <p:cTn id="30" dur="20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31" dur="20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5">
                                            <p:txEl>
                                              <p:pRg st="2" end="2"/>
                                            </p:txEl>
                                          </p:spTgt>
                                        </p:tgtEl>
                                        <p:attrNameLst>
                                          <p:attrName>style.visibility</p:attrName>
                                        </p:attrNameLst>
                                      </p:cBhvr>
                                      <p:to>
                                        <p:strVal val="visible"/>
                                      </p:to>
                                    </p:set>
                                    <p:anim calcmode="lin" valueType="num">
                                      <p:cBhvr additive="base">
                                        <p:cTn id="36" dur="20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37" dur="20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par>
                          <p:cTn id="38" fill="hold">
                            <p:stCondLst>
                              <p:cond delay="2000"/>
                            </p:stCondLst>
                            <p:childTnLst>
                              <p:par>
                                <p:cTn id="39" presetID="2" presetClass="entr" presetSubtype="4" fill="hold" grpId="0" nodeType="afterEffect">
                                  <p:stCondLst>
                                    <p:cond delay="0"/>
                                  </p:stCondLst>
                                  <p:childTnLst>
                                    <p:set>
                                      <p:cBhvr>
                                        <p:cTn id="40" dur="1" fill="hold">
                                          <p:stCondLst>
                                            <p:cond delay="0"/>
                                          </p:stCondLst>
                                        </p:cTn>
                                        <p:tgtEl>
                                          <p:spTgt spid="6">
                                            <p:bg/>
                                          </p:spTgt>
                                        </p:tgtEl>
                                        <p:attrNameLst>
                                          <p:attrName>style.visibility</p:attrName>
                                        </p:attrNameLst>
                                      </p:cBhvr>
                                      <p:to>
                                        <p:strVal val="visible"/>
                                      </p:to>
                                    </p:set>
                                    <p:anim calcmode="lin" valueType="num">
                                      <p:cBhvr additive="base">
                                        <p:cTn id="41"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42"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6">
                                            <p:txEl>
                                              <p:pRg st="0" end="0"/>
                                            </p:txEl>
                                          </p:spTgt>
                                        </p:tgtEl>
                                        <p:attrNameLst>
                                          <p:attrName>style.visibility</p:attrName>
                                        </p:attrNameLst>
                                      </p:cBhvr>
                                      <p:to>
                                        <p:strVal val="visible"/>
                                      </p:to>
                                    </p:set>
                                    <p:anim calcmode="lin" valueType="num">
                                      <p:cBhvr additive="base">
                                        <p:cTn id="47"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48"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49" fill="hold">
                            <p:stCondLst>
                              <p:cond delay="2000"/>
                            </p:stCondLst>
                            <p:childTnLst>
                              <p:par>
                                <p:cTn id="50" presetID="22" presetClass="entr" presetSubtype="4" fill="hold" grpId="0" nodeType="afterEffect">
                                  <p:stCondLst>
                                    <p:cond delay="0"/>
                                  </p:stCondLst>
                                  <p:childTnLst>
                                    <p:set>
                                      <p:cBhvr>
                                        <p:cTn id="51" dur="1" fill="hold">
                                          <p:stCondLst>
                                            <p:cond delay="0"/>
                                          </p:stCondLst>
                                        </p:cTn>
                                        <p:tgtEl>
                                          <p:spTgt spid="13"/>
                                        </p:tgtEl>
                                        <p:attrNameLst>
                                          <p:attrName>style.visibility</p:attrName>
                                        </p:attrNameLst>
                                      </p:cBhvr>
                                      <p:to>
                                        <p:strVal val="visible"/>
                                      </p:to>
                                    </p:set>
                                    <p:animEffect transition="in" filter="wipe(down)">
                                      <p:cBhvr>
                                        <p:cTn id="52" dur="500"/>
                                        <p:tgtEl>
                                          <p:spTgt spid="13"/>
                                        </p:tgtEl>
                                      </p:cBhvr>
                                    </p:animEffect>
                                  </p:childTnLst>
                                </p:cTn>
                              </p:par>
                            </p:childTnLst>
                          </p:cTn>
                        </p:par>
                        <p:par>
                          <p:cTn id="53" fill="hold">
                            <p:stCondLst>
                              <p:cond delay="2500"/>
                            </p:stCondLst>
                            <p:childTnLst>
                              <p:par>
                                <p:cTn id="54" presetID="22" presetClass="entr" presetSubtype="4" fill="hold" grpId="0" nodeType="afterEffect">
                                  <p:stCondLst>
                                    <p:cond delay="0"/>
                                  </p:stCondLst>
                                  <p:childTnLst>
                                    <p:set>
                                      <p:cBhvr>
                                        <p:cTn id="55" dur="1" fill="hold">
                                          <p:stCondLst>
                                            <p:cond delay="0"/>
                                          </p:stCondLst>
                                        </p:cTn>
                                        <p:tgtEl>
                                          <p:spTgt spid="14"/>
                                        </p:tgtEl>
                                        <p:attrNameLst>
                                          <p:attrName>style.visibility</p:attrName>
                                        </p:attrNameLst>
                                      </p:cBhvr>
                                      <p:to>
                                        <p:strVal val="visible"/>
                                      </p:to>
                                    </p:set>
                                    <p:animEffect transition="in" filter="wipe(down)">
                                      <p:cBhvr>
                                        <p:cTn id="56"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961</TotalTime>
  <Words>429</Words>
  <Application>Microsoft Office PowerPoint</Application>
  <PresentationFormat>Presentación en pantalla (4:3)</PresentationFormat>
  <Paragraphs>21</Paragraphs>
  <Slides>5</Slides>
  <Notes>4</Notes>
  <HiddenSlides>0</HiddenSlides>
  <MMClips>0</MMClips>
  <ScaleCrop>false</ScaleCrop>
  <HeadingPairs>
    <vt:vector size="4" baseType="variant">
      <vt:variant>
        <vt:lpstr>Tema</vt:lpstr>
      </vt:variant>
      <vt:variant>
        <vt:i4>1</vt:i4>
      </vt:variant>
      <vt:variant>
        <vt:lpstr>Títulos de diapositiva</vt:lpstr>
      </vt:variant>
      <vt:variant>
        <vt:i4>5</vt:i4>
      </vt:variant>
    </vt:vector>
  </HeadingPairs>
  <TitlesOfParts>
    <vt:vector size="6" baseType="lpstr">
      <vt:lpstr>Viajes</vt:lpstr>
      <vt:lpstr>Registro contable</vt:lpstr>
      <vt:lpstr>Diapositiva 2</vt:lpstr>
      <vt:lpstr>Diapositiva 3</vt:lpstr>
      <vt:lpstr>Diapositiva 4</vt:lpstr>
      <vt:lpstr>Diapositiva 5</vt:lpstr>
    </vt:vector>
  </TitlesOfParts>
  <Company>Pontificia Universidad Javeriana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hbermude</dc:creator>
  <cp:lastModifiedBy>hbermude</cp:lastModifiedBy>
  <cp:revision>214</cp:revision>
  <dcterms:created xsi:type="dcterms:W3CDTF">2010-02-05T13:43:46Z</dcterms:created>
  <dcterms:modified xsi:type="dcterms:W3CDTF">2010-08-17T16:09:00Z</dcterms:modified>
</cp:coreProperties>
</file>