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9" r:id="rId4"/>
    <p:sldId id="260" r:id="rId5"/>
    <p:sldId id="261" r:id="rId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379" autoAdjust="0"/>
    <p:restoredTop sz="86323" autoAdjust="0"/>
  </p:normalViewPr>
  <p:slideViewPr>
    <p:cSldViewPr>
      <p:cViewPr>
        <p:scale>
          <a:sx n="77" d="100"/>
          <a:sy n="77" d="100"/>
        </p:scale>
        <p:origin x="-66"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17/08/2010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5A68CBF0-8672-4F36-B83B-9B71984090C0}" type="datetimeFigureOut">
              <a:rPr lang="es-CO" smtClean="0"/>
              <a:pPr/>
              <a:t>17/08/2010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A68CBF0-8672-4F36-B83B-9B71984090C0}" type="datetimeFigureOut">
              <a:rPr lang="es-CO" smtClean="0"/>
              <a:pPr/>
              <a:t>17/08/2010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a:t>
            </a:r>
            <a:r>
              <a:rPr lang="es-CO" dirty="0" smtClean="0"/>
              <a:t>27, </a:t>
            </a:r>
            <a:r>
              <a:rPr lang="es-CO" dirty="0" smtClean="0"/>
              <a:t>agosto </a:t>
            </a:r>
            <a:r>
              <a:rPr lang="es-CO" dirty="0" smtClean="0"/>
              <a:t>17 </a:t>
            </a:r>
            <a:r>
              <a:rPr lang="es-CO" dirty="0" smtClean="0"/>
              <a:t>de 2010</a:t>
            </a:r>
            <a:endParaRPr lang="es-CO" dirty="0"/>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Director </a:t>
            </a:r>
            <a:r>
              <a:rPr lang="es-CO" sz="1800" dirty="0" smtClean="0"/>
              <a:t>del Departamento de Ciencias Contables </a:t>
            </a:r>
            <a:r>
              <a:rPr lang="es-CO" sz="1800" dirty="0" smtClean="0"/>
              <a:t>se </a:t>
            </a:r>
            <a:r>
              <a:rPr lang="es-CO" sz="1800" dirty="0" smtClean="0"/>
              <a:t>reunió </a:t>
            </a:r>
            <a:r>
              <a:rPr lang="es-CO" sz="1800" dirty="0" smtClean="0"/>
              <a:t>con el profesor José Agustín Gómez Méndez, para </a:t>
            </a:r>
            <a:r>
              <a:rPr lang="es-CO" sz="1800" dirty="0" smtClean="0"/>
              <a:t>analizar y coordinar </a:t>
            </a:r>
            <a:r>
              <a:rPr lang="es-CO" sz="1800" dirty="0" smtClean="0"/>
              <a:t>el trabajo en torno </a:t>
            </a:r>
            <a:r>
              <a:rPr lang="es-CO" sz="1800" dirty="0" smtClean="0"/>
              <a:t>a los objetivos de la planeación universitaria  relacionados con el Emprendimiento </a:t>
            </a:r>
            <a:r>
              <a:rPr lang="es-CO" sz="1800" dirty="0" smtClean="0"/>
              <a:t>y </a:t>
            </a:r>
            <a:r>
              <a:rPr lang="es-CO" sz="1800" dirty="0" smtClean="0"/>
              <a:t>la Innovación.</a:t>
            </a:r>
          </a:p>
          <a:p>
            <a:r>
              <a:rPr lang="es-CO" sz="1800" dirty="0" smtClean="0"/>
              <a:t>El martes 10 de agosto el profesor Gabriel Rueda Delgado pronunció la </a:t>
            </a:r>
            <a:r>
              <a:rPr lang="es-CO" sz="1800" dirty="0" smtClean="0"/>
              <a:t>conferencia </a:t>
            </a:r>
            <a:r>
              <a:rPr lang="es-CO" sz="1800" dirty="0" smtClean="0"/>
              <a:t>“Internacionalización contable, más allá de la convergencia: Preguntas </a:t>
            </a:r>
            <a:r>
              <a:rPr lang="es-CO" sz="1800" dirty="0" smtClean="0"/>
              <a:t>para una línea de </a:t>
            </a:r>
            <a:r>
              <a:rPr lang="es-CO" sz="1800" dirty="0" smtClean="0"/>
              <a:t>investigación”.</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lvl="0"/>
            <a:r>
              <a:rPr lang="es-CO" sz="1800" dirty="0" smtClean="0"/>
              <a:t>El martes </a:t>
            </a:r>
            <a:r>
              <a:rPr lang="es-CO" sz="1800" dirty="0" smtClean="0"/>
              <a:t>10 de </a:t>
            </a:r>
            <a:r>
              <a:rPr lang="es-CO" sz="1800" dirty="0" smtClean="0"/>
              <a:t>agosto, como parte de las actividades de la Red de Universidades con Especialización en Revisoría Fiscal, con la orientación del profesor  </a:t>
            </a:r>
            <a:r>
              <a:rPr lang="es-CO" sz="1800" dirty="0" smtClean="0"/>
              <a:t>el profesor William Guerrero, de la Universidad </a:t>
            </a:r>
            <a:r>
              <a:rPr lang="es-CO" sz="1800" dirty="0" smtClean="0"/>
              <a:t>Central y de la </a:t>
            </a:r>
            <a:r>
              <a:rPr lang="es-CO" sz="1800" dirty="0" smtClean="0"/>
              <a:t>INCCA, </a:t>
            </a:r>
            <a:r>
              <a:rPr lang="es-CO" sz="1800" dirty="0" smtClean="0"/>
              <a:t>se estudió el </a:t>
            </a:r>
            <a:r>
              <a:rPr lang="en-US" sz="1800" dirty="0" smtClean="0"/>
              <a:t>ISA </a:t>
            </a:r>
            <a:r>
              <a:rPr lang="en-US" sz="1800" dirty="0" smtClean="0"/>
              <a:t>550: "</a:t>
            </a:r>
            <a:r>
              <a:rPr lang="en-US" sz="1800" i="1" dirty="0" smtClean="0"/>
              <a:t>Related </a:t>
            </a:r>
            <a:r>
              <a:rPr lang="en-US" sz="1800" i="1" dirty="0" smtClean="0"/>
              <a:t>Parties</a:t>
            </a:r>
            <a:r>
              <a:rPr lang="en-US" sz="1800" dirty="0" smtClean="0"/>
              <a:t>“</a:t>
            </a:r>
            <a:r>
              <a:rPr lang="es-CO" sz="1800" dirty="0" smtClean="0"/>
              <a:t>.</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additive="base">
                                        <p:cTn id="31"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6">
                                            <p:bg/>
                                          </p:spTgt>
                                        </p:tgtEl>
                                        <p:attrNameLst>
                                          <p:attrName>style.visibility</p:attrName>
                                        </p:attrNameLst>
                                      </p:cBhvr>
                                      <p:to>
                                        <p:strVal val="visible"/>
                                      </p:to>
                                    </p:set>
                                    <p:anim calcmode="lin" valueType="num">
                                      <p:cBhvr additive="base">
                                        <p:cTn id="36"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2" presetClass="entr" presetSubtype="4" fill="hold" grpId="0" nodeType="afterEffect">
                                  <p:stCondLst>
                                    <p:cond delay="0"/>
                                  </p:stCondLst>
                                  <p:childTnLst>
                                    <p:set>
                                      <p:cBhvr>
                                        <p:cTn id="40" dur="1" fill="hold">
                                          <p:stCondLst>
                                            <p:cond delay="0"/>
                                          </p:stCondLst>
                                        </p:cTn>
                                        <p:tgtEl>
                                          <p:spTgt spid="6">
                                            <p:txEl>
                                              <p:pRg st="0" end="0"/>
                                            </p:txEl>
                                          </p:spTgt>
                                        </p:tgtEl>
                                        <p:attrNameLst>
                                          <p:attrName>style.visibility</p:attrName>
                                        </p:attrNameLst>
                                      </p:cBhvr>
                                      <p:to>
                                        <p:strVal val="visible"/>
                                      </p:to>
                                    </p:set>
                                    <p:anim calcmode="lin" valueType="num">
                                      <p:cBhvr additive="base">
                                        <p:cTn id="41"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3" fill="hold">
                            <p:stCondLst>
                              <p:cond delay="6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6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En su reunión semanal de los martes, los profesores de </a:t>
            </a:r>
            <a:r>
              <a:rPr lang="es-CO" sz="1800" dirty="0" smtClean="0"/>
              <a:t>planta conversaron en torno al plan de estudios de la carrera de contaduría pública, el cual se encuentra sometido a una revisión estratégica.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Debido la migración de las cuentas de correo, se han experimentado varias dificultades de comunicación.</a:t>
            </a:r>
          </a:p>
          <a:p>
            <a:pPr>
              <a:buClr>
                <a:srgbClr val="F0A22E"/>
              </a:buClr>
            </a:pPr>
            <a:r>
              <a:rPr lang="es-CO" sz="1800" dirty="0" smtClean="0"/>
              <a:t>La </a:t>
            </a:r>
            <a:r>
              <a:rPr lang="es-CO" sz="1800" dirty="0" smtClean="0"/>
              <a:t>profesora Jenny Marlene Sosa </a:t>
            </a:r>
            <a:r>
              <a:rPr lang="es-CO" sz="1800" dirty="0" smtClean="0"/>
              <a:t>Cardozo circuló la presentación denominada Formulación de proyectos de cofinanciación.</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2" fill="hold">
                            <p:stCondLst>
                              <p:cond delay="4000"/>
                            </p:stCondLst>
                            <p:childTnLst>
                              <p:par>
                                <p:cTn id="33" presetID="2" presetClass="entr" presetSubtype="4" fill="hold" grpId="0" nodeType="after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Circularon Novitas 270, Contrapartida 196 a199, Registro </a:t>
            </a:r>
            <a:r>
              <a:rPr lang="es-CO" sz="1800" dirty="0" smtClean="0"/>
              <a:t>contable </a:t>
            </a:r>
            <a:r>
              <a:rPr lang="es-CO" sz="1800" dirty="0" smtClean="0"/>
              <a:t>26.</a:t>
            </a:r>
          </a:p>
          <a:p>
            <a:r>
              <a:rPr lang="es-CO" sz="1800" dirty="0" smtClean="0"/>
              <a:t>El 11 de agosto, ante un grupo de contralores </a:t>
            </a:r>
            <a:r>
              <a:rPr lang="es-CO" sz="1800" dirty="0" smtClean="0"/>
              <a:t>n</a:t>
            </a:r>
            <a:r>
              <a:rPr lang="es-CO" sz="1800" dirty="0" smtClean="0"/>
              <a:t>ormativos convocados por el </a:t>
            </a:r>
            <a:r>
              <a:rPr lang="es-CO" sz="1800" dirty="0" err="1" smtClean="0"/>
              <a:t>Autoregulador</a:t>
            </a:r>
            <a:r>
              <a:rPr lang="es-CO" sz="1800" dirty="0" smtClean="0"/>
              <a:t> del Mercado de Valores, el profesor Hernando Bermúdez Gómez pronunció </a:t>
            </a:r>
            <a:r>
              <a:rPr lang="es-CO" sz="1800" dirty="0" smtClean="0"/>
              <a:t>la conferencia ¿Existe un panóptico que nos permita comprender la babel existente en torno al Contralor Normativo en Colombia? </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El Director de Departamento </a:t>
            </a:r>
            <a:r>
              <a:rPr lang="es-CO" sz="1800" dirty="0" smtClean="0"/>
              <a:t>de Ciencias Contables se </a:t>
            </a:r>
            <a:r>
              <a:rPr lang="es-CO" sz="1800" dirty="0" smtClean="0"/>
              <a:t>reunió con  Dr. Juan Miguel Vasquez </a:t>
            </a:r>
            <a:r>
              <a:rPr lang="es-CO" sz="1800" dirty="0" smtClean="0"/>
              <a:t>del Instituto </a:t>
            </a:r>
            <a:r>
              <a:rPr lang="es-CO" sz="1800" dirty="0" smtClean="0"/>
              <a:t>Nacional de </a:t>
            </a:r>
            <a:r>
              <a:rPr lang="es-CO" sz="1800" dirty="0" smtClean="0"/>
              <a:t>Contadores Públicos de Colombia, para establecer </a:t>
            </a:r>
            <a:r>
              <a:rPr lang="es-CO" sz="1800" dirty="0" smtClean="0"/>
              <a:t>actividades de </a:t>
            </a:r>
            <a:r>
              <a:rPr lang="es-CO" sz="1800" dirty="0" smtClean="0"/>
              <a:t>cooperación.</a:t>
            </a:r>
          </a:p>
          <a:p>
            <a:r>
              <a:rPr lang="es-CO" sz="1800" dirty="0" smtClean="0"/>
              <a:t>El miércoles 11 de agosto, los integrantes del Centro de Estudios en Derecho Contable (CEDC) continuaron su análisis de los documentos sobre valor razonable emitidos por IASB.</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additive="base">
                                        <p:cTn id="31"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6">
                                            <p:bg/>
                                          </p:spTgt>
                                        </p:tgtEl>
                                        <p:attrNameLst>
                                          <p:attrName>style.visibility</p:attrName>
                                        </p:attrNameLst>
                                      </p:cBhvr>
                                      <p:to>
                                        <p:strVal val="visible"/>
                                      </p:to>
                                    </p:set>
                                    <p:anim calcmode="lin" valueType="num">
                                      <p:cBhvr additive="base">
                                        <p:cTn id="36"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 calcmode="lin" valueType="num">
                                      <p:cBhvr additive="base">
                                        <p:cTn id="42"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6">
                                            <p:txEl>
                                              <p:pRg st="1" end="1"/>
                                            </p:txEl>
                                          </p:spTgt>
                                        </p:tgtEl>
                                        <p:attrNameLst>
                                          <p:attrName>style.visibility</p:attrName>
                                        </p:attrNameLst>
                                      </p:cBhvr>
                                      <p:to>
                                        <p:strVal val="visible"/>
                                      </p:to>
                                    </p:set>
                                    <p:anim calcmode="lin" valueType="num">
                                      <p:cBhvr additive="base">
                                        <p:cTn id="48"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9"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50" fill="hold">
                            <p:stCondLst>
                              <p:cond delay="2000"/>
                            </p:stCondLst>
                            <p:childTnLst>
                              <p:par>
                                <p:cTn id="51" presetID="22" presetClass="entr" presetSubtype="4" fill="hold" grpId="0" nodeType="after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down)">
                                      <p:cBhvr>
                                        <p:cTn id="53" dur="500"/>
                                        <p:tgtEl>
                                          <p:spTgt spid="13"/>
                                        </p:tgtEl>
                                      </p:cBhvr>
                                    </p:animEffect>
                                  </p:childTnLst>
                                </p:cTn>
                              </p:par>
                            </p:childTnLst>
                          </p:cTn>
                        </p:par>
                        <p:par>
                          <p:cTn id="54" fill="hold">
                            <p:stCondLst>
                              <p:cond delay="2500"/>
                            </p:stCondLst>
                            <p:childTnLst>
                              <p:par>
                                <p:cTn id="55" presetID="22" presetClass="entr" presetSubtype="4" fill="hold" grpId="0" nodeType="after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down)">
                                      <p:cBhvr>
                                        <p:cTn id="5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jueves 12 de agosto se reunieron los profesores de la unidad de aseguramiento para continuar la revisión del plan de estudios del pregrado en cuanto toca con su área de conocimiento.</a:t>
            </a:r>
          </a:p>
          <a:p>
            <a:r>
              <a:rPr lang="es-CO" sz="1800" dirty="0" smtClean="0"/>
              <a:t>Algunos </a:t>
            </a:r>
            <a:r>
              <a:rPr lang="es-CO" sz="1800" dirty="0" smtClean="0"/>
              <a:t>profesores del Departamento asistieron a la </a:t>
            </a:r>
            <a:r>
              <a:rPr lang="es-CO" sz="1800" dirty="0" smtClean="0"/>
              <a:t>presentación  de la actualización de la herramienta computacional denominada SIU – SAE.</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En </a:t>
            </a:r>
            <a:r>
              <a:rPr lang="es-CO" sz="1800" dirty="0" smtClean="0"/>
              <a:t>el artículo </a:t>
            </a:r>
            <a:r>
              <a:rPr lang="es-CO" sz="1800" dirty="0" smtClean="0"/>
              <a:t>“Cazadores </a:t>
            </a:r>
            <a:r>
              <a:rPr lang="es-CO" sz="1800" dirty="0" smtClean="0"/>
              <a:t>De Delincuentes </a:t>
            </a:r>
            <a:r>
              <a:rPr lang="es-CO" sz="1800" dirty="0" smtClean="0"/>
              <a:t>Financieros” del 15 de agosto pasado, el periódico El Tiempo se refirió </a:t>
            </a:r>
            <a:r>
              <a:rPr lang="es-CO" sz="1800" dirty="0" smtClean="0"/>
              <a:t>al trabajo del Centro de Investigación Javeriano de Auditoría Forense (</a:t>
            </a:r>
            <a:r>
              <a:rPr lang="es-CO" sz="1800" dirty="0" err="1" smtClean="0"/>
              <a:t>Cijaf</a:t>
            </a:r>
            <a:r>
              <a:rPr lang="es-CO" sz="1800" dirty="0" smtClean="0"/>
              <a:t>).</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5">
                                            <p:txEl>
                                              <p:pRg st="1" end="1"/>
                                            </p:txEl>
                                          </p:spTgt>
                                        </p:tgtEl>
                                        <p:attrNameLst>
                                          <p:attrName>style.visibility</p:attrName>
                                        </p:attrNameLst>
                                      </p:cBhvr>
                                      <p:to>
                                        <p:strVal val="visible"/>
                                      </p:to>
                                    </p:set>
                                    <p:anim calcmode="lin" valueType="num">
                                      <p:cBhvr additive="base">
                                        <p:cTn id="30"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1"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2" fill="hold">
                            <p:stCondLst>
                              <p:cond delay="2000"/>
                            </p:stCondLst>
                            <p:childTnLst>
                              <p:par>
                                <p:cTn id="33" presetID="2" presetClass="entr" presetSubtype="4" fill="hold" grpId="0" nodeType="afterEffect">
                                  <p:stCondLst>
                                    <p:cond delay="0"/>
                                  </p:stCondLst>
                                  <p:childTnLst>
                                    <p:set>
                                      <p:cBhvr>
                                        <p:cTn id="34" dur="1" fill="hold">
                                          <p:stCondLst>
                                            <p:cond delay="0"/>
                                          </p:stCondLst>
                                        </p:cTn>
                                        <p:tgtEl>
                                          <p:spTgt spid="6">
                                            <p:bg/>
                                          </p:spTgt>
                                        </p:tgtEl>
                                        <p:attrNameLst>
                                          <p:attrName>style.visibility</p:attrName>
                                        </p:attrNameLst>
                                      </p:cBhvr>
                                      <p:to>
                                        <p:strVal val="visible"/>
                                      </p:to>
                                    </p:set>
                                    <p:anim calcmode="lin" valueType="num">
                                      <p:cBhvr additive="base">
                                        <p:cTn id="35"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0" end="0"/>
                                            </p:txEl>
                                          </p:spTgt>
                                        </p:tgtEl>
                                        <p:attrNameLst>
                                          <p:attrName>style.visibility</p:attrName>
                                        </p:attrNameLst>
                                      </p:cBhvr>
                                      <p:to>
                                        <p:strVal val="visible"/>
                                      </p:to>
                                    </p:set>
                                    <p:anim calcmode="lin" valueType="num">
                                      <p:cBhvr additive="base">
                                        <p:cTn id="41"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1018</TotalTime>
  <Words>411</Words>
  <Application>Microsoft Office PowerPoint</Application>
  <PresentationFormat>Presentación en pantalla (4:3)</PresentationFormat>
  <Paragraphs>19</Paragraphs>
  <Slides>5</Slides>
  <Notes>4</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Viajes</vt:lpstr>
      <vt:lpstr>Registro contable</vt:lpstr>
      <vt:lpstr>Diapositiva 2</vt:lpstr>
      <vt:lpstr>Diapositiva 3</vt:lpstr>
      <vt:lpstr>Diapositiva 4</vt:lpstr>
      <vt:lpstr>Diapositiva 5</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hbermude</cp:lastModifiedBy>
  <cp:revision>221</cp:revision>
  <dcterms:created xsi:type="dcterms:W3CDTF">2010-02-05T13:43:46Z</dcterms:created>
  <dcterms:modified xsi:type="dcterms:W3CDTF">2010-08-17T17:03:19Z</dcterms:modified>
</cp:coreProperties>
</file>