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7"/>
  </p:notesMasterIdLst>
  <p:sldIdLst>
    <p:sldId id="256" r:id="rId2"/>
    <p:sldId id="262" r:id="rId3"/>
    <p:sldId id="263" r:id="rId4"/>
    <p:sldId id="264" r:id="rId5"/>
    <p:sldId id="265" r:id="rId6"/>
    <p:sldId id="266" r:id="rId7"/>
    <p:sldId id="267" r:id="rId8"/>
    <p:sldId id="268" r:id="rId9"/>
    <p:sldId id="269" r:id="rId10"/>
    <p:sldId id="270" r:id="rId11"/>
    <p:sldId id="271" r:id="rId12"/>
    <p:sldId id="272" r:id="rId13"/>
    <p:sldId id="273" r:id="rId14"/>
    <p:sldId id="274" r:id="rId15"/>
    <p:sldId id="275" r:id="rId16"/>
  </p:sldIdLst>
  <p:sldSz cx="9144000" cy="6858000" type="screen4x3"/>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outlineView">
  <p:normalViewPr showOutlineIcons="0">
    <p:restoredLeft sz="34587" autoAdjust="0"/>
    <p:restoredTop sz="86414" autoAdjust="0"/>
  </p:normalViewPr>
  <p:slideViewPr>
    <p:cSldViewPr>
      <p:cViewPr varScale="1">
        <p:scale>
          <a:sx n="73" d="100"/>
          <a:sy n="73" d="100"/>
        </p:scale>
        <p:origin x="792" y="53"/>
      </p:cViewPr>
      <p:guideLst>
        <p:guide orient="horz" pos="2160"/>
        <p:guide pos="2880"/>
      </p:guideLst>
    </p:cSldViewPr>
  </p:slideViewPr>
  <p:outlineViewPr>
    <p:cViewPr>
      <p:scale>
        <a:sx n="33" d="100"/>
        <a:sy n="33" d="100"/>
      </p:scale>
      <p:origin x="0" y="-7469"/>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67" d="100"/>
          <a:sy n="67" d="100"/>
        </p:scale>
        <p:origin x="3120" y="53"/>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O"/>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7A4A78E-36A0-4C82-A63C-1DF8B56BE281}" type="datetimeFigureOut">
              <a:rPr lang="es-CO" smtClean="0"/>
              <a:pPr/>
              <a:t>9/10/2016</a:t>
            </a:fld>
            <a:endParaRPr lang="es-CO"/>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O"/>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O"/>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ADE55E3-A00E-43FD-A031-841EC2C2B02A}" type="slidenum">
              <a:rPr lang="es-CO" smtClean="0"/>
              <a:pPr/>
              <a:t>‹Nº›</a:t>
            </a:fld>
            <a:endParaRPr lang="es-CO"/>
          </a:p>
        </p:txBody>
      </p:sp>
    </p:spTree>
    <p:extLst>
      <p:ext uri="{BB962C8B-B14F-4D97-AF65-F5344CB8AC3E}">
        <p14:creationId xmlns:p14="http://schemas.microsoft.com/office/powerpoint/2010/main" val="30253343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0ADE55E3-A00E-43FD-A031-841EC2C2B02A}" type="slidenum">
              <a:rPr lang="es-CO" smtClean="0"/>
              <a:pPr/>
              <a:t>1</a:t>
            </a:fld>
            <a:endParaRPr lang="es-CO"/>
          </a:p>
        </p:txBody>
      </p:sp>
    </p:spTree>
    <p:extLst>
      <p:ext uri="{BB962C8B-B14F-4D97-AF65-F5344CB8AC3E}">
        <p14:creationId xmlns:p14="http://schemas.microsoft.com/office/powerpoint/2010/main" val="9261259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10</a:t>
            </a:fld>
            <a:endParaRPr lang="es-CO"/>
          </a:p>
        </p:txBody>
      </p:sp>
    </p:spTree>
    <p:extLst>
      <p:ext uri="{BB962C8B-B14F-4D97-AF65-F5344CB8AC3E}">
        <p14:creationId xmlns:p14="http://schemas.microsoft.com/office/powerpoint/2010/main" val="407933406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11</a:t>
            </a:fld>
            <a:endParaRPr lang="es-CO"/>
          </a:p>
        </p:txBody>
      </p:sp>
    </p:spTree>
    <p:extLst>
      <p:ext uri="{BB962C8B-B14F-4D97-AF65-F5344CB8AC3E}">
        <p14:creationId xmlns:p14="http://schemas.microsoft.com/office/powerpoint/2010/main" val="339681943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12</a:t>
            </a:fld>
            <a:endParaRPr lang="es-CO"/>
          </a:p>
        </p:txBody>
      </p:sp>
    </p:spTree>
    <p:extLst>
      <p:ext uri="{BB962C8B-B14F-4D97-AF65-F5344CB8AC3E}">
        <p14:creationId xmlns:p14="http://schemas.microsoft.com/office/powerpoint/2010/main" val="277666789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13</a:t>
            </a:fld>
            <a:endParaRPr lang="es-CO"/>
          </a:p>
        </p:txBody>
      </p:sp>
    </p:spTree>
    <p:extLst>
      <p:ext uri="{BB962C8B-B14F-4D97-AF65-F5344CB8AC3E}">
        <p14:creationId xmlns:p14="http://schemas.microsoft.com/office/powerpoint/2010/main" val="191772149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14</a:t>
            </a:fld>
            <a:endParaRPr lang="es-CO"/>
          </a:p>
        </p:txBody>
      </p:sp>
    </p:spTree>
    <p:extLst>
      <p:ext uri="{BB962C8B-B14F-4D97-AF65-F5344CB8AC3E}">
        <p14:creationId xmlns:p14="http://schemas.microsoft.com/office/powerpoint/2010/main" val="300855862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15</a:t>
            </a:fld>
            <a:endParaRPr lang="es-CO"/>
          </a:p>
        </p:txBody>
      </p:sp>
    </p:spTree>
    <p:extLst>
      <p:ext uri="{BB962C8B-B14F-4D97-AF65-F5344CB8AC3E}">
        <p14:creationId xmlns:p14="http://schemas.microsoft.com/office/powerpoint/2010/main" val="13177196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2</a:t>
            </a:fld>
            <a:endParaRPr lang="es-CO"/>
          </a:p>
        </p:txBody>
      </p:sp>
    </p:spTree>
    <p:extLst>
      <p:ext uri="{BB962C8B-B14F-4D97-AF65-F5344CB8AC3E}">
        <p14:creationId xmlns:p14="http://schemas.microsoft.com/office/powerpoint/2010/main" val="19604902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3</a:t>
            </a:fld>
            <a:endParaRPr lang="es-CO"/>
          </a:p>
        </p:txBody>
      </p:sp>
    </p:spTree>
    <p:extLst>
      <p:ext uri="{BB962C8B-B14F-4D97-AF65-F5344CB8AC3E}">
        <p14:creationId xmlns:p14="http://schemas.microsoft.com/office/powerpoint/2010/main" val="28662754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4</a:t>
            </a:fld>
            <a:endParaRPr lang="es-CO"/>
          </a:p>
        </p:txBody>
      </p:sp>
    </p:spTree>
    <p:extLst>
      <p:ext uri="{BB962C8B-B14F-4D97-AF65-F5344CB8AC3E}">
        <p14:creationId xmlns:p14="http://schemas.microsoft.com/office/powerpoint/2010/main" val="9173065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5</a:t>
            </a:fld>
            <a:endParaRPr lang="es-CO"/>
          </a:p>
        </p:txBody>
      </p:sp>
    </p:spTree>
    <p:extLst>
      <p:ext uri="{BB962C8B-B14F-4D97-AF65-F5344CB8AC3E}">
        <p14:creationId xmlns:p14="http://schemas.microsoft.com/office/powerpoint/2010/main" val="5287976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6</a:t>
            </a:fld>
            <a:endParaRPr lang="es-CO"/>
          </a:p>
        </p:txBody>
      </p:sp>
    </p:spTree>
    <p:extLst>
      <p:ext uri="{BB962C8B-B14F-4D97-AF65-F5344CB8AC3E}">
        <p14:creationId xmlns:p14="http://schemas.microsoft.com/office/powerpoint/2010/main" val="416787765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7</a:t>
            </a:fld>
            <a:endParaRPr lang="es-CO"/>
          </a:p>
        </p:txBody>
      </p:sp>
    </p:spTree>
    <p:extLst>
      <p:ext uri="{BB962C8B-B14F-4D97-AF65-F5344CB8AC3E}">
        <p14:creationId xmlns:p14="http://schemas.microsoft.com/office/powerpoint/2010/main" val="290376205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8</a:t>
            </a:fld>
            <a:endParaRPr lang="es-CO"/>
          </a:p>
        </p:txBody>
      </p:sp>
    </p:spTree>
    <p:extLst>
      <p:ext uri="{BB962C8B-B14F-4D97-AF65-F5344CB8AC3E}">
        <p14:creationId xmlns:p14="http://schemas.microsoft.com/office/powerpoint/2010/main" val="150813849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9</a:t>
            </a:fld>
            <a:endParaRPr lang="es-CO"/>
          </a:p>
        </p:txBody>
      </p:sp>
    </p:spTree>
    <p:extLst>
      <p:ext uri="{BB962C8B-B14F-4D97-AF65-F5344CB8AC3E}">
        <p14:creationId xmlns:p14="http://schemas.microsoft.com/office/powerpoint/2010/main" val="38742055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Título"/>
          <p:cNvSpPr>
            <a:spLocks noGrp="1"/>
          </p:cNvSpPr>
          <p:nvPr>
            <p:ph type="ctrTitle"/>
          </p:nvPr>
        </p:nvSpPr>
        <p:spPr>
          <a:xfrm>
            <a:off x="381000" y="4853411"/>
            <a:ext cx="8458200" cy="1222375"/>
          </a:xfrm>
        </p:spPr>
        <p:txBody>
          <a:bodyPr anchor="t"/>
          <a:lstStyle/>
          <a:p>
            <a:r>
              <a:rPr kumimoji="0" lang="es-ES"/>
              <a:t>Haga clic para modificar el estilo de título del patrón</a:t>
            </a:r>
            <a:endParaRPr kumimoji="0" lang="en-US"/>
          </a:p>
        </p:txBody>
      </p:sp>
      <p:sp>
        <p:nvSpPr>
          <p:cNvPr id="9" name="8 Subtítulo"/>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a:t>Haga clic para modificar el estilo de subtítulo del patrón</a:t>
            </a:r>
            <a:endParaRPr kumimoji="0" lang="en-US"/>
          </a:p>
        </p:txBody>
      </p:sp>
      <p:sp>
        <p:nvSpPr>
          <p:cNvPr id="16" name="15 Marcador de fecha"/>
          <p:cNvSpPr>
            <a:spLocks noGrp="1"/>
          </p:cNvSpPr>
          <p:nvPr>
            <p:ph type="dt" sz="half" idx="10"/>
          </p:nvPr>
        </p:nvSpPr>
        <p:spPr/>
        <p:txBody>
          <a:bodyPr/>
          <a:lstStyle/>
          <a:p>
            <a:fld id="{0802B026-D3D0-4D75-8C57-6085F1C3ABC7}" type="datetime1">
              <a:rPr lang="es-CO" smtClean="0"/>
              <a:t>9/10/2016</a:t>
            </a:fld>
            <a:endParaRPr lang="es-CO"/>
          </a:p>
        </p:txBody>
      </p:sp>
      <p:sp>
        <p:nvSpPr>
          <p:cNvPr id="2" name="1 Marcador de pie de página"/>
          <p:cNvSpPr>
            <a:spLocks noGrp="1"/>
          </p:cNvSpPr>
          <p:nvPr>
            <p:ph type="ftr" sz="quarter" idx="11"/>
          </p:nvPr>
        </p:nvSpPr>
        <p:spPr/>
        <p:txBody>
          <a:bodyPr/>
          <a:lstStyle/>
          <a:p>
            <a:endParaRPr lang="es-CO"/>
          </a:p>
        </p:txBody>
      </p:sp>
      <p:sp>
        <p:nvSpPr>
          <p:cNvPr id="15" name="14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‹Nº›</a:t>
            </a:fld>
            <a:endParaRPr lang="es-C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8EC40E92-7DA5-43D8-985E-EAF30807E519}" type="datetime1">
              <a:rPr lang="es-CO" smtClean="0"/>
              <a:t>9/10/2016</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549276"/>
            <a:ext cx="1828800" cy="5851525"/>
          </a:xfrm>
        </p:spPr>
        <p:txBody>
          <a:bodyPr vert="eaVert"/>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a:xfrm>
            <a:off x="457200" y="549276"/>
            <a:ext cx="6248400" cy="5851525"/>
          </a:xfrm>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5953E614-17A9-43E2-85CA-E610E692B630}" type="datetime1">
              <a:rPr lang="es-CO" smtClean="0"/>
              <a:t>9/10/2016</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2" name="21 Título"/>
          <p:cNvSpPr>
            <a:spLocks noGrp="1"/>
          </p:cNvSpPr>
          <p:nvPr>
            <p:ph type="title"/>
          </p:nvPr>
        </p:nvSpPr>
        <p:spPr/>
        <p:txBody>
          <a:bodyPr/>
          <a:lstStyle/>
          <a:p>
            <a:r>
              <a:rPr kumimoji="0" lang="es-ES"/>
              <a:t>Haga clic para modificar el estilo de título del patrón</a:t>
            </a:r>
            <a:endParaRPr kumimoji="0" lang="en-US"/>
          </a:p>
        </p:txBody>
      </p:sp>
      <p:sp>
        <p:nvSpPr>
          <p:cNvPr id="27" name="26 Marcador de contenido"/>
          <p:cNvSpPr>
            <a:spLocks noGrp="1"/>
          </p:cNvSpPr>
          <p:nvPr>
            <p:ph idx="1"/>
          </p:nvPr>
        </p:nvSpPr>
        <p:spPr/>
        <p:txBody>
          <a:body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5A2CAE3F-7AB2-4219-A3AA-A679FF1AD429}" type="datetime1">
              <a:rPr lang="es-CO" smtClean="0"/>
              <a:t>9/10/2016</a:t>
            </a:fld>
            <a:endParaRPr lang="es-CO"/>
          </a:p>
        </p:txBody>
      </p:sp>
      <p:sp>
        <p:nvSpPr>
          <p:cNvPr id="19" name="18 Marcador de pie de página"/>
          <p:cNvSpPr>
            <a:spLocks noGrp="1"/>
          </p:cNvSpPr>
          <p:nvPr>
            <p:ph type="ftr" sz="quarter" idx="11"/>
          </p:nvPr>
        </p:nvSpPr>
        <p:spPr>
          <a:xfrm>
            <a:off x="3581400" y="76200"/>
            <a:ext cx="2895600" cy="288925"/>
          </a:xfrm>
        </p:spPr>
        <p:txBody>
          <a:bodyPr/>
          <a:lstStyle/>
          <a:p>
            <a:endParaRPr lang="es-CO"/>
          </a:p>
        </p:txBody>
      </p:sp>
      <p:sp>
        <p:nvSpPr>
          <p:cNvPr id="16" name="15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‹Nº›</a:t>
            </a:fld>
            <a:endParaRPr lang="es-C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texto"/>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a:t>Haga clic para modificar el estilo de texto del patrón</a:t>
            </a:r>
          </a:p>
        </p:txBody>
      </p:sp>
      <p:sp>
        <p:nvSpPr>
          <p:cNvPr id="19" name="18 Marcador de fecha"/>
          <p:cNvSpPr>
            <a:spLocks noGrp="1"/>
          </p:cNvSpPr>
          <p:nvPr>
            <p:ph type="dt" sz="half" idx="10"/>
          </p:nvPr>
        </p:nvSpPr>
        <p:spPr/>
        <p:txBody>
          <a:bodyPr/>
          <a:lstStyle/>
          <a:p>
            <a:fld id="{D9C576DE-CDF1-4D50-BA6D-A0C94D0C047F}" type="datetime1">
              <a:rPr lang="es-CO" smtClean="0"/>
              <a:t>9/10/2016</a:t>
            </a:fld>
            <a:endParaRPr lang="es-CO"/>
          </a:p>
        </p:txBody>
      </p:sp>
      <p:sp>
        <p:nvSpPr>
          <p:cNvPr id="11" name="10 Marcador de pie de página"/>
          <p:cNvSpPr>
            <a:spLocks noGrp="1"/>
          </p:cNvSpPr>
          <p:nvPr>
            <p:ph type="ftr" sz="quarter" idx="11"/>
          </p:nvPr>
        </p:nvSpPr>
        <p:spPr/>
        <p:txBody>
          <a:bodyPr/>
          <a:lstStyle/>
          <a:p>
            <a:endParaRPr lang="es-CO"/>
          </a:p>
        </p:txBody>
      </p:sp>
      <p:sp>
        <p:nvSpPr>
          <p:cNvPr id="16" name="1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
        <p:nvSpPr>
          <p:cNvPr id="8" name="7 Título"/>
          <p:cNvSpPr>
            <a:spLocks noGrp="1"/>
          </p:cNvSpPr>
          <p:nvPr>
            <p:ph type="title"/>
          </p:nvPr>
        </p:nvSpPr>
        <p:spPr>
          <a:xfrm>
            <a:off x="180475" y="2947085"/>
            <a:ext cx="8686800" cy="1184825"/>
          </a:xfrm>
        </p:spPr>
        <p:txBody>
          <a:bodyPr rtlCol="0" anchor="t"/>
          <a:lstStyle>
            <a:lvl1pPr algn="r">
              <a:defRPr/>
            </a:lvl1pPr>
          </a:lstStyle>
          <a:p>
            <a:r>
              <a:rPr kumimoji="0" lang="es-ES"/>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0" name="1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4" name="13 Marcador de contenido"/>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dirty="0"/>
              <a:t>Haga clic para modificar el estilo de texto del patrón</a:t>
            </a:r>
          </a:p>
          <a:p>
            <a:pPr lvl="1" eaLnBrk="1" latinLnBrk="0" hangingPunct="1"/>
            <a:r>
              <a:rPr lang="es-ES" dirty="0"/>
              <a:t>Segundo nivel</a:t>
            </a:r>
          </a:p>
          <a:p>
            <a:pPr lvl="2" eaLnBrk="1" latinLnBrk="0" hangingPunct="1"/>
            <a:r>
              <a:rPr lang="es-ES" dirty="0"/>
              <a:t>Tercer nivel</a:t>
            </a:r>
          </a:p>
          <a:p>
            <a:pPr lvl="3" eaLnBrk="1" latinLnBrk="0" hangingPunct="1"/>
            <a:r>
              <a:rPr lang="es-ES" dirty="0"/>
              <a:t>Cuarto nivel</a:t>
            </a:r>
          </a:p>
          <a:p>
            <a:pPr lvl="4" eaLnBrk="1" latinLnBrk="0" hangingPunct="1"/>
            <a:r>
              <a:rPr lang="es-ES" dirty="0"/>
              <a:t>Quinto nivel</a:t>
            </a:r>
            <a:endParaRPr kumimoji="0" lang="en-US" dirty="0"/>
          </a:p>
        </p:txBody>
      </p:sp>
      <p:sp>
        <p:nvSpPr>
          <p:cNvPr id="13" name="12 Marcador de contenido"/>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1" name="20 Marcador de fecha"/>
          <p:cNvSpPr>
            <a:spLocks noGrp="1"/>
          </p:cNvSpPr>
          <p:nvPr>
            <p:ph type="dt" sz="half" idx="10"/>
          </p:nvPr>
        </p:nvSpPr>
        <p:spPr/>
        <p:txBody>
          <a:bodyPr/>
          <a:lstStyle/>
          <a:p>
            <a:fld id="{0FB891D8-4896-4B00-9807-82C35F0A879A}" type="datetime1">
              <a:rPr lang="es-CO" smtClean="0"/>
              <a:t>9/10/2016</a:t>
            </a:fld>
            <a:endParaRPr lang="es-CO"/>
          </a:p>
        </p:txBody>
      </p:sp>
      <p:sp>
        <p:nvSpPr>
          <p:cNvPr id="10" name="9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9" name="28 Título"/>
          <p:cNvSpPr>
            <a:spLocks noGrp="1"/>
          </p:cNvSpPr>
          <p:nvPr>
            <p:ph type="title"/>
          </p:nvPr>
        </p:nvSpPr>
        <p:spPr>
          <a:xfrm>
            <a:off x="304800" y="5410200"/>
            <a:ext cx="8610600" cy="882650"/>
          </a:xfrm>
        </p:spPr>
        <p:txBody>
          <a:bodyPr anchor="ctr"/>
          <a:lstStyle>
            <a:lvl1pPr>
              <a:defRPr/>
            </a:lvl1pPr>
          </a:lstStyle>
          <a:p>
            <a:r>
              <a:rPr kumimoji="0" lang="es-ES"/>
              <a:t>Haga clic para modificar el estilo de título del patrón</a:t>
            </a:r>
            <a:endParaRPr kumimoji="0" lang="en-US"/>
          </a:p>
        </p:txBody>
      </p:sp>
      <p:sp>
        <p:nvSpPr>
          <p:cNvPr id="13" name="12 Marcador de texto"/>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25" name="24 Marcador de texto"/>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4" name="3 Marcador de contenido"/>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8" name="27 Marcador de contenido"/>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10" name="9 Marcador de fecha"/>
          <p:cNvSpPr>
            <a:spLocks noGrp="1"/>
          </p:cNvSpPr>
          <p:nvPr>
            <p:ph type="dt" sz="half" idx="10"/>
          </p:nvPr>
        </p:nvSpPr>
        <p:spPr/>
        <p:txBody>
          <a:bodyPr/>
          <a:lstStyle/>
          <a:p>
            <a:fld id="{B1A51459-9CD6-459C-BB2A-8D7DD0169F21}" type="datetime1">
              <a:rPr lang="es-CO" smtClean="0"/>
              <a:t>9/10/2016</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a:xfrm>
            <a:off x="8229600" y="6477000"/>
            <a:ext cx="762000" cy="246888"/>
          </a:xfrm>
        </p:spPr>
        <p:txBody>
          <a:bodyPr/>
          <a:lstStyle/>
          <a:p>
            <a:fld id="{87159146-41A3-4BE1-A659-FD07DAF1089F}" type="slidenum">
              <a:rPr lang="es-CO" smtClean="0"/>
              <a:pPr/>
              <a:t>‹Nº›</a:t>
            </a:fld>
            <a:endParaRPr lang="es-CO"/>
          </a:p>
        </p:txBody>
      </p:sp>
      <p:sp>
        <p:nvSpPr>
          <p:cNvPr id="11" name="10 Conector recto"/>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0" name="2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2" name="11 Marcador de fecha"/>
          <p:cNvSpPr>
            <a:spLocks noGrp="1"/>
          </p:cNvSpPr>
          <p:nvPr>
            <p:ph type="dt" sz="half" idx="10"/>
          </p:nvPr>
        </p:nvSpPr>
        <p:spPr/>
        <p:txBody>
          <a:bodyPr/>
          <a:lstStyle/>
          <a:p>
            <a:fld id="{F2CAB3B7-B57A-4C09-A7AD-05CE810D666C}" type="datetime1">
              <a:rPr lang="es-CO" smtClean="0"/>
              <a:t>9/10/2016</a:t>
            </a:fld>
            <a:endParaRPr lang="es-CO"/>
          </a:p>
        </p:txBody>
      </p:sp>
      <p:sp>
        <p:nvSpPr>
          <p:cNvPr id="21" name="20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p>
            <a:fld id="{E99E445F-8593-4E54-A286-14CC5B4A276B}" type="datetime1">
              <a:rPr lang="es-CO" smtClean="0"/>
              <a:t>9/10/2016</a:t>
            </a:fld>
            <a:endParaRPr lang="es-CO"/>
          </a:p>
        </p:txBody>
      </p:sp>
      <p:sp>
        <p:nvSpPr>
          <p:cNvPr id="24" name="23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7 Conector recto"/>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Título"/>
          <p:cNvSpPr>
            <a:spLocks noGrp="1"/>
          </p:cNvSpPr>
          <p:nvPr>
            <p:ph type="title"/>
          </p:nvPr>
        </p:nvSpPr>
        <p:spPr>
          <a:xfrm>
            <a:off x="457200" y="5486400"/>
            <a:ext cx="8458200" cy="520700"/>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a:t>Haga clic para modificar el estilo de texto del patrón</a:t>
            </a:r>
          </a:p>
        </p:txBody>
      </p:sp>
      <p:sp>
        <p:nvSpPr>
          <p:cNvPr id="14" name="13 Marcador de contenido"/>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1DD7DC1F-DCCC-44FF-A484-E8B29A229617}" type="datetime1">
              <a:rPr lang="es-CO" smtClean="0"/>
              <a:t>9/10/2016</a:t>
            </a:fld>
            <a:endParaRPr lang="es-CO"/>
          </a:p>
        </p:txBody>
      </p:sp>
      <p:sp>
        <p:nvSpPr>
          <p:cNvPr id="29" name="28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3" name="12 Marcador de posición de imagen"/>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s-ES"/>
              <a:t>Haga clic en el icono para agregar una imagen</a:t>
            </a:r>
            <a:endParaRPr kumimoji="0" lang="en-US" dirty="0"/>
          </a:p>
        </p:txBody>
      </p:sp>
      <p:sp>
        <p:nvSpPr>
          <p:cNvPr id="7" name="6 Marcador de fecha"/>
          <p:cNvSpPr>
            <a:spLocks noGrp="1"/>
          </p:cNvSpPr>
          <p:nvPr>
            <p:ph type="dt" sz="half" idx="10"/>
          </p:nvPr>
        </p:nvSpPr>
        <p:spPr/>
        <p:txBody>
          <a:bodyPr/>
          <a:lstStyle/>
          <a:p>
            <a:fld id="{1A2124FD-5DA9-4DD1-AB9E-366C5026D021}" type="datetime1">
              <a:rPr lang="es-CO" smtClean="0"/>
              <a:t>9/10/2016</a:t>
            </a:fld>
            <a:endParaRPr lang="es-CO"/>
          </a:p>
        </p:txBody>
      </p:sp>
      <p:sp>
        <p:nvSpPr>
          <p:cNvPr id="5" name="4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
        <p:nvSpPr>
          <p:cNvPr id="17" name="16 Título"/>
          <p:cNvSpPr>
            <a:spLocks noGrp="1"/>
          </p:cNvSpPr>
          <p:nvPr>
            <p:ph type="title"/>
          </p:nvPr>
        </p:nvSpPr>
        <p:spPr>
          <a:xfrm>
            <a:off x="381000" y="4993760"/>
            <a:ext cx="5867400" cy="522288"/>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s-ES"/>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Marcador de texto"/>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s-ES" dirty="0"/>
              <a:t>Haga clic para modificar el estilo de texto del patrón</a:t>
            </a:r>
          </a:p>
          <a:p>
            <a:pPr lvl="1" eaLnBrk="1" latinLnBrk="0" hangingPunct="1"/>
            <a:r>
              <a:rPr kumimoji="0" lang="es-ES" dirty="0"/>
              <a:t>Segundo nivel</a:t>
            </a:r>
          </a:p>
          <a:p>
            <a:pPr lvl="2" eaLnBrk="1" latinLnBrk="0" hangingPunct="1"/>
            <a:r>
              <a:rPr kumimoji="0" lang="es-ES" dirty="0"/>
              <a:t>Tercer nivel</a:t>
            </a:r>
          </a:p>
          <a:p>
            <a:pPr lvl="3" eaLnBrk="1" latinLnBrk="0" hangingPunct="1"/>
            <a:r>
              <a:rPr kumimoji="0" lang="es-ES" dirty="0"/>
              <a:t>Cuarto nivel</a:t>
            </a:r>
          </a:p>
          <a:p>
            <a:pPr lvl="4" eaLnBrk="1" latinLnBrk="0" hangingPunct="1"/>
            <a:r>
              <a:rPr kumimoji="0" lang="es-ES" dirty="0"/>
              <a:t>Quinto nivel</a:t>
            </a:r>
            <a:endParaRPr kumimoji="0" lang="en-US" dirty="0"/>
          </a:p>
        </p:txBody>
      </p:sp>
      <p:sp>
        <p:nvSpPr>
          <p:cNvPr id="11" name="10 Marcador de fecha"/>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2816E7FB-D113-47F7-9B2E-D98881C93E53}" type="datetime1">
              <a:rPr lang="es-CO" smtClean="0"/>
              <a:t>9/10/2016</a:t>
            </a:fld>
            <a:endParaRPr lang="es-CO"/>
          </a:p>
        </p:txBody>
      </p:sp>
      <p:sp>
        <p:nvSpPr>
          <p:cNvPr id="28" name="27 Marcador de pie de página"/>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s-CO"/>
          </a:p>
        </p:txBody>
      </p:sp>
      <p:sp>
        <p:nvSpPr>
          <p:cNvPr id="5" name="4 Marcador de número de diapositiva"/>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87159146-41A3-4BE1-A659-FD07DAF1089F}" type="slidenum">
              <a:rPr lang="es-CO" smtClean="0"/>
              <a:pPr/>
              <a:t>‹Nº›</a:t>
            </a:fld>
            <a:endParaRPr lang="es-CO"/>
          </a:p>
        </p:txBody>
      </p:sp>
      <p:sp>
        <p:nvSpPr>
          <p:cNvPr id="10" name="9 Marcador de título"/>
          <p:cNvSpPr>
            <a:spLocks noGrp="1"/>
          </p:cNvSpPr>
          <p:nvPr>
            <p:ph type="title"/>
          </p:nvPr>
        </p:nvSpPr>
        <p:spPr>
          <a:xfrm>
            <a:off x="304800" y="457200"/>
            <a:ext cx="8686800" cy="838200"/>
          </a:xfrm>
          <a:prstGeom prst="rect">
            <a:avLst/>
          </a:prstGeom>
        </p:spPr>
        <p:txBody>
          <a:bodyPr vert="horz" anchor="ctr">
            <a:normAutofit/>
          </a:bodyPr>
          <a:lstStyle/>
          <a:p>
            <a:r>
              <a:rPr kumimoji="0" lang="es-ES"/>
              <a:t>Haga clic para modificar el estilo de título del patrón</a:t>
            </a:r>
            <a:endParaRPr kumimoji="0" lang="en-US"/>
          </a:p>
        </p:txBody>
      </p:sp>
      <p:sp>
        <p:nvSpPr>
          <p:cNvPr id="9" name="8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Conector recto"/>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500175"/>
            <a:ext cx="7772400" cy="2786082"/>
          </a:xfrm>
        </p:spPr>
        <p:txBody>
          <a:bodyPr>
            <a:noAutofit/>
          </a:bodyPr>
          <a:lstStyle/>
          <a:p>
            <a:r>
              <a:rPr lang="es-CO" sz="8800" dirty="0">
                <a:latin typeface="Bradley Hand ITC" pitchFamily="66" charset="0"/>
              </a:rPr>
              <a:t>Registro contable</a:t>
            </a:r>
          </a:p>
        </p:txBody>
      </p:sp>
      <p:sp>
        <p:nvSpPr>
          <p:cNvPr id="3" name="2 Subtítulo"/>
          <p:cNvSpPr>
            <a:spLocks noGrp="1"/>
          </p:cNvSpPr>
          <p:nvPr>
            <p:ph type="subTitle" idx="1"/>
          </p:nvPr>
        </p:nvSpPr>
        <p:spPr>
          <a:xfrm>
            <a:off x="1428728" y="4572008"/>
            <a:ext cx="6400800" cy="614370"/>
          </a:xfrm>
        </p:spPr>
        <p:txBody>
          <a:bodyPr/>
          <a:lstStyle/>
          <a:p>
            <a:r>
              <a:rPr lang="es-CO" dirty="0"/>
              <a:t>Número 306, octubre 10 de 2016</a:t>
            </a:r>
          </a:p>
        </p:txBody>
      </p:sp>
      <p:sp>
        <p:nvSpPr>
          <p:cNvPr id="4" name="Slide Number Placeholder 3"/>
          <p:cNvSpPr>
            <a:spLocks noGrp="1"/>
          </p:cNvSpPr>
          <p:nvPr>
            <p:ph type="sldNum" sz="quarter" idx="12"/>
          </p:nvPr>
        </p:nvSpPr>
        <p:spPr/>
        <p:txBody>
          <a:bodyPr/>
          <a:lstStyle/>
          <a:p>
            <a:fld id="{87159146-41A3-4BE1-A659-FD07DAF1089F}" type="slidenum">
              <a:rPr lang="es-CO" smtClean="0"/>
              <a:pPr/>
              <a:t>1</a:t>
            </a:fld>
            <a:endParaRPr lang="es-CO"/>
          </a:p>
        </p:txBody>
      </p:sp>
    </p:spTree>
  </p:cSld>
  <p:clrMapOvr>
    <a:masterClrMapping/>
  </p:clrMapOvr>
  <p:transition advClick="0" advTm="3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par>
                          <p:cTn id="12" fill="hold">
                            <p:stCondLst>
                              <p:cond delay="1250"/>
                            </p:stCondLst>
                            <p:childTnLst>
                              <p:par>
                                <p:cTn id="13" presetID="4" presetClass="entr" presetSubtype="16"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box(in)">
                                      <p:cBhvr>
                                        <p:cTn id="15"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La Facultad de Ciencias Económicas y Administrativas, la Facultad de Medicina y el Instituto de Salud Pública de la Pontificia Universidad Javeriana tienen el gusto de invitarlo al acto de Lanzamiento de la Maestría en Economía de la Salud, el  miércoles 19 de octubre de 2016, a las 5:30 p.m. en el Auditorio Félix Restrepo, S.J. </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En el edificio Jorge Hoyos Vásquez S.J. se inauguró un nuevo restaurante: </a:t>
            </a:r>
            <a:r>
              <a:rPr lang="es-CO" sz="1800" dirty="0" err="1"/>
              <a:t>Il</a:t>
            </a:r>
            <a:r>
              <a:rPr lang="es-CO" sz="1800" dirty="0"/>
              <a:t> </a:t>
            </a:r>
            <a:r>
              <a:rPr lang="es-CO" sz="1800" dirty="0" err="1"/>
              <a:t>Posto</a:t>
            </a:r>
            <a:r>
              <a:rPr lang="es-CO" sz="1800" dirty="0"/>
              <a:t>.</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10</a:t>
            </a:fld>
            <a:endParaRPr lang="es-CO"/>
          </a:p>
        </p:txBody>
      </p:sp>
    </p:spTree>
    <p:extLst>
      <p:ext uri="{BB962C8B-B14F-4D97-AF65-F5344CB8AC3E}">
        <p14:creationId xmlns:p14="http://schemas.microsoft.com/office/powerpoint/2010/main" val="2456298612"/>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El Departamento de Ciencias Contables fue informado que, de acuerdo con el formato de auditoría interna de organización de archivos de gestión, donde se mide el porcentaje de cumplimiento total en la aplicación de la tabla de retención documental y organización del archivo de gestión en cada Unidad, obtuvo un porcentaje del 100% de cumplimiento (Muy bueno) en los aspectos calificados.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Se divulgó el calendario de cierre de los procesos administrativos del año 2016.</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11</a:t>
            </a:fld>
            <a:endParaRPr lang="es-CO"/>
          </a:p>
        </p:txBody>
      </p:sp>
    </p:spTree>
    <p:extLst>
      <p:ext uri="{BB962C8B-B14F-4D97-AF65-F5344CB8AC3E}">
        <p14:creationId xmlns:p14="http://schemas.microsoft.com/office/powerpoint/2010/main" val="2395629879"/>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La Vicerrectoría de Extensión y Relaciones Interinstitucionales nos invitó a la Conferencia Internacional de Cultura Ciudadana: “La otra salida: Abordando la Violencia desde la Cultura”.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Javeriano alguien necesita de ti, es una apuesta del Consultorio Contable desarrollada por los estudiantes de Contaduría Pública de la Pontificia Universidad Javeriana; creada con el fin de contribuir a mejorar la calidad de vida de la comunidad infantil ubicada en el área de influencia de las parroquias de la Compañía de Jesús, San Francisco Javier y San Martín de la Caridad. </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12</a:t>
            </a:fld>
            <a:endParaRPr lang="es-CO"/>
          </a:p>
        </p:txBody>
      </p:sp>
    </p:spTree>
    <p:extLst>
      <p:ext uri="{BB962C8B-B14F-4D97-AF65-F5344CB8AC3E}">
        <p14:creationId xmlns:p14="http://schemas.microsoft.com/office/powerpoint/2010/main" val="2146876323"/>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El pasado  3 de  octubre  se llevó a cabo una sesión del Grupo de estudios  en aseguramiento de la información (GEAI) en la cual se reflexionó sobre la  SECCIÓN 291 INDEPENDENCIA – OTROS ENCARGOS QUE PROPORCIONAN UN GRADO DE SEGURIDAD, en especial respecto de  la aplicación del marco conceptual en relación con la independencia.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El pasado  miércoles 6 de octubre se realizó la reunión mensual de la Red para la Formación en Revisoría Fiscal en la cual se informó sobre el avance de la Catedra itinerante de ética Juan José </a:t>
            </a:r>
            <a:r>
              <a:rPr lang="es-CO" sz="1800" dirty="0" err="1"/>
              <a:t>Amézquita</a:t>
            </a:r>
            <a:r>
              <a:rPr lang="es-CO" sz="1800" dirty="0"/>
              <a:t> Piar y se propusieron esquemas de trabajo para un proyecto de investigación de la Red.</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13</a:t>
            </a:fld>
            <a:endParaRPr lang="es-CO"/>
          </a:p>
        </p:txBody>
      </p:sp>
    </p:spTree>
    <p:extLst>
      <p:ext uri="{BB962C8B-B14F-4D97-AF65-F5344CB8AC3E}">
        <p14:creationId xmlns:p14="http://schemas.microsoft.com/office/powerpoint/2010/main" val="3272173882"/>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Con la asistencia de profesores de la Universidad, el viernes 7 de octubre  se realizó una reunión del Comité Técnico de Aseguramiento del Consejo Técnico de la Contaduría Pública, en el cual se está estudiando la incorporación a la regulación colombiana de las Normas  Internacionales  de  Auditoría versión 2015.</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La profesora Alba Rocio Carvajal fue elegida como miembro del Consejo de Facultad como representante de los profesores; obtuvo el 58.33% de los votos.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14</a:t>
            </a:fld>
            <a:endParaRPr lang="es-CO"/>
          </a:p>
        </p:txBody>
      </p:sp>
    </p:spTree>
    <p:extLst>
      <p:ext uri="{BB962C8B-B14F-4D97-AF65-F5344CB8AC3E}">
        <p14:creationId xmlns:p14="http://schemas.microsoft.com/office/powerpoint/2010/main" val="413445370"/>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Circuló el Boletín 48 de la Vicerrectoría de Investigación.</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Recibimos la presentación realizada con los acuerdos establecidos, y el documento que la soporta y que contiene las guías metodológicas para desarrollar el proceso de reflexión curricular de los posgrados, que desde la Vicerrectoría Académica se ha proyectado.</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15</a:t>
            </a:fld>
            <a:endParaRPr lang="es-CO"/>
          </a:p>
        </p:txBody>
      </p:sp>
    </p:spTree>
    <p:extLst>
      <p:ext uri="{BB962C8B-B14F-4D97-AF65-F5344CB8AC3E}">
        <p14:creationId xmlns:p14="http://schemas.microsoft.com/office/powerpoint/2010/main" val="247569000"/>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Se realizó con éxito el seminario Interdisciplinariedad: Una Realidad Entre Las Finanzas Y La Contabilidad Financiera.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Muy interesante por el alto nivel de los conferencistas, resultó el </a:t>
            </a:r>
            <a:r>
              <a:rPr lang="es-CO" sz="1800" dirty="0" err="1"/>
              <a:t>Ier</a:t>
            </a:r>
            <a:r>
              <a:rPr lang="es-CO" sz="1800" dirty="0"/>
              <a:t>. Congreso Internacional En </a:t>
            </a:r>
            <a:r>
              <a:rPr lang="es-CO" sz="1800" dirty="0" err="1"/>
              <a:t>Supply</a:t>
            </a:r>
            <a:r>
              <a:rPr lang="es-CO" sz="1800" dirty="0"/>
              <a:t> </a:t>
            </a:r>
            <a:r>
              <a:rPr lang="es-CO" sz="1800" dirty="0" err="1"/>
              <a:t>Chain</a:t>
            </a:r>
            <a:r>
              <a:rPr lang="es-CO" sz="1800" dirty="0"/>
              <a:t> Management En Una Economía Global:  Logística Como Estrategia Financiera, Reto Para Latinoamérica 2016.</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2</a:t>
            </a:fld>
            <a:endParaRPr lang="es-CO"/>
          </a:p>
        </p:txBody>
      </p:sp>
    </p:spTree>
    <p:extLst>
      <p:ext uri="{BB962C8B-B14F-4D97-AF65-F5344CB8AC3E}">
        <p14:creationId xmlns:p14="http://schemas.microsoft.com/office/powerpoint/2010/main" val="1943536840"/>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Con estudiantes procedentes de Perú y México, se llevó a cabo el XII Congreso Nacional de Estudiantes de Contaduría Pública y el I Congreso Internacional de Estudiantes de Contaduría Pública.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Circularon  Novitas 553 - Contrapartida 2350 a 2363 - Registro Contable 305.</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3</a:t>
            </a:fld>
            <a:endParaRPr lang="es-CO"/>
          </a:p>
        </p:txBody>
      </p:sp>
    </p:spTree>
    <p:extLst>
      <p:ext uri="{BB962C8B-B14F-4D97-AF65-F5344CB8AC3E}">
        <p14:creationId xmlns:p14="http://schemas.microsoft.com/office/powerpoint/2010/main" val="67654365"/>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Se invitó al Ciclo de apoyo a la enseñanza, de 4 sesiones, que tiene como propósito favorecer la reflexión en torno a la práctica pedagógica y formativa que realizan los profesores en la Universidad, abordando temáticas como:</a:t>
            </a:r>
          </a:p>
          <a:p>
            <a:r>
              <a:rPr lang="es-CO" sz="1800" dirty="0"/>
              <a:t>•	Estilos de enseñanza, </a:t>
            </a:r>
          </a:p>
          <a:p>
            <a:r>
              <a:rPr lang="es-CO" sz="1800" dirty="0"/>
              <a:t>•	tipos de aprendizaje, </a:t>
            </a:r>
          </a:p>
          <a:p>
            <a:r>
              <a:rPr lang="es-CO" sz="1800" dirty="0"/>
              <a:t>•	habilidades </a:t>
            </a:r>
            <a:r>
              <a:rPr lang="es-CO" sz="1800" dirty="0" err="1"/>
              <a:t>metacognitivas</a:t>
            </a:r>
            <a:r>
              <a:rPr lang="es-CO" sz="1800" dirty="0"/>
              <a:t> y </a:t>
            </a:r>
          </a:p>
          <a:p>
            <a:r>
              <a:rPr lang="es-CO" sz="1800" dirty="0"/>
              <a:t>•	aspectos emocionales asociados al aprendizaje.</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Nuestro Decano de Facultad  estará fuera del país dictando un seminario sobre: Crecimiento Endógeno en la Maestría de la Universidad del Pacifico en Lima, Perú.</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4</a:t>
            </a:fld>
            <a:endParaRPr lang="es-CO"/>
          </a:p>
        </p:txBody>
      </p:sp>
    </p:spTree>
    <p:extLst>
      <p:ext uri="{BB962C8B-B14F-4D97-AF65-F5344CB8AC3E}">
        <p14:creationId xmlns:p14="http://schemas.microsoft.com/office/powerpoint/2010/main" val="2108084007"/>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5">
                                            <p:txEl>
                                              <p:pRg st="1" end="1"/>
                                            </p:txEl>
                                          </p:spTgt>
                                        </p:tgtEl>
                                        <p:attrNameLst>
                                          <p:attrName>style.visibility</p:attrName>
                                        </p:attrNameLst>
                                      </p:cBhvr>
                                      <p:to>
                                        <p:strVal val="visible"/>
                                      </p:to>
                                    </p:set>
                                    <p:anim calcmode="lin" valueType="num">
                                      <p:cBhvr additive="base">
                                        <p:cTn id="29" dur="20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30" dur="20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5">
                                            <p:txEl>
                                              <p:pRg st="2" end="2"/>
                                            </p:txEl>
                                          </p:spTgt>
                                        </p:tgtEl>
                                        <p:attrNameLst>
                                          <p:attrName>style.visibility</p:attrName>
                                        </p:attrNameLst>
                                      </p:cBhvr>
                                      <p:to>
                                        <p:strVal val="visible"/>
                                      </p:to>
                                    </p:set>
                                    <p:anim calcmode="lin" valueType="num">
                                      <p:cBhvr additive="base">
                                        <p:cTn id="34" dur="20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 presetClass="entr" presetSubtype="4" fill="hold" grpId="0" nodeType="afterEffect">
                                  <p:stCondLst>
                                    <p:cond delay="0"/>
                                  </p:stCondLst>
                                  <p:childTnLst>
                                    <p:set>
                                      <p:cBhvr>
                                        <p:cTn id="38" dur="1" fill="hold">
                                          <p:stCondLst>
                                            <p:cond delay="0"/>
                                          </p:stCondLst>
                                        </p:cTn>
                                        <p:tgtEl>
                                          <p:spTgt spid="5">
                                            <p:txEl>
                                              <p:pRg st="3" end="3"/>
                                            </p:txEl>
                                          </p:spTgt>
                                        </p:tgtEl>
                                        <p:attrNameLst>
                                          <p:attrName>style.visibility</p:attrName>
                                        </p:attrNameLst>
                                      </p:cBhvr>
                                      <p:to>
                                        <p:strVal val="visible"/>
                                      </p:to>
                                    </p:set>
                                    <p:anim calcmode="lin" valueType="num">
                                      <p:cBhvr additive="base">
                                        <p:cTn id="39" dur="20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40" dur="20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par>
                          <p:cTn id="41" fill="hold">
                            <p:stCondLst>
                              <p:cond delay="11500"/>
                            </p:stCondLst>
                            <p:childTnLst>
                              <p:par>
                                <p:cTn id="42" presetID="2" presetClass="entr" presetSubtype="4" fill="hold" grpId="0" nodeType="afterEffect">
                                  <p:stCondLst>
                                    <p:cond delay="0"/>
                                  </p:stCondLst>
                                  <p:childTnLst>
                                    <p:set>
                                      <p:cBhvr>
                                        <p:cTn id="43" dur="1" fill="hold">
                                          <p:stCondLst>
                                            <p:cond delay="0"/>
                                          </p:stCondLst>
                                        </p:cTn>
                                        <p:tgtEl>
                                          <p:spTgt spid="5">
                                            <p:txEl>
                                              <p:pRg st="4" end="4"/>
                                            </p:txEl>
                                          </p:spTgt>
                                        </p:tgtEl>
                                        <p:attrNameLst>
                                          <p:attrName>style.visibility</p:attrName>
                                        </p:attrNameLst>
                                      </p:cBhvr>
                                      <p:to>
                                        <p:strVal val="visible"/>
                                      </p:to>
                                    </p:set>
                                    <p:anim calcmode="lin" valueType="num">
                                      <p:cBhvr additive="base">
                                        <p:cTn id="44" dur="20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45" dur="20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par>
                          <p:cTn id="46" fill="hold">
                            <p:stCondLst>
                              <p:cond delay="13500"/>
                            </p:stCondLst>
                            <p:childTnLst>
                              <p:par>
                                <p:cTn id="47" presetID="2" presetClass="entr" presetSubtype="4" fill="hold" grpId="0" nodeType="afterEffect">
                                  <p:stCondLst>
                                    <p:cond delay="0"/>
                                  </p:stCondLst>
                                  <p:childTnLst>
                                    <p:set>
                                      <p:cBhvr>
                                        <p:cTn id="48" dur="1" fill="hold">
                                          <p:stCondLst>
                                            <p:cond delay="0"/>
                                          </p:stCondLst>
                                        </p:cTn>
                                        <p:tgtEl>
                                          <p:spTgt spid="6">
                                            <p:bg/>
                                          </p:spTgt>
                                        </p:tgtEl>
                                        <p:attrNameLst>
                                          <p:attrName>style.visibility</p:attrName>
                                        </p:attrNameLst>
                                      </p:cBhvr>
                                      <p:to>
                                        <p:strVal val="visible"/>
                                      </p:to>
                                    </p:set>
                                    <p:anim calcmode="lin" valueType="num">
                                      <p:cBhvr additive="base">
                                        <p:cTn id="4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5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51" fill="hold">
                            <p:stCondLst>
                              <p:cond delay="15500"/>
                            </p:stCondLst>
                            <p:childTnLst>
                              <p:par>
                                <p:cTn id="52" presetID="2" presetClass="entr" presetSubtype="4" fill="hold" grpId="0" nodeType="afterEffect">
                                  <p:stCondLst>
                                    <p:cond delay="0"/>
                                  </p:stCondLst>
                                  <p:childTnLst>
                                    <p:set>
                                      <p:cBhvr>
                                        <p:cTn id="53" dur="1" fill="hold">
                                          <p:stCondLst>
                                            <p:cond delay="0"/>
                                          </p:stCondLst>
                                        </p:cTn>
                                        <p:tgtEl>
                                          <p:spTgt spid="6">
                                            <p:txEl>
                                              <p:pRg st="0" end="0"/>
                                            </p:txEl>
                                          </p:spTgt>
                                        </p:tgtEl>
                                        <p:attrNameLst>
                                          <p:attrName>style.visibility</p:attrName>
                                        </p:attrNameLst>
                                      </p:cBhvr>
                                      <p:to>
                                        <p:strVal val="visible"/>
                                      </p:to>
                                    </p:set>
                                    <p:anim calcmode="lin" valueType="num">
                                      <p:cBhvr additive="base">
                                        <p:cTn id="5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5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56" fill="hold">
                            <p:stCondLst>
                              <p:cond delay="17500"/>
                            </p:stCondLst>
                            <p:childTnLst>
                              <p:par>
                                <p:cTn id="57" presetID="22" presetClass="entr" presetSubtype="4" fill="hold" grpId="0" nodeType="afterEffect">
                                  <p:stCondLst>
                                    <p:cond delay="0"/>
                                  </p:stCondLst>
                                  <p:childTnLst>
                                    <p:set>
                                      <p:cBhvr>
                                        <p:cTn id="58" dur="1" fill="hold">
                                          <p:stCondLst>
                                            <p:cond delay="0"/>
                                          </p:stCondLst>
                                        </p:cTn>
                                        <p:tgtEl>
                                          <p:spTgt spid="13"/>
                                        </p:tgtEl>
                                        <p:attrNameLst>
                                          <p:attrName>style.visibility</p:attrName>
                                        </p:attrNameLst>
                                      </p:cBhvr>
                                      <p:to>
                                        <p:strVal val="visible"/>
                                      </p:to>
                                    </p:set>
                                    <p:animEffect transition="in" filter="wipe(down)">
                                      <p:cBhvr>
                                        <p:cTn id="59" dur="500"/>
                                        <p:tgtEl>
                                          <p:spTgt spid="13"/>
                                        </p:tgtEl>
                                      </p:cBhvr>
                                    </p:animEffect>
                                  </p:childTnLst>
                                </p:cTn>
                              </p:par>
                            </p:childTnLst>
                          </p:cTn>
                        </p:par>
                        <p:par>
                          <p:cTn id="60" fill="hold">
                            <p:stCondLst>
                              <p:cond delay="18000"/>
                            </p:stCondLst>
                            <p:childTnLst>
                              <p:par>
                                <p:cTn id="61" presetID="22" presetClass="entr" presetSubtype="4" fill="hold" grpId="0" nodeType="afterEffect">
                                  <p:stCondLst>
                                    <p:cond delay="0"/>
                                  </p:stCondLst>
                                  <p:childTnLst>
                                    <p:set>
                                      <p:cBhvr>
                                        <p:cTn id="62" dur="1" fill="hold">
                                          <p:stCondLst>
                                            <p:cond delay="0"/>
                                          </p:stCondLst>
                                        </p:cTn>
                                        <p:tgtEl>
                                          <p:spTgt spid="14"/>
                                        </p:tgtEl>
                                        <p:attrNameLst>
                                          <p:attrName>style.visibility</p:attrName>
                                        </p:attrNameLst>
                                      </p:cBhvr>
                                      <p:to>
                                        <p:strVal val="visible"/>
                                      </p:to>
                                    </p:set>
                                    <p:animEffect transition="in" filter="wipe(down)">
                                      <p:cBhvr>
                                        <p:cTn id="6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La Vicerrectoría del Medio Universitario nos propuso orar como San Francisco de Asís, para ser un instrumento de paz.</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Recibimos una invitación para octubre a tres nuevas actividades con el CAE+E - Conferencia y dos cursos – taller: Diseño de preguntas cerradas, Prácticas pedagógicas docentes y compromiso académico estudiantil: ¿Qué sabemos y qué podemos hacer?, Elaboración de rúbricas.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5</a:t>
            </a:fld>
            <a:endParaRPr lang="es-CO"/>
          </a:p>
        </p:txBody>
      </p:sp>
    </p:spTree>
    <p:extLst>
      <p:ext uri="{BB962C8B-B14F-4D97-AF65-F5344CB8AC3E}">
        <p14:creationId xmlns:p14="http://schemas.microsoft.com/office/powerpoint/2010/main" val="1287091261"/>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El Salón Contable que funciona en Cali, en las instalaciones de la Universidad Autónoma, tuvo  nuevamente un  conversatorio con  el  profesor  Hernando  Bermudez Gómez (Universidad Javeriana Bogotá)  vía  Skype,  al  cual se denominó "De la  Intervención, a la Auditoria y al Aseguramiento“.</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Se dio a conocer el calendario académico de 2017.</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6</a:t>
            </a:fld>
            <a:endParaRPr lang="es-CO"/>
          </a:p>
        </p:txBody>
      </p:sp>
    </p:spTree>
    <p:extLst>
      <p:ext uri="{BB962C8B-B14F-4D97-AF65-F5344CB8AC3E}">
        <p14:creationId xmlns:p14="http://schemas.microsoft.com/office/powerpoint/2010/main" val="1775511822"/>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Los funcionarios del área contable celebraron el día del amigo secreto.</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Se están entregando los carnés de vinculación a la ARL </a:t>
            </a:r>
            <a:r>
              <a:rPr lang="es-CO" sz="1800" dirty="0" err="1"/>
              <a:t>Liberty</a:t>
            </a:r>
            <a:r>
              <a:rPr lang="es-CO" sz="1800" dirty="0"/>
              <a:t>.</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7</a:t>
            </a:fld>
            <a:endParaRPr lang="es-CO"/>
          </a:p>
        </p:txBody>
      </p:sp>
    </p:spTree>
    <p:extLst>
      <p:ext uri="{BB962C8B-B14F-4D97-AF65-F5344CB8AC3E}">
        <p14:creationId xmlns:p14="http://schemas.microsoft.com/office/powerpoint/2010/main" val="3962215739"/>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La Vicerrectoría de Investigación publicó las Directrices sobre los Comités de Investigación y Ética y el reglamento del Comité Asesor de Investigación y Ética.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Recibimos la Circular No. 3-2016. Documento conjunto entre la Vicerrectoría de Investigación y la Vicerrectoría Académica – referente a las Responsabilidades de las Secretarías de Facultad en la Actividad Académica de Investigación que se realiza en las Facultades.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8</a:t>
            </a:fld>
            <a:endParaRPr lang="es-CO"/>
          </a:p>
        </p:txBody>
      </p:sp>
    </p:spTree>
    <p:extLst>
      <p:ext uri="{BB962C8B-B14F-4D97-AF65-F5344CB8AC3E}">
        <p14:creationId xmlns:p14="http://schemas.microsoft.com/office/powerpoint/2010/main" val="908082300"/>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Fuimos invitados al Seminario Internacional, Defensa de la Casa Común: Información y Alternativas para Otros Mundos Posibles.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Se está evaluando el nivel de consulta de los libros de contabilidad disponibles en la Biblioteca.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9</a:t>
            </a:fld>
            <a:endParaRPr lang="es-CO"/>
          </a:p>
        </p:txBody>
      </p:sp>
    </p:spTree>
    <p:extLst>
      <p:ext uri="{BB962C8B-B14F-4D97-AF65-F5344CB8AC3E}">
        <p14:creationId xmlns:p14="http://schemas.microsoft.com/office/powerpoint/2010/main" val="3739337660"/>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Viajes">
  <a:themeElements>
    <a:clrScheme name="Viajes">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Viajes">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Viajes">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9171</TotalTime>
  <Words>957</Words>
  <Application>Microsoft Office PowerPoint</Application>
  <PresentationFormat>Presentación en pantalla (4:3)</PresentationFormat>
  <Paragraphs>64</Paragraphs>
  <Slides>15</Slides>
  <Notes>15</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15</vt:i4>
      </vt:variant>
    </vt:vector>
  </HeadingPairs>
  <TitlesOfParts>
    <vt:vector size="21" baseType="lpstr">
      <vt:lpstr>Bradley Hand ITC</vt:lpstr>
      <vt:lpstr>Calibri</vt:lpstr>
      <vt:lpstr>Franklin Gothic Book</vt:lpstr>
      <vt:lpstr>Franklin Gothic Medium</vt:lpstr>
      <vt:lpstr>Wingdings 2</vt:lpstr>
      <vt:lpstr>Viajes</vt:lpstr>
      <vt:lpstr>Registro contable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Pontificia Universidad Javeriana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Registro contable</dc:title>
  <dc:creator>hbermude</dc:creator>
  <cp:lastModifiedBy>Hernando Bermúdez Gómez</cp:lastModifiedBy>
  <cp:revision>2802</cp:revision>
  <dcterms:created xsi:type="dcterms:W3CDTF">2010-02-05T13:43:46Z</dcterms:created>
  <dcterms:modified xsi:type="dcterms:W3CDTF">2016-10-09T16:43:43Z</dcterms:modified>
</cp:coreProperties>
</file>