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62"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87" autoAdjust="0"/>
    <p:restoredTop sz="86414" autoAdjust="0"/>
  </p:normalViewPr>
  <p:slideViewPr>
    <p:cSldViewPr>
      <p:cViewPr varScale="1">
        <p:scale>
          <a:sx n="73" d="100"/>
          <a:sy n="73" d="100"/>
        </p:scale>
        <p:origin x="792" y="53"/>
      </p:cViewPr>
      <p:guideLst>
        <p:guide orient="horz" pos="2160"/>
        <p:guide pos="2880"/>
      </p:guideLst>
    </p:cSldViewPr>
  </p:slideViewPr>
  <p:outlineViewPr>
    <p:cViewPr>
      <p:scale>
        <a:sx n="33" d="100"/>
        <a:sy n="33" d="100"/>
      </p:scale>
      <p:origin x="0" y="-7469"/>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120"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9/10/2016</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40793340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33968194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7766678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19177214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0085586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13177196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960490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8662754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9173065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5287976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41678776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9037620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5081384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874205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9/10/2016</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9/10/2016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9/10/2016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9/10/2016</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9/10/2016</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9/10/2016</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9/10/2016</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9/10/2016</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9/10/2016</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9/10/2016</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9/10/2016</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9/10/2016</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306, octubre 10 de 2016</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Facultad de Ciencias Económicas y Administrativas, la Facultad de Medicina y el Instituto de Salud Pública de la Pontificia Universidad Javeriana tienen el gusto de invitarlo al acto de Lanzamiento de la Maestría en Economía de la Salud, el  miércoles 19 de octubre de 2016, a las 5:30 p.m. en el Auditorio Félix Restrepo, S.J.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edificio Jorge Hoyos Vásquez S.J. se inauguró un nuevo restaurante: </a:t>
            </a:r>
            <a:r>
              <a:rPr lang="es-CO" sz="1800" dirty="0" err="1"/>
              <a:t>Il</a:t>
            </a:r>
            <a:r>
              <a:rPr lang="es-CO" sz="1800" dirty="0"/>
              <a:t> </a:t>
            </a:r>
            <a:r>
              <a:rPr lang="es-CO" sz="1800" dirty="0" err="1"/>
              <a:t>Posto</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45629861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Departamento de Ciencias Contables fue informado que, de acuerdo con el formato de auditoría interna de organización de archivos de gestión, donde se mide el porcentaje de cumplimiento total en la aplicación de la tabla de retención documental y organización del archivo de gestión en cada Unidad, obtuvo un porcentaje del 100% de cumplimiento (Muy bueno) en los aspectos calificados.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divulgó el calendario de cierre de los procesos administrativos del año 2016.</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39562987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Vicerrectoría de Extensión y Relaciones Interinstitucionales nos invitó a la Conferencia Internacional de Cultura Ciudadana: “La otra salida: Abordando la Violencia desde la Cultura”.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Javeriano alguien necesita de ti, es una apuesta del Consultorio Contable desarrollada por los estudiantes de Contaduría Pública de la Pontificia Universidad Javeriana; creada con el fin de contribuir a mejorar la calidad de vida de la comunidad infantil ubicada en el área de influencia de las parroquias de la Compañía de Jesús, San Francisco Javier y San Martín de la Caridad.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214687632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pasado  3 de  octubre  se llevó a cabo una sesión del Grupo de estudios  en aseguramiento de la información (GEAI) en la cual se reflexionó sobre la  SECCIÓN 291 INDEPENDENCIA – OTROS ENCARGOS QUE PROPORCIONAN UN GRADO DE SEGURIDAD, en especial respecto de  la aplicación del marco conceptual en relación con la independencia.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pasado  miércoles 6 de octubre se realizó la reunión mensual de la Red para la Formación en Revisoría Fiscal en la cual se informó sobre el avance de la Catedra itinerante de ética Juan José </a:t>
            </a:r>
            <a:r>
              <a:rPr lang="es-CO" sz="1800" dirty="0" err="1"/>
              <a:t>Amézquita</a:t>
            </a:r>
            <a:r>
              <a:rPr lang="es-CO" sz="1800" dirty="0"/>
              <a:t> Piar y se propusieron esquemas de trabajo para un proyecto de investigación de la Red.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327217388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 la asistencia de profesores de la Universidad, el viernes 7 de octubre  se realizó una reunión del Comité Técnico de Aseguramiento del Consejo Técnico de la Contaduría Pública, en el cual se está estudiando la incorporación a la regulación colombiana de las Normas  Internacionales  de  Auditoría versión 2015.</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profesora Alba Rocio Carvajal fue elegida como miembro del Consejo de Facultad como representante de los profesores; obtuvo el 58.33% de los votos.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41344537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Circuló el Boletín 48 de la Vicerrectoría de Investigación.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la presentación realizada con los acuerdos establecidos, y el documento que la soporta y que contiene las guías metodológicas para desarrollar el proceso de reflexión curricular de los posgrados, que desde la Vicerrectoría Académica se ha proyectado.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24756900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realizó con éxito el seminario Interdisciplinariedad: Una Realidad Entre Las Finanzas Y La Contabilidad Financiera.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Muy interesante por el alto nivel de los conferencistas, resultó el </a:t>
            </a:r>
            <a:r>
              <a:rPr lang="es-CO" sz="1800" dirty="0" err="1"/>
              <a:t>Ier</a:t>
            </a:r>
            <a:r>
              <a:rPr lang="es-CO" sz="1800" dirty="0"/>
              <a:t>. Congreso Internacional En </a:t>
            </a:r>
            <a:r>
              <a:rPr lang="es-CO" sz="1800" dirty="0" err="1"/>
              <a:t>Supply</a:t>
            </a:r>
            <a:r>
              <a:rPr lang="es-CO" sz="1800" dirty="0"/>
              <a:t> </a:t>
            </a:r>
            <a:r>
              <a:rPr lang="es-CO" sz="1800" dirty="0" err="1"/>
              <a:t>Chain</a:t>
            </a:r>
            <a:r>
              <a:rPr lang="es-CO" sz="1800" dirty="0"/>
              <a:t> Management En Una Economía Global:  Logística Como Estrategia Financiera, Reto Para Latinoamérica 2016.</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9435368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 estudiantes procedentes de Perú y México, se llevó a cabo el XII Congreso Nacional de Estudiantes de Contaduría Pública y el I Congreso Internacional de Estudiantes de Contaduría Pública.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Circularon  Novitas 553 - Contrapartida 2350 a 2363 - Registro Contable 305.</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6765436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invitó al Ciclo de apoyo a la enseñanza, de 4 sesiones, que tiene como propósito favorecer la reflexión en torno a la práctica pedagógica y formativa que realizan los profesores en la Universidad, abordando temáticas como:</a:t>
            </a:r>
          </a:p>
          <a:p>
            <a:r>
              <a:rPr lang="es-CO" sz="1800" dirty="0"/>
              <a:t>•	Estilos de enseñanza, </a:t>
            </a:r>
          </a:p>
          <a:p>
            <a:r>
              <a:rPr lang="es-CO" sz="1800" dirty="0"/>
              <a:t>•	tipos de aprendizaje, </a:t>
            </a:r>
          </a:p>
          <a:p>
            <a:r>
              <a:rPr lang="es-CO" sz="1800" dirty="0"/>
              <a:t>•	habilidades </a:t>
            </a:r>
            <a:r>
              <a:rPr lang="es-CO" sz="1800" dirty="0" err="1"/>
              <a:t>metacognitivas</a:t>
            </a:r>
            <a:r>
              <a:rPr lang="es-CO" sz="1800" dirty="0"/>
              <a:t> y </a:t>
            </a:r>
          </a:p>
          <a:p>
            <a:r>
              <a:rPr lang="es-CO" sz="1800" dirty="0"/>
              <a:t>•	aspectos emocionales asociados al aprendizaje.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Nuestro Decano de Facultad  estará fuera del país dictando un seminario sobre: Crecimiento Endógeno en la Maestría de la Universidad del Pacifico en Lima, Perú.</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10808400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5">
                                            <p:txEl>
                                              <p:pRg st="1" end="1"/>
                                            </p:txEl>
                                          </p:spTgt>
                                        </p:tgtEl>
                                        <p:attrNameLst>
                                          <p:attrName>style.visibility</p:attrName>
                                        </p:attrNameLst>
                                      </p:cBhvr>
                                      <p:to>
                                        <p:strVal val="visible"/>
                                      </p:to>
                                    </p:set>
                                    <p:anim calcmode="lin" valueType="num">
                                      <p:cBhvr additive="base">
                                        <p:cTn id="29"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0"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5">
                                            <p:txEl>
                                              <p:pRg st="2" end="2"/>
                                            </p:txEl>
                                          </p:spTgt>
                                        </p:tgtEl>
                                        <p:attrNameLst>
                                          <p:attrName>style.visibility</p:attrName>
                                        </p:attrNameLst>
                                      </p:cBhvr>
                                      <p:to>
                                        <p:strVal val="visible"/>
                                      </p:to>
                                    </p:set>
                                    <p:anim calcmode="lin" valueType="num">
                                      <p:cBhvr additive="base">
                                        <p:cTn id="34" dur="20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 presetClass="entr" presetSubtype="4" fill="hold" grpId="0" nodeType="afterEffect">
                                  <p:stCondLst>
                                    <p:cond delay="0"/>
                                  </p:stCondLst>
                                  <p:childTnLst>
                                    <p:set>
                                      <p:cBhvr>
                                        <p:cTn id="38" dur="1" fill="hold">
                                          <p:stCondLst>
                                            <p:cond delay="0"/>
                                          </p:stCondLst>
                                        </p:cTn>
                                        <p:tgtEl>
                                          <p:spTgt spid="5">
                                            <p:txEl>
                                              <p:pRg st="3" end="3"/>
                                            </p:txEl>
                                          </p:spTgt>
                                        </p:tgtEl>
                                        <p:attrNameLst>
                                          <p:attrName>style.visibility</p:attrName>
                                        </p:attrNameLst>
                                      </p:cBhvr>
                                      <p:to>
                                        <p:strVal val="visible"/>
                                      </p:to>
                                    </p:set>
                                    <p:anim calcmode="lin" valueType="num">
                                      <p:cBhvr additive="base">
                                        <p:cTn id="39" dur="20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40" dur="20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par>
                          <p:cTn id="41" fill="hold">
                            <p:stCondLst>
                              <p:cond delay="11500"/>
                            </p:stCondLst>
                            <p:childTnLst>
                              <p:par>
                                <p:cTn id="42" presetID="2" presetClass="entr" presetSubtype="4" fill="hold" grpId="0" nodeType="afterEffect">
                                  <p:stCondLst>
                                    <p:cond delay="0"/>
                                  </p:stCondLst>
                                  <p:childTnLst>
                                    <p:set>
                                      <p:cBhvr>
                                        <p:cTn id="43" dur="1" fill="hold">
                                          <p:stCondLst>
                                            <p:cond delay="0"/>
                                          </p:stCondLst>
                                        </p:cTn>
                                        <p:tgtEl>
                                          <p:spTgt spid="5">
                                            <p:txEl>
                                              <p:pRg st="4" end="4"/>
                                            </p:txEl>
                                          </p:spTgt>
                                        </p:tgtEl>
                                        <p:attrNameLst>
                                          <p:attrName>style.visibility</p:attrName>
                                        </p:attrNameLst>
                                      </p:cBhvr>
                                      <p:to>
                                        <p:strVal val="visible"/>
                                      </p:to>
                                    </p:set>
                                    <p:anim calcmode="lin" valueType="num">
                                      <p:cBhvr additive="base">
                                        <p:cTn id="44" dur="20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45" dur="20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par>
                          <p:cTn id="46" fill="hold">
                            <p:stCondLst>
                              <p:cond delay="13500"/>
                            </p:stCondLst>
                            <p:childTnLst>
                              <p:par>
                                <p:cTn id="47" presetID="2" presetClass="entr" presetSubtype="4" fill="hold" grpId="0" nodeType="afterEffect">
                                  <p:stCondLst>
                                    <p:cond delay="0"/>
                                  </p:stCondLst>
                                  <p:childTnLst>
                                    <p:set>
                                      <p:cBhvr>
                                        <p:cTn id="48" dur="1" fill="hold">
                                          <p:stCondLst>
                                            <p:cond delay="0"/>
                                          </p:stCondLst>
                                        </p:cTn>
                                        <p:tgtEl>
                                          <p:spTgt spid="6">
                                            <p:bg/>
                                          </p:spTgt>
                                        </p:tgtEl>
                                        <p:attrNameLst>
                                          <p:attrName>style.visibility</p:attrName>
                                        </p:attrNameLst>
                                      </p:cBhvr>
                                      <p:to>
                                        <p:strVal val="visible"/>
                                      </p:to>
                                    </p:set>
                                    <p:anim calcmode="lin" valueType="num">
                                      <p:cBhvr additive="base">
                                        <p:cTn id="4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5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51" fill="hold">
                            <p:stCondLst>
                              <p:cond delay="15500"/>
                            </p:stCondLst>
                            <p:childTnLst>
                              <p:par>
                                <p:cTn id="52" presetID="2" presetClass="entr" presetSubtype="4" fill="hold" grpId="0" nodeType="afterEffect">
                                  <p:stCondLst>
                                    <p:cond delay="0"/>
                                  </p:stCondLst>
                                  <p:childTnLst>
                                    <p:set>
                                      <p:cBhvr>
                                        <p:cTn id="53" dur="1" fill="hold">
                                          <p:stCondLst>
                                            <p:cond delay="0"/>
                                          </p:stCondLst>
                                        </p:cTn>
                                        <p:tgtEl>
                                          <p:spTgt spid="6">
                                            <p:txEl>
                                              <p:pRg st="0" end="0"/>
                                            </p:txEl>
                                          </p:spTgt>
                                        </p:tgtEl>
                                        <p:attrNameLst>
                                          <p:attrName>style.visibility</p:attrName>
                                        </p:attrNameLst>
                                      </p:cBhvr>
                                      <p:to>
                                        <p:strVal val="visible"/>
                                      </p:to>
                                    </p:set>
                                    <p:anim calcmode="lin" valueType="num">
                                      <p:cBhvr additive="base">
                                        <p:cTn id="5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5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56" fill="hold">
                            <p:stCondLst>
                              <p:cond delay="17500"/>
                            </p:stCondLst>
                            <p:childTnLst>
                              <p:par>
                                <p:cTn id="57" presetID="22" presetClass="entr" presetSubtype="4" fill="hold" grpId="0" nodeType="afterEffect">
                                  <p:stCondLst>
                                    <p:cond delay="0"/>
                                  </p:stCondLst>
                                  <p:childTnLst>
                                    <p:set>
                                      <p:cBhvr>
                                        <p:cTn id="58" dur="1" fill="hold">
                                          <p:stCondLst>
                                            <p:cond delay="0"/>
                                          </p:stCondLst>
                                        </p:cTn>
                                        <p:tgtEl>
                                          <p:spTgt spid="13"/>
                                        </p:tgtEl>
                                        <p:attrNameLst>
                                          <p:attrName>style.visibility</p:attrName>
                                        </p:attrNameLst>
                                      </p:cBhvr>
                                      <p:to>
                                        <p:strVal val="visible"/>
                                      </p:to>
                                    </p:set>
                                    <p:animEffect transition="in" filter="wipe(down)">
                                      <p:cBhvr>
                                        <p:cTn id="59" dur="500"/>
                                        <p:tgtEl>
                                          <p:spTgt spid="13"/>
                                        </p:tgtEl>
                                      </p:cBhvr>
                                    </p:animEffect>
                                  </p:childTnLst>
                                </p:cTn>
                              </p:par>
                            </p:childTnLst>
                          </p:cTn>
                        </p:par>
                        <p:par>
                          <p:cTn id="60" fill="hold">
                            <p:stCondLst>
                              <p:cond delay="18000"/>
                            </p:stCondLst>
                            <p:childTnLst>
                              <p:par>
                                <p:cTn id="61" presetID="22" presetClass="entr" presetSubtype="4" fill="hold" grpId="0" nodeType="afterEffect">
                                  <p:stCondLst>
                                    <p:cond delay="0"/>
                                  </p:stCondLst>
                                  <p:childTnLst>
                                    <p:set>
                                      <p:cBhvr>
                                        <p:cTn id="62" dur="1" fill="hold">
                                          <p:stCondLst>
                                            <p:cond delay="0"/>
                                          </p:stCondLst>
                                        </p:cTn>
                                        <p:tgtEl>
                                          <p:spTgt spid="14"/>
                                        </p:tgtEl>
                                        <p:attrNameLst>
                                          <p:attrName>style.visibility</p:attrName>
                                        </p:attrNameLst>
                                      </p:cBhvr>
                                      <p:to>
                                        <p:strVal val="visible"/>
                                      </p:to>
                                    </p:set>
                                    <p:animEffect transition="in" filter="wipe(down)">
                                      <p:cBhvr>
                                        <p:cTn id="6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Vicerrectoría del Medio Universitario nos propuso orar como San Francisco de Asís, para ser un instrumento de paz.</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una invitación para octubre a tres nuevas actividades con el CAE+E - Conferencia y dos cursos – taller: Diseño de preguntas cerradas, Prácticas pedagógicas docentes y compromiso académico estudiantil: ¿Qué sabemos y qué podemos hacer?, Elaboración de rúbricas.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28709126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Salón Contable que funciona en Cali, en las instalaciones de la Universidad Autónoma, tuvo  nuevamente un  conversatorio con  el  profesor  Hernando  Bermudez Gómez (Universidad Javeriana Bogotá)  vía  Skype,  al  cual se denominó "De la  Intervención, a la Auditoria y al Aseguramiento“.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dio a conocer el calendario académico de 2017.</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77551182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funcionarios del área contable celebraron el día del amigo secreto.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están entregando los carnés de vinculación a la ARL </a:t>
            </a:r>
            <a:r>
              <a:rPr lang="es-CO" sz="1800" dirty="0" err="1"/>
              <a:t>Liberty</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96221573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Vicerrectoría de Investigación publicó las Directrices sobre los Comités de Investigación y Ética y el reglamento del Comité Asesor de Investigación y Ética.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la Circular No. 3-2016. Documento conjunto entre la Vicerrectoría de Investigación y la Vicerrectoría Académica – referente a las Responsabilidades de las Secretarías de Facultad en la Actividad Académica de Investigación que se realiza en las Facultades.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90808230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Fuimos invitados al Seminario Internacional, Defensa de la Casa Común: Información y Alternativas para Otros Mundos Posibles.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está evaluando el nivel de consulta de los libros de contabilidad disponibles en la Biblioteca.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73933766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9171</TotalTime>
  <Words>957</Words>
  <Application>Microsoft Office PowerPoint</Application>
  <PresentationFormat>Presentación en pantalla (4:3)</PresentationFormat>
  <Paragraphs>64</Paragraphs>
  <Slides>15</Slides>
  <Notes>15</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15</vt:i4>
      </vt:variant>
    </vt:vector>
  </HeadingPairs>
  <TitlesOfParts>
    <vt:vector size="21"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 Bermúdez Gómez</cp:lastModifiedBy>
  <cp:revision>2802</cp:revision>
  <dcterms:created xsi:type="dcterms:W3CDTF">2010-02-05T13:43:46Z</dcterms:created>
  <dcterms:modified xsi:type="dcterms:W3CDTF">2016-10-09T16:43:43Z</dcterms:modified>
</cp:coreProperties>
</file>