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257" r:id="rId3"/>
    <p:sldId id="259" r:id="rId4"/>
    <p:sldId id="260" r:id="rId5"/>
    <p:sldId id="261" r:id="rId6"/>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379" autoAdjust="0"/>
    <p:restoredTop sz="86323" autoAdjust="0"/>
  </p:normalViewPr>
  <p:slideViewPr>
    <p:cSldViewPr>
      <p:cViewPr>
        <p:scale>
          <a:sx n="77" d="100"/>
          <a:sy n="77" d="100"/>
        </p:scale>
        <p:origin x="-72"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13/09/2010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5A68CBF0-8672-4F36-B83B-9B71984090C0}" type="datetimeFigureOut">
              <a:rPr lang="es-CO" smtClean="0"/>
              <a:pPr/>
              <a:t>13/09/2010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A68CBF0-8672-4F36-B83B-9B71984090C0}" type="datetimeFigureOut">
              <a:rPr lang="es-CO" smtClean="0"/>
              <a:pPr/>
              <a:t>13/09/2010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A68CBF0-8672-4F36-B83B-9B71984090C0}" type="datetimeFigureOut">
              <a:rPr lang="es-CO" smtClean="0"/>
              <a:pPr/>
              <a:t>13/09/2010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5A68CBF0-8672-4F36-B83B-9B71984090C0}" type="datetimeFigureOut">
              <a:rPr lang="es-CO" smtClean="0"/>
              <a:pPr/>
              <a:t>13/09/2010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5A68CBF0-8672-4F36-B83B-9B71984090C0}" type="datetimeFigureOut">
              <a:rPr lang="es-CO" smtClean="0"/>
              <a:pPr/>
              <a:t>13/09/2010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smtClean="0"/>
              <a:t>Haga clic para modificar el estilo de texto del patrón</a:t>
            </a:r>
          </a:p>
          <a:p>
            <a:pPr lvl="1" eaLnBrk="1" latinLnBrk="0" hangingPunct="1"/>
            <a:r>
              <a:rPr lang="es-ES" dirty="0" smtClean="0"/>
              <a:t>Segundo nivel</a:t>
            </a:r>
          </a:p>
          <a:p>
            <a:pPr lvl="2" eaLnBrk="1" latinLnBrk="0" hangingPunct="1"/>
            <a:r>
              <a:rPr lang="es-ES" dirty="0" smtClean="0"/>
              <a:t>Tercer nivel</a:t>
            </a:r>
          </a:p>
          <a:p>
            <a:pPr lvl="3" eaLnBrk="1" latinLnBrk="0" hangingPunct="1"/>
            <a:r>
              <a:rPr lang="es-ES" dirty="0" smtClean="0"/>
              <a:t>Cuarto nivel</a:t>
            </a:r>
          </a:p>
          <a:p>
            <a:pPr lvl="4" eaLnBrk="1" latinLnBrk="0" hangingPunct="1"/>
            <a:r>
              <a:rPr lang="es-ES" dirty="0" smtClean="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5A68CBF0-8672-4F36-B83B-9B71984090C0}" type="datetimeFigureOut">
              <a:rPr lang="es-CO" smtClean="0"/>
              <a:pPr/>
              <a:t>13/09/2010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5A68CBF0-8672-4F36-B83B-9B71984090C0}" type="datetimeFigureOut">
              <a:rPr lang="es-CO" smtClean="0"/>
              <a:pPr/>
              <a:t>13/09/2010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5A68CBF0-8672-4F36-B83B-9B71984090C0}" type="datetimeFigureOut">
              <a:rPr lang="es-CO" smtClean="0"/>
              <a:pPr/>
              <a:t>13/09/2010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5A68CBF0-8672-4F36-B83B-9B71984090C0}" type="datetimeFigureOut">
              <a:rPr lang="es-CO" smtClean="0"/>
              <a:pPr/>
              <a:t>13/09/2010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5A68CBF0-8672-4F36-B83B-9B71984090C0}" type="datetimeFigureOut">
              <a:rPr lang="es-CO" smtClean="0"/>
              <a:pPr/>
              <a:t>13/09/2010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5A68CBF0-8672-4F36-B83B-9B71984090C0}" type="datetimeFigureOut">
              <a:rPr lang="es-CO" smtClean="0"/>
              <a:pPr/>
              <a:t>13/09/2010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smtClean="0"/>
              <a:t>Haga clic para modificar el estilo de texto del patrón</a:t>
            </a:r>
          </a:p>
          <a:p>
            <a:pPr lvl="1" eaLnBrk="1" latinLnBrk="0" hangingPunct="1"/>
            <a:r>
              <a:rPr kumimoji="0" lang="es-ES" dirty="0" smtClean="0"/>
              <a:t>Segundo nivel</a:t>
            </a:r>
          </a:p>
          <a:p>
            <a:pPr lvl="2" eaLnBrk="1" latinLnBrk="0" hangingPunct="1"/>
            <a:r>
              <a:rPr kumimoji="0" lang="es-ES" dirty="0" smtClean="0"/>
              <a:t>Tercer nivel</a:t>
            </a:r>
          </a:p>
          <a:p>
            <a:pPr lvl="3" eaLnBrk="1" latinLnBrk="0" hangingPunct="1"/>
            <a:r>
              <a:rPr kumimoji="0" lang="es-ES" dirty="0" smtClean="0"/>
              <a:t>Cuarto nivel</a:t>
            </a:r>
          </a:p>
          <a:p>
            <a:pPr lvl="4" eaLnBrk="1" latinLnBrk="0" hangingPunct="1"/>
            <a:r>
              <a:rPr kumimoji="0" lang="es-ES" dirty="0" smtClean="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A68CBF0-8672-4F36-B83B-9B71984090C0}" type="datetimeFigureOut">
              <a:rPr lang="es-CO" smtClean="0"/>
              <a:pPr/>
              <a:t>13/09/2010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smtClean="0">
                <a:latin typeface="Bradley Hand ITC" pitchFamily="66" charset="0"/>
              </a:rPr>
              <a:t>Registro contable</a:t>
            </a:r>
            <a:endParaRPr lang="es-CO" sz="8800" dirty="0">
              <a:latin typeface="Bradley Hand ITC" pitchFamily="66" charset="0"/>
            </a:endParaRPr>
          </a:p>
        </p:txBody>
      </p:sp>
      <p:sp>
        <p:nvSpPr>
          <p:cNvPr id="3" name="2 Subtítulo"/>
          <p:cNvSpPr>
            <a:spLocks noGrp="1"/>
          </p:cNvSpPr>
          <p:nvPr>
            <p:ph type="subTitle" idx="1"/>
          </p:nvPr>
        </p:nvSpPr>
        <p:spPr>
          <a:xfrm>
            <a:off x="1428728" y="4572008"/>
            <a:ext cx="6400800" cy="614370"/>
          </a:xfrm>
        </p:spPr>
        <p:txBody>
          <a:bodyPr/>
          <a:lstStyle/>
          <a:p>
            <a:r>
              <a:rPr lang="es-CO" dirty="0" smtClean="0"/>
              <a:t>Número 31, septiembre 13 de 2010</a:t>
            </a:r>
            <a:endParaRPr lang="es-CO" dirty="0"/>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pPr lvl="0"/>
            <a:r>
              <a:rPr lang="es-CO" sz="1800" dirty="0" smtClean="0"/>
              <a:t>El martes 7 de septiembre, como parte de las actividades de la Red de Universidades con Especialización en Revisoría Fiscal, con la orientación de la profesora María Victoria Neira Rodríguez de la Fundación Universidad Central, se estudió el </a:t>
            </a:r>
            <a:r>
              <a:rPr lang="en-US" sz="1800" i="1" dirty="0" smtClean="0"/>
              <a:t>ISA 600, Special Considerations—Audits of Group Financial Statements (Including the Work of Component Auditors)</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pPr lvl="0"/>
            <a:r>
              <a:rPr lang="es-CO" sz="1800" dirty="0" smtClean="0"/>
              <a:t>El martes 7 de septiembre el profesor Jorge Andrés Salgado Castillo  expuso el tema Tendencias de la investigación en contabilidad de gestión.</a:t>
            </a:r>
          </a:p>
          <a:p>
            <a:pPr lvl="0"/>
            <a:r>
              <a:rPr lang="es-CO" sz="1800" dirty="0" smtClean="0"/>
              <a:t>Los profesores de planta del Departamento de Ciencias Contables continuaron exponiendo sus propuestas de proyectos </a:t>
            </a:r>
            <a:r>
              <a:rPr lang="es-CO" sz="1800" smtClean="0"/>
              <a:t>de investigación.</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7" fill="hold">
                            <p:stCondLst>
                              <p:cond delay="2000"/>
                            </p:stCondLst>
                            <p:childTnLst>
                              <p:par>
                                <p:cTn id="28" presetID="2" presetClass="entr" presetSubtype="4" fill="hold" grpId="0" nodeType="afterEffect">
                                  <p:stCondLst>
                                    <p:cond delay="0"/>
                                  </p:stCondLst>
                                  <p:childTnLst>
                                    <p:set>
                                      <p:cBhvr>
                                        <p:cTn id="29" dur="1" fill="hold">
                                          <p:stCondLst>
                                            <p:cond delay="0"/>
                                          </p:stCondLst>
                                        </p:cTn>
                                        <p:tgtEl>
                                          <p:spTgt spid="6">
                                            <p:bg/>
                                          </p:spTgt>
                                        </p:tgtEl>
                                        <p:attrNameLst>
                                          <p:attrName>style.visibility</p:attrName>
                                        </p:attrNameLst>
                                      </p:cBhvr>
                                      <p:to>
                                        <p:strVal val="visible"/>
                                      </p:to>
                                    </p:set>
                                    <p:anim calcmode="lin" valueType="num">
                                      <p:cBhvr additive="base">
                                        <p:cTn id="30"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1"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2" fill="hold">
                            <p:stCondLst>
                              <p:cond delay="4000"/>
                            </p:stCondLst>
                            <p:childTnLst>
                              <p:par>
                                <p:cTn id="33" presetID="2" presetClass="entr" presetSubtype="4" fill="hold" grpId="0" nodeType="after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
                                            <p:txEl>
                                              <p:pRg st="1" end="1"/>
                                            </p:txEl>
                                          </p:spTgt>
                                        </p:tgtEl>
                                        <p:attrNameLst>
                                          <p:attrName>style.visibility</p:attrName>
                                        </p:attrNameLst>
                                      </p:cBhvr>
                                      <p:to>
                                        <p:strVal val="visible"/>
                                      </p:to>
                                    </p:set>
                                    <p:anim calcmode="lin" valueType="num">
                                      <p:cBhvr additive="base">
                                        <p:cTn id="41"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3" fill="hold">
                            <p:stCondLst>
                              <p:cond delay="2000"/>
                            </p:stCondLst>
                            <p:childTnLst>
                              <p:par>
                                <p:cTn id="44" presetID="22" presetClass="entr" presetSubtype="4" fill="hold" grpId="0" nodeType="after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wipe(down)">
                                      <p:cBhvr>
                                        <p:cTn id="46" dur="500"/>
                                        <p:tgtEl>
                                          <p:spTgt spid="13"/>
                                        </p:tgtEl>
                                      </p:cBhvr>
                                    </p:animEffect>
                                  </p:childTnLst>
                                </p:cTn>
                              </p:par>
                            </p:childTnLst>
                          </p:cTn>
                        </p:par>
                        <p:par>
                          <p:cTn id="47" fill="hold">
                            <p:stCondLst>
                              <p:cond delay="2500"/>
                            </p:stCondLst>
                            <p:childTnLst>
                              <p:par>
                                <p:cTn id="48" presetID="22" presetClass="entr" presetSubtype="4" fill="hold" grpId="0" nodeType="after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wipe(down)">
                                      <p:cBhvr>
                                        <p:cTn id="5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El Consejo Nacional de Educación Superior (</a:t>
            </a:r>
            <a:r>
              <a:rPr lang="es-CO" sz="1800" dirty="0" err="1" smtClean="0"/>
              <a:t>Cesu</a:t>
            </a:r>
            <a:r>
              <a:rPr lang="es-CO" sz="1800" dirty="0" smtClean="0"/>
              <a:t>) aprobó iniciar formalmente la Acreditación de Alta Calidad de los programas de maestrías y doctorados.</a:t>
            </a:r>
          </a:p>
          <a:p>
            <a:r>
              <a:rPr lang="es-CO" sz="1800" dirty="0" smtClean="0"/>
              <a:t>19 estudiantes aprobaron el preparatorio de Contabilidad Financiera, 16 lo reprobaron y 2 no lo presentaron.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pPr>
              <a:buClr>
                <a:srgbClr val="F0A22E"/>
              </a:buClr>
            </a:pPr>
            <a:r>
              <a:rPr lang="es-CO" sz="1800" dirty="0" smtClean="0"/>
              <a:t>Los profesores de planta del Departamento de Ciencias Contables despidieron a la profesora Nohora Claudia Rojas Penagos, quien continuará como docente de cátedra.</a:t>
            </a:r>
          </a:p>
          <a:p>
            <a:pPr>
              <a:buClr>
                <a:srgbClr val="F0A22E"/>
              </a:buClr>
            </a:pPr>
            <a:r>
              <a:rPr lang="es-CO" sz="1800" dirty="0" smtClean="0"/>
              <a:t>Se reunió el comité trabajos de grado para evaluar el anteproyecto de Carolina Velásquez.</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1" end="1"/>
                                            </p:txEl>
                                          </p:spTgt>
                                        </p:tgtEl>
                                        <p:attrNameLst>
                                          <p:attrName>style.visibility</p:attrName>
                                        </p:attrNameLst>
                                      </p:cBhvr>
                                      <p:to>
                                        <p:strVal val="visible"/>
                                      </p:to>
                                    </p:set>
                                    <p:anim calcmode="lin" valueType="num">
                                      <p:cBhvr additive="base">
                                        <p:cTn id="31"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6">
                                            <p:bg/>
                                          </p:spTgt>
                                        </p:tgtEl>
                                        <p:attrNameLst>
                                          <p:attrName>style.visibility</p:attrName>
                                        </p:attrNameLst>
                                      </p:cBhvr>
                                      <p:to>
                                        <p:strVal val="visible"/>
                                      </p:to>
                                    </p:set>
                                    <p:anim calcmode="lin" valueType="num">
                                      <p:cBhvr additive="base">
                                        <p:cTn id="36"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7"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2" presetClass="entr" presetSubtype="4" fill="hold" grpId="0" nodeType="afterEffect">
                                  <p:stCondLst>
                                    <p:cond delay="0"/>
                                  </p:stCondLst>
                                  <p:childTnLst>
                                    <p:set>
                                      <p:cBhvr>
                                        <p:cTn id="40" dur="1" fill="hold">
                                          <p:stCondLst>
                                            <p:cond delay="0"/>
                                          </p:stCondLst>
                                        </p:cTn>
                                        <p:tgtEl>
                                          <p:spTgt spid="6">
                                            <p:txEl>
                                              <p:pRg st="0" end="0"/>
                                            </p:txEl>
                                          </p:spTgt>
                                        </p:tgtEl>
                                        <p:attrNameLst>
                                          <p:attrName>style.visibility</p:attrName>
                                        </p:attrNameLst>
                                      </p:cBhvr>
                                      <p:to>
                                        <p:strVal val="visible"/>
                                      </p:to>
                                    </p:set>
                                    <p:anim calcmode="lin" valueType="num">
                                      <p:cBhvr additive="base">
                                        <p:cTn id="41"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6">
                                            <p:txEl>
                                              <p:pRg st="1" end="1"/>
                                            </p:txEl>
                                          </p:spTgt>
                                        </p:tgtEl>
                                        <p:attrNameLst>
                                          <p:attrName>style.visibility</p:attrName>
                                        </p:attrNameLst>
                                      </p:cBhvr>
                                      <p:to>
                                        <p:strVal val="visible"/>
                                      </p:to>
                                    </p:set>
                                    <p:anim calcmode="lin" valueType="num">
                                      <p:cBhvr additive="base">
                                        <p:cTn id="47"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8"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9" fill="hold">
                            <p:stCondLst>
                              <p:cond delay="2000"/>
                            </p:stCondLst>
                            <p:childTnLst>
                              <p:par>
                                <p:cTn id="50" presetID="22" presetClass="entr" presetSubtype="4" fill="hold" grpId="0" nodeType="after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wipe(down)">
                                      <p:cBhvr>
                                        <p:cTn id="52" dur="500"/>
                                        <p:tgtEl>
                                          <p:spTgt spid="13"/>
                                        </p:tgtEl>
                                      </p:cBhvr>
                                    </p:animEffect>
                                  </p:childTnLst>
                                </p:cTn>
                              </p:par>
                            </p:childTnLst>
                          </p:cTn>
                        </p:par>
                        <p:par>
                          <p:cTn id="53" fill="hold">
                            <p:stCondLst>
                              <p:cond delay="2500"/>
                            </p:stCondLst>
                            <p:childTnLst>
                              <p:par>
                                <p:cTn id="54" presetID="22" presetClass="entr" presetSubtype="4" fill="hold" grpId="0" nodeType="afterEffect">
                                  <p:stCondLst>
                                    <p:cond delay="0"/>
                                  </p:stCondLst>
                                  <p:childTnLst>
                                    <p:set>
                                      <p:cBhvr>
                                        <p:cTn id="55" dur="1" fill="hold">
                                          <p:stCondLst>
                                            <p:cond delay="0"/>
                                          </p:stCondLst>
                                        </p:cTn>
                                        <p:tgtEl>
                                          <p:spTgt spid="14"/>
                                        </p:tgtEl>
                                        <p:attrNameLst>
                                          <p:attrName>style.visibility</p:attrName>
                                        </p:attrNameLst>
                                      </p:cBhvr>
                                      <p:to>
                                        <p:strVal val="visible"/>
                                      </p:to>
                                    </p:set>
                                    <p:animEffect transition="in" filter="wipe(down)">
                                      <p:cBhvr>
                                        <p:cTn id="5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El jueves 9 de septiembre se reunieron los profesores de Aseguramiento  Interno para avanzar en la revisión de  la metodología y la bibliografía de su materia.</a:t>
            </a:r>
          </a:p>
          <a:p>
            <a:r>
              <a:rPr lang="es-CO" sz="1800" dirty="0" smtClean="0"/>
              <a:t>El estudiante Pablo Martínez envió a IASB sus comentarios sobre el </a:t>
            </a:r>
            <a:r>
              <a:rPr lang="en-US" sz="1800" i="1" dirty="0" smtClean="0"/>
              <a:t>exposure draft of Measurement Uncertainty Analysis, Disclosure for Fair Value Measurements.</a:t>
            </a:r>
            <a:endParaRPr lang="es-CO" sz="1800" i="1"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Circularon  Novitas 274, Contrapartida 209 y 210 y Registro contable 30, así como el boletín de la Facultad A </a:t>
            </a:r>
            <a:r>
              <a:rPr lang="es-CO" sz="1800" dirty="0" err="1" smtClean="0"/>
              <a:t>Capella</a:t>
            </a:r>
            <a:r>
              <a:rPr lang="es-CO" sz="1800" dirty="0" smtClean="0"/>
              <a:t> número 4.</a:t>
            </a:r>
          </a:p>
          <a:p>
            <a:r>
              <a:rPr lang="es-CO" sz="1800" dirty="0" smtClean="0"/>
              <a:t>Se terminó el diseño de la herramienta de evaluación de  profesores de planta y está en su fase final la preparación del instrumento para calificar los profesores de cátedra.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1" end="1"/>
                                            </p:txEl>
                                          </p:spTgt>
                                        </p:tgtEl>
                                        <p:attrNameLst>
                                          <p:attrName>style.visibility</p:attrName>
                                        </p:attrNameLst>
                                      </p:cBhvr>
                                      <p:to>
                                        <p:strVal val="visible"/>
                                      </p:to>
                                    </p:set>
                                    <p:anim calcmode="lin" valueType="num">
                                      <p:cBhvr additive="base">
                                        <p:cTn id="31"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6">
                                            <p:bg/>
                                          </p:spTgt>
                                        </p:tgtEl>
                                        <p:attrNameLst>
                                          <p:attrName>style.visibility</p:attrName>
                                        </p:attrNameLst>
                                      </p:cBhvr>
                                      <p:to>
                                        <p:strVal val="visible"/>
                                      </p:to>
                                    </p:set>
                                    <p:anim calcmode="lin" valueType="num">
                                      <p:cBhvr additive="base">
                                        <p:cTn id="36"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7"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6">
                                            <p:txEl>
                                              <p:pRg st="0" end="0"/>
                                            </p:txEl>
                                          </p:spTgt>
                                        </p:tgtEl>
                                        <p:attrNameLst>
                                          <p:attrName>style.visibility</p:attrName>
                                        </p:attrNameLst>
                                      </p:cBhvr>
                                      <p:to>
                                        <p:strVal val="visible"/>
                                      </p:to>
                                    </p:set>
                                    <p:anim calcmode="lin" valueType="num">
                                      <p:cBhvr additive="base">
                                        <p:cTn id="42"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3"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6">
                                            <p:txEl>
                                              <p:pRg st="1" end="1"/>
                                            </p:txEl>
                                          </p:spTgt>
                                        </p:tgtEl>
                                        <p:attrNameLst>
                                          <p:attrName>style.visibility</p:attrName>
                                        </p:attrNameLst>
                                      </p:cBhvr>
                                      <p:to>
                                        <p:strVal val="visible"/>
                                      </p:to>
                                    </p:set>
                                    <p:anim calcmode="lin" valueType="num">
                                      <p:cBhvr additive="base">
                                        <p:cTn id="48"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9"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50" fill="hold">
                            <p:stCondLst>
                              <p:cond delay="2000"/>
                            </p:stCondLst>
                            <p:childTnLst>
                              <p:par>
                                <p:cTn id="51" presetID="22" presetClass="entr" presetSubtype="4" fill="hold" grpId="0" nodeType="afterEffect">
                                  <p:stCondLst>
                                    <p:cond delay="0"/>
                                  </p:stCondLst>
                                  <p:childTnLst>
                                    <p:set>
                                      <p:cBhvr>
                                        <p:cTn id="52" dur="1" fill="hold">
                                          <p:stCondLst>
                                            <p:cond delay="0"/>
                                          </p:stCondLst>
                                        </p:cTn>
                                        <p:tgtEl>
                                          <p:spTgt spid="13"/>
                                        </p:tgtEl>
                                        <p:attrNameLst>
                                          <p:attrName>style.visibility</p:attrName>
                                        </p:attrNameLst>
                                      </p:cBhvr>
                                      <p:to>
                                        <p:strVal val="visible"/>
                                      </p:to>
                                    </p:set>
                                    <p:animEffect transition="in" filter="wipe(down)">
                                      <p:cBhvr>
                                        <p:cTn id="53" dur="500"/>
                                        <p:tgtEl>
                                          <p:spTgt spid="13"/>
                                        </p:tgtEl>
                                      </p:cBhvr>
                                    </p:animEffect>
                                  </p:childTnLst>
                                </p:cTn>
                              </p:par>
                            </p:childTnLst>
                          </p:cTn>
                        </p:par>
                        <p:par>
                          <p:cTn id="54" fill="hold">
                            <p:stCondLst>
                              <p:cond delay="2500"/>
                            </p:stCondLst>
                            <p:childTnLst>
                              <p:par>
                                <p:cTn id="55" presetID="22" presetClass="entr" presetSubtype="4" fill="hold" grpId="0" nodeType="after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wipe(down)">
                                      <p:cBhvr>
                                        <p:cTn id="5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La Comisión del Área Contable , con la presencia de los dos decanos, revisó el grado de avance de las actividades de investigación del Departamento de Ciencias Contables.</a:t>
            </a:r>
          </a:p>
          <a:p>
            <a:r>
              <a:rPr lang="es-CO" sz="1800" dirty="0" smtClean="0"/>
              <a:t>Se reunió el </a:t>
            </a:r>
            <a:r>
              <a:rPr lang="es-CO" sz="1800" dirty="0" smtClean="0"/>
              <a:t>Comité del Medio Universitario de la </a:t>
            </a:r>
            <a:r>
              <a:rPr lang="es-CO" sz="1800" dirty="0" smtClean="0"/>
              <a:t>Facultad para discutir la </a:t>
            </a:r>
            <a:r>
              <a:rPr lang="es-CO" sz="1800" dirty="0" smtClean="0"/>
              <a:t>forma en que nos haremos presentes </a:t>
            </a:r>
            <a:r>
              <a:rPr lang="es-CO" sz="1800" dirty="0" smtClean="0"/>
              <a:t>en la celebración de los 80 años de la Universidad.</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pPr>
              <a:buClr>
                <a:srgbClr val="F0A22E"/>
              </a:buClr>
            </a:pPr>
            <a:r>
              <a:rPr lang="es-CO" sz="1800" dirty="0" smtClean="0"/>
              <a:t>El Centro de Estudios en Derecho Contable (CEDC) continuó su análisis de los documentos sobre valor razonable emitidos por IASB.</a:t>
            </a:r>
          </a:p>
          <a:p>
            <a:pPr>
              <a:buClr>
                <a:srgbClr val="F0A22E"/>
              </a:buClr>
            </a:pPr>
            <a:r>
              <a:rPr lang="es-CO" sz="1800" dirty="0" smtClean="0"/>
              <a:t>Se realizó el taller de calificación del Programa de Contaduría Pública, como parte del proceso de renovación de la acreditación</a:t>
            </a:r>
            <a:r>
              <a:rPr lang="es-CO" sz="1800" dirty="0" smtClean="0"/>
              <a:t>.</a:t>
            </a:r>
          </a:p>
          <a:p>
            <a:pPr>
              <a:buClr>
                <a:srgbClr val="F0A22E"/>
              </a:buClr>
            </a:pPr>
            <a:r>
              <a:rPr lang="es-CO" sz="1800" dirty="0" smtClean="0"/>
              <a:t>El </a:t>
            </a:r>
            <a:r>
              <a:rPr lang="es-CO" sz="1800" dirty="0" smtClean="0"/>
              <a:t>día sábado 11 de septiembre se realizó el primer simulacro </a:t>
            </a:r>
            <a:r>
              <a:rPr lang="es-CO" sz="1800" dirty="0" err="1" smtClean="0"/>
              <a:t>Ecaes</a:t>
            </a:r>
            <a:r>
              <a:rPr lang="es-CO" sz="1800" dirty="0" smtClean="0"/>
              <a:t>, con la presencia </a:t>
            </a:r>
            <a:r>
              <a:rPr lang="es-CO" sz="1800" dirty="0" smtClean="0"/>
              <a:t>de </a:t>
            </a:r>
            <a:r>
              <a:rPr lang="es-CO" sz="1800" dirty="0" smtClean="0"/>
              <a:t>55 </a:t>
            </a:r>
            <a:r>
              <a:rPr lang="es-CO" sz="1800" dirty="0" smtClean="0"/>
              <a:t>estudiantes.</a:t>
            </a:r>
            <a:r>
              <a:rPr lang="es-CO" sz="1800" dirty="0" smtClean="0"/>
              <a:t> </a:t>
            </a:r>
            <a:endParaRPr lang="es-CO" sz="1800" dirty="0" smtClean="0"/>
          </a:p>
          <a:p>
            <a:pPr>
              <a:buClr>
                <a:srgbClr val="F0A22E"/>
              </a:buClr>
            </a:pPr>
            <a:r>
              <a:rPr lang="es-CO" sz="1800" dirty="0" smtClean="0"/>
              <a:t>Se </a:t>
            </a:r>
            <a:r>
              <a:rPr lang="es-CO" sz="1800" dirty="0" smtClean="0"/>
              <a:t>promulgó la lista de supletorios del primer parcial cuya realización se autorizó.</a:t>
            </a:r>
          </a:p>
          <a:p>
            <a:pPr>
              <a:buClr>
                <a:srgbClr val="F0A22E"/>
              </a:buClr>
            </a:pP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1" end="1"/>
                                            </p:txEl>
                                          </p:spTgt>
                                        </p:tgtEl>
                                        <p:attrNameLst>
                                          <p:attrName>style.visibility</p:attrName>
                                        </p:attrNameLst>
                                      </p:cBhvr>
                                      <p:to>
                                        <p:strVal val="visible"/>
                                      </p:to>
                                    </p:set>
                                    <p:anim calcmode="lin" valueType="num">
                                      <p:cBhvr additive="base">
                                        <p:cTn id="31"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6">
                                            <p:bg/>
                                          </p:spTgt>
                                        </p:tgtEl>
                                        <p:attrNameLst>
                                          <p:attrName>style.visibility</p:attrName>
                                        </p:attrNameLst>
                                      </p:cBhvr>
                                      <p:to>
                                        <p:strVal val="visible"/>
                                      </p:to>
                                    </p:set>
                                    <p:anim calcmode="lin" valueType="num">
                                      <p:cBhvr additive="base">
                                        <p:cTn id="36"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7"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2" presetClass="entr" presetSubtype="4" fill="hold" grpId="0" nodeType="afterEffect">
                                  <p:stCondLst>
                                    <p:cond delay="0"/>
                                  </p:stCondLst>
                                  <p:childTnLst>
                                    <p:set>
                                      <p:cBhvr>
                                        <p:cTn id="40" dur="1" fill="hold">
                                          <p:stCondLst>
                                            <p:cond delay="0"/>
                                          </p:stCondLst>
                                        </p:cTn>
                                        <p:tgtEl>
                                          <p:spTgt spid="6">
                                            <p:txEl>
                                              <p:pRg st="0" end="0"/>
                                            </p:txEl>
                                          </p:spTgt>
                                        </p:tgtEl>
                                        <p:attrNameLst>
                                          <p:attrName>style.visibility</p:attrName>
                                        </p:attrNameLst>
                                      </p:cBhvr>
                                      <p:to>
                                        <p:strVal val="visible"/>
                                      </p:to>
                                    </p:set>
                                    <p:anim calcmode="lin" valueType="num">
                                      <p:cBhvr additive="base">
                                        <p:cTn id="41"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6">
                                            <p:txEl>
                                              <p:pRg st="1" end="1"/>
                                            </p:txEl>
                                          </p:spTgt>
                                        </p:tgtEl>
                                        <p:attrNameLst>
                                          <p:attrName>style.visibility</p:attrName>
                                        </p:attrNameLst>
                                      </p:cBhvr>
                                      <p:to>
                                        <p:strVal val="visible"/>
                                      </p:to>
                                    </p:set>
                                    <p:anim calcmode="lin" valueType="num">
                                      <p:cBhvr additive="base">
                                        <p:cTn id="47"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8"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6">
                                            <p:txEl>
                                              <p:pRg st="2" end="2"/>
                                            </p:txEl>
                                          </p:spTgt>
                                        </p:tgtEl>
                                        <p:attrNameLst>
                                          <p:attrName>style.visibility</p:attrName>
                                        </p:attrNameLst>
                                      </p:cBhvr>
                                      <p:to>
                                        <p:strVal val="visible"/>
                                      </p:to>
                                    </p:set>
                                    <p:anim calcmode="lin" valueType="num">
                                      <p:cBhvr additive="base">
                                        <p:cTn id="53" dur="20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54" dur="20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6">
                                            <p:txEl>
                                              <p:pRg st="3" end="3"/>
                                            </p:txEl>
                                          </p:spTgt>
                                        </p:tgtEl>
                                        <p:attrNameLst>
                                          <p:attrName>style.visibility</p:attrName>
                                        </p:attrNameLst>
                                      </p:cBhvr>
                                      <p:to>
                                        <p:strVal val="visible"/>
                                      </p:to>
                                    </p:set>
                                    <p:anim calcmode="lin" valueType="num">
                                      <p:cBhvr additive="base">
                                        <p:cTn id="59" dur="20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60" dur="20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par>
                          <p:cTn id="61" fill="hold">
                            <p:stCondLst>
                              <p:cond delay="2000"/>
                            </p:stCondLst>
                            <p:childTnLst>
                              <p:par>
                                <p:cTn id="62" presetID="22" presetClass="entr" presetSubtype="4" fill="hold" grpId="0" nodeType="afterEffect">
                                  <p:stCondLst>
                                    <p:cond delay="0"/>
                                  </p:stCondLst>
                                  <p:childTnLst>
                                    <p:set>
                                      <p:cBhvr>
                                        <p:cTn id="63" dur="1" fill="hold">
                                          <p:stCondLst>
                                            <p:cond delay="0"/>
                                          </p:stCondLst>
                                        </p:cTn>
                                        <p:tgtEl>
                                          <p:spTgt spid="13"/>
                                        </p:tgtEl>
                                        <p:attrNameLst>
                                          <p:attrName>style.visibility</p:attrName>
                                        </p:attrNameLst>
                                      </p:cBhvr>
                                      <p:to>
                                        <p:strVal val="visible"/>
                                      </p:to>
                                    </p:set>
                                    <p:animEffect transition="in" filter="wipe(down)">
                                      <p:cBhvr>
                                        <p:cTn id="64" dur="500"/>
                                        <p:tgtEl>
                                          <p:spTgt spid="13"/>
                                        </p:tgtEl>
                                      </p:cBhvr>
                                    </p:animEffect>
                                  </p:childTnLst>
                                </p:cTn>
                              </p:par>
                            </p:childTnLst>
                          </p:cTn>
                        </p:par>
                        <p:par>
                          <p:cTn id="65" fill="hold">
                            <p:stCondLst>
                              <p:cond delay="2500"/>
                            </p:stCondLst>
                            <p:childTnLst>
                              <p:par>
                                <p:cTn id="66" presetID="22" presetClass="entr" presetSubtype="4" fill="hold" grpId="0" nodeType="afterEffect">
                                  <p:stCondLst>
                                    <p:cond delay="0"/>
                                  </p:stCondLst>
                                  <p:childTnLst>
                                    <p:set>
                                      <p:cBhvr>
                                        <p:cTn id="67" dur="1" fill="hold">
                                          <p:stCondLst>
                                            <p:cond delay="0"/>
                                          </p:stCondLst>
                                        </p:cTn>
                                        <p:tgtEl>
                                          <p:spTgt spid="14"/>
                                        </p:tgtEl>
                                        <p:attrNameLst>
                                          <p:attrName>style.visibility</p:attrName>
                                        </p:attrNameLst>
                                      </p:cBhvr>
                                      <p:to>
                                        <p:strVal val="visible"/>
                                      </p:to>
                                    </p:set>
                                    <p:animEffect transition="in" filter="wipe(down)">
                                      <p:cBhvr>
                                        <p:cTn id="6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1140</TotalTime>
  <Words>440</Words>
  <Application>Microsoft Office PowerPoint</Application>
  <PresentationFormat>Presentación en pantalla (4:3)</PresentationFormat>
  <Paragraphs>23</Paragraphs>
  <Slides>5</Slides>
  <Notes>4</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Viajes</vt:lpstr>
      <vt:lpstr>Registro contable</vt:lpstr>
      <vt:lpstr>Diapositiva 2</vt:lpstr>
      <vt:lpstr>Diapositiva 3</vt:lpstr>
      <vt:lpstr>Diapositiva 4</vt:lpstr>
      <vt:lpstr>Diapositiva 5</vt:lpstr>
    </vt:vector>
  </TitlesOfParts>
  <Company>Pontificia Universidad Javeriana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hbermude</cp:lastModifiedBy>
  <cp:revision>267</cp:revision>
  <dcterms:created xsi:type="dcterms:W3CDTF">2010-02-05T13:43:46Z</dcterms:created>
  <dcterms:modified xsi:type="dcterms:W3CDTF">2010-09-13T13:38:19Z</dcterms:modified>
</cp:coreProperties>
</file>