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9"/>
  </p:notesMasterIdLst>
  <p:sldIdLst>
    <p:sldId id="256" r:id="rId2"/>
    <p:sldId id="286" r:id="rId3"/>
    <p:sldId id="287" r:id="rId4"/>
    <p:sldId id="288" r:id="rId5"/>
    <p:sldId id="289" r:id="rId6"/>
    <p:sldId id="290" r:id="rId7"/>
    <p:sldId id="291" r:id="rId8"/>
  </p:sldIdLst>
  <p:sldSz cx="9144000" cy="6858000" type="screen4x3"/>
  <p:notesSz cx="6858000" cy="9144000"/>
  <p:defaultTex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4587" autoAdjust="0"/>
    <p:restoredTop sz="96416" autoAdjust="0"/>
  </p:normalViewPr>
  <p:slideViewPr>
    <p:cSldViewPr>
      <p:cViewPr varScale="1">
        <p:scale>
          <a:sx n="108" d="100"/>
          <a:sy n="108" d="100"/>
        </p:scale>
        <p:origin x="1224"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85" d="100"/>
          <a:sy n="85" d="100"/>
        </p:scale>
        <p:origin x="3804" y="10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CO"/>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7A4A78E-36A0-4C82-A63C-1DF8B56BE281}" type="datetimeFigureOut">
              <a:rPr lang="es-CO" smtClean="0"/>
              <a:pPr/>
              <a:t>15/07/2018</a:t>
            </a:fld>
            <a:endParaRPr lang="es-CO"/>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CO"/>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CO"/>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ADE55E3-A00E-43FD-A031-841EC2C2B02A}" type="slidenum">
              <a:rPr lang="es-CO" smtClean="0"/>
              <a:pPr/>
              <a:t>‹Nº›</a:t>
            </a:fld>
            <a:endParaRPr lang="es-CO"/>
          </a:p>
        </p:txBody>
      </p:sp>
    </p:spTree>
    <p:extLst>
      <p:ext uri="{BB962C8B-B14F-4D97-AF65-F5344CB8AC3E}">
        <p14:creationId xmlns:p14="http://schemas.microsoft.com/office/powerpoint/2010/main" val="30253343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fld id="{0ADE55E3-A00E-43FD-A031-841EC2C2B02A}" type="slidenum">
              <a:rPr lang="es-CO" smtClean="0"/>
              <a:pPr/>
              <a:t>1</a:t>
            </a:fld>
            <a:endParaRPr lang="es-CO"/>
          </a:p>
        </p:txBody>
      </p:sp>
    </p:spTree>
    <p:extLst>
      <p:ext uri="{BB962C8B-B14F-4D97-AF65-F5344CB8AC3E}">
        <p14:creationId xmlns:p14="http://schemas.microsoft.com/office/powerpoint/2010/main" val="9261259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2</a:t>
            </a:fld>
            <a:endParaRPr lang="es-CO"/>
          </a:p>
        </p:txBody>
      </p:sp>
    </p:spTree>
    <p:extLst>
      <p:ext uri="{BB962C8B-B14F-4D97-AF65-F5344CB8AC3E}">
        <p14:creationId xmlns:p14="http://schemas.microsoft.com/office/powerpoint/2010/main" val="75261520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3</a:t>
            </a:fld>
            <a:endParaRPr lang="es-CO"/>
          </a:p>
        </p:txBody>
      </p:sp>
    </p:spTree>
    <p:extLst>
      <p:ext uri="{BB962C8B-B14F-4D97-AF65-F5344CB8AC3E}">
        <p14:creationId xmlns:p14="http://schemas.microsoft.com/office/powerpoint/2010/main" val="305524695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4</a:t>
            </a:fld>
            <a:endParaRPr lang="es-CO"/>
          </a:p>
        </p:txBody>
      </p:sp>
    </p:spTree>
    <p:extLst>
      <p:ext uri="{BB962C8B-B14F-4D97-AF65-F5344CB8AC3E}">
        <p14:creationId xmlns:p14="http://schemas.microsoft.com/office/powerpoint/2010/main" val="93654445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5</a:t>
            </a:fld>
            <a:endParaRPr lang="es-CO"/>
          </a:p>
        </p:txBody>
      </p:sp>
    </p:spTree>
    <p:extLst>
      <p:ext uri="{BB962C8B-B14F-4D97-AF65-F5344CB8AC3E}">
        <p14:creationId xmlns:p14="http://schemas.microsoft.com/office/powerpoint/2010/main" val="140240088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6</a:t>
            </a:fld>
            <a:endParaRPr lang="es-CO"/>
          </a:p>
        </p:txBody>
      </p:sp>
    </p:spTree>
    <p:extLst>
      <p:ext uri="{BB962C8B-B14F-4D97-AF65-F5344CB8AC3E}">
        <p14:creationId xmlns:p14="http://schemas.microsoft.com/office/powerpoint/2010/main" val="425383152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7</a:t>
            </a:fld>
            <a:endParaRPr lang="es-CO"/>
          </a:p>
        </p:txBody>
      </p:sp>
    </p:spTree>
    <p:extLst>
      <p:ext uri="{BB962C8B-B14F-4D97-AF65-F5344CB8AC3E}">
        <p14:creationId xmlns:p14="http://schemas.microsoft.com/office/powerpoint/2010/main" val="4151455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28 Título"/>
          <p:cNvSpPr>
            <a:spLocks noGrp="1"/>
          </p:cNvSpPr>
          <p:nvPr>
            <p:ph type="ctrTitle"/>
          </p:nvPr>
        </p:nvSpPr>
        <p:spPr>
          <a:xfrm>
            <a:off x="381000" y="4853411"/>
            <a:ext cx="8458200" cy="1222375"/>
          </a:xfrm>
        </p:spPr>
        <p:txBody>
          <a:bodyPr anchor="t"/>
          <a:lstStyle/>
          <a:p>
            <a:r>
              <a:rPr kumimoji="0" lang="es-ES"/>
              <a:t>Haga clic para modificar el estilo de título del patrón</a:t>
            </a:r>
            <a:endParaRPr kumimoji="0" lang="en-US"/>
          </a:p>
        </p:txBody>
      </p:sp>
      <p:sp>
        <p:nvSpPr>
          <p:cNvPr id="9" name="8 Subtítulo"/>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a:t>Haga clic para modificar el estilo de subtítulo del patrón</a:t>
            </a:r>
            <a:endParaRPr kumimoji="0" lang="en-US"/>
          </a:p>
        </p:txBody>
      </p:sp>
      <p:sp>
        <p:nvSpPr>
          <p:cNvPr id="16" name="15 Marcador de fecha"/>
          <p:cNvSpPr>
            <a:spLocks noGrp="1"/>
          </p:cNvSpPr>
          <p:nvPr>
            <p:ph type="dt" sz="half" idx="10"/>
          </p:nvPr>
        </p:nvSpPr>
        <p:spPr/>
        <p:txBody>
          <a:bodyPr/>
          <a:lstStyle/>
          <a:p>
            <a:fld id="{0802B026-D3D0-4D75-8C57-6085F1C3ABC7}" type="datetime1">
              <a:rPr lang="es-CO" smtClean="0"/>
              <a:t>15/07/2018</a:t>
            </a:fld>
            <a:endParaRPr lang="es-CO"/>
          </a:p>
        </p:txBody>
      </p:sp>
      <p:sp>
        <p:nvSpPr>
          <p:cNvPr id="2" name="1 Marcador de pie de página"/>
          <p:cNvSpPr>
            <a:spLocks noGrp="1"/>
          </p:cNvSpPr>
          <p:nvPr>
            <p:ph type="ftr" sz="quarter" idx="11"/>
          </p:nvPr>
        </p:nvSpPr>
        <p:spPr/>
        <p:txBody>
          <a:bodyPr/>
          <a:lstStyle/>
          <a:p>
            <a:endParaRPr lang="es-CO"/>
          </a:p>
        </p:txBody>
      </p:sp>
      <p:sp>
        <p:nvSpPr>
          <p:cNvPr id="15" name="14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‹Nº›</a:t>
            </a:fld>
            <a:endParaRPr lang="es-CO"/>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8EC40E92-7DA5-43D8-985E-EAF30807E519}" type="datetime1">
              <a:rPr lang="es-CO" smtClean="0"/>
              <a:t>15/07/2018</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58000" y="549276"/>
            <a:ext cx="1828800" cy="5851525"/>
          </a:xfrm>
        </p:spPr>
        <p:txBody>
          <a:bodyPr vert="eaVert"/>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a:xfrm>
            <a:off x="457200" y="549276"/>
            <a:ext cx="6248400" cy="5851525"/>
          </a:xfrm>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5953E614-17A9-43E2-85CA-E610E692B630}" type="datetime1">
              <a:rPr lang="es-CO" smtClean="0"/>
              <a:t>15/07/2018</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2" name="21 Título"/>
          <p:cNvSpPr>
            <a:spLocks noGrp="1"/>
          </p:cNvSpPr>
          <p:nvPr>
            <p:ph type="title"/>
          </p:nvPr>
        </p:nvSpPr>
        <p:spPr/>
        <p:txBody>
          <a:bodyPr/>
          <a:lstStyle/>
          <a:p>
            <a:r>
              <a:rPr kumimoji="0" lang="es-ES"/>
              <a:t>Haga clic para modificar el estilo de título del patrón</a:t>
            </a:r>
            <a:endParaRPr kumimoji="0" lang="en-US"/>
          </a:p>
        </p:txBody>
      </p:sp>
      <p:sp>
        <p:nvSpPr>
          <p:cNvPr id="27" name="26 Marcador de contenido"/>
          <p:cNvSpPr>
            <a:spLocks noGrp="1"/>
          </p:cNvSpPr>
          <p:nvPr>
            <p:ph idx="1"/>
          </p:nvPr>
        </p:nvSpPr>
        <p:spPr/>
        <p:txBody>
          <a:body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5A2CAE3F-7AB2-4219-A3AA-A679FF1AD429}" type="datetime1">
              <a:rPr lang="es-CO" smtClean="0"/>
              <a:t>15/07/2018</a:t>
            </a:fld>
            <a:endParaRPr lang="es-CO"/>
          </a:p>
        </p:txBody>
      </p:sp>
      <p:sp>
        <p:nvSpPr>
          <p:cNvPr id="19" name="18 Marcador de pie de página"/>
          <p:cNvSpPr>
            <a:spLocks noGrp="1"/>
          </p:cNvSpPr>
          <p:nvPr>
            <p:ph type="ftr" sz="quarter" idx="11"/>
          </p:nvPr>
        </p:nvSpPr>
        <p:spPr>
          <a:xfrm>
            <a:off x="3581400" y="76200"/>
            <a:ext cx="2895600" cy="288925"/>
          </a:xfrm>
        </p:spPr>
        <p:txBody>
          <a:bodyPr/>
          <a:lstStyle/>
          <a:p>
            <a:endParaRPr lang="es-CO"/>
          </a:p>
        </p:txBody>
      </p:sp>
      <p:sp>
        <p:nvSpPr>
          <p:cNvPr id="16" name="15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‹Nº›</a:t>
            </a:fld>
            <a:endParaRPr lang="es-C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Marcador de texto"/>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a:t>Haga clic para modificar el estilo de texto del patrón</a:t>
            </a:r>
          </a:p>
        </p:txBody>
      </p:sp>
      <p:sp>
        <p:nvSpPr>
          <p:cNvPr id="19" name="18 Marcador de fecha"/>
          <p:cNvSpPr>
            <a:spLocks noGrp="1"/>
          </p:cNvSpPr>
          <p:nvPr>
            <p:ph type="dt" sz="half" idx="10"/>
          </p:nvPr>
        </p:nvSpPr>
        <p:spPr/>
        <p:txBody>
          <a:bodyPr/>
          <a:lstStyle/>
          <a:p>
            <a:fld id="{D9C576DE-CDF1-4D50-BA6D-A0C94D0C047F}" type="datetime1">
              <a:rPr lang="es-CO" smtClean="0"/>
              <a:t>15/07/2018</a:t>
            </a:fld>
            <a:endParaRPr lang="es-CO"/>
          </a:p>
        </p:txBody>
      </p:sp>
      <p:sp>
        <p:nvSpPr>
          <p:cNvPr id="11" name="10 Marcador de pie de página"/>
          <p:cNvSpPr>
            <a:spLocks noGrp="1"/>
          </p:cNvSpPr>
          <p:nvPr>
            <p:ph type="ftr" sz="quarter" idx="11"/>
          </p:nvPr>
        </p:nvSpPr>
        <p:spPr/>
        <p:txBody>
          <a:bodyPr/>
          <a:lstStyle/>
          <a:p>
            <a:endParaRPr lang="es-CO"/>
          </a:p>
        </p:txBody>
      </p:sp>
      <p:sp>
        <p:nvSpPr>
          <p:cNvPr id="16" name="1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
        <p:nvSpPr>
          <p:cNvPr id="8" name="7 Título"/>
          <p:cNvSpPr>
            <a:spLocks noGrp="1"/>
          </p:cNvSpPr>
          <p:nvPr>
            <p:ph type="title"/>
          </p:nvPr>
        </p:nvSpPr>
        <p:spPr>
          <a:xfrm>
            <a:off x="180475" y="2947085"/>
            <a:ext cx="8686800" cy="1184825"/>
          </a:xfrm>
        </p:spPr>
        <p:txBody>
          <a:bodyPr rtlCol="0" anchor="t"/>
          <a:lstStyle>
            <a:lvl1pPr algn="r">
              <a:defRPr/>
            </a:lvl1pPr>
          </a:lstStyle>
          <a:p>
            <a:r>
              <a:rPr kumimoji="0" lang="es-ES"/>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0" name="1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4" name="13 Marcador de contenido"/>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dirty="0"/>
              <a:t>Haga clic para modificar el estilo de texto del patrón</a:t>
            </a:r>
          </a:p>
          <a:p>
            <a:pPr lvl="1" eaLnBrk="1" latinLnBrk="0" hangingPunct="1"/>
            <a:r>
              <a:rPr lang="es-ES" dirty="0"/>
              <a:t>Segundo nivel</a:t>
            </a:r>
          </a:p>
          <a:p>
            <a:pPr lvl="2" eaLnBrk="1" latinLnBrk="0" hangingPunct="1"/>
            <a:r>
              <a:rPr lang="es-ES" dirty="0"/>
              <a:t>Tercer nivel</a:t>
            </a:r>
          </a:p>
          <a:p>
            <a:pPr lvl="3" eaLnBrk="1" latinLnBrk="0" hangingPunct="1"/>
            <a:r>
              <a:rPr lang="es-ES" dirty="0"/>
              <a:t>Cuarto nivel</a:t>
            </a:r>
          </a:p>
          <a:p>
            <a:pPr lvl="4" eaLnBrk="1" latinLnBrk="0" hangingPunct="1"/>
            <a:r>
              <a:rPr lang="es-ES" dirty="0"/>
              <a:t>Quinto nivel</a:t>
            </a:r>
            <a:endParaRPr kumimoji="0" lang="en-US" dirty="0"/>
          </a:p>
        </p:txBody>
      </p:sp>
      <p:sp>
        <p:nvSpPr>
          <p:cNvPr id="13" name="12 Marcador de contenido"/>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1" name="20 Marcador de fecha"/>
          <p:cNvSpPr>
            <a:spLocks noGrp="1"/>
          </p:cNvSpPr>
          <p:nvPr>
            <p:ph type="dt" sz="half" idx="10"/>
          </p:nvPr>
        </p:nvSpPr>
        <p:spPr/>
        <p:txBody>
          <a:bodyPr/>
          <a:lstStyle/>
          <a:p>
            <a:fld id="{0FB891D8-4896-4B00-9807-82C35F0A879A}" type="datetime1">
              <a:rPr lang="es-CO" smtClean="0"/>
              <a:t>15/07/2018</a:t>
            </a:fld>
            <a:endParaRPr lang="es-CO"/>
          </a:p>
        </p:txBody>
      </p:sp>
      <p:sp>
        <p:nvSpPr>
          <p:cNvPr id="10" name="9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9" name="28 Título"/>
          <p:cNvSpPr>
            <a:spLocks noGrp="1"/>
          </p:cNvSpPr>
          <p:nvPr>
            <p:ph type="title"/>
          </p:nvPr>
        </p:nvSpPr>
        <p:spPr>
          <a:xfrm>
            <a:off x="304800" y="5410200"/>
            <a:ext cx="8610600" cy="882650"/>
          </a:xfrm>
        </p:spPr>
        <p:txBody>
          <a:bodyPr anchor="ctr"/>
          <a:lstStyle>
            <a:lvl1pPr>
              <a:defRPr/>
            </a:lvl1pPr>
          </a:lstStyle>
          <a:p>
            <a:r>
              <a:rPr kumimoji="0" lang="es-ES"/>
              <a:t>Haga clic para modificar el estilo de título del patrón</a:t>
            </a:r>
            <a:endParaRPr kumimoji="0" lang="en-US"/>
          </a:p>
        </p:txBody>
      </p:sp>
      <p:sp>
        <p:nvSpPr>
          <p:cNvPr id="13" name="12 Marcador de texto"/>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25" name="24 Marcador de texto"/>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4" name="3 Marcador de contenido"/>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8" name="27 Marcador de contenido"/>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10" name="9 Marcador de fecha"/>
          <p:cNvSpPr>
            <a:spLocks noGrp="1"/>
          </p:cNvSpPr>
          <p:nvPr>
            <p:ph type="dt" sz="half" idx="10"/>
          </p:nvPr>
        </p:nvSpPr>
        <p:spPr/>
        <p:txBody>
          <a:bodyPr/>
          <a:lstStyle/>
          <a:p>
            <a:fld id="{B1A51459-9CD6-459C-BB2A-8D7DD0169F21}" type="datetime1">
              <a:rPr lang="es-CO" smtClean="0"/>
              <a:t>15/07/2018</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a:xfrm>
            <a:off x="8229600" y="6477000"/>
            <a:ext cx="762000" cy="246888"/>
          </a:xfrm>
        </p:spPr>
        <p:txBody>
          <a:bodyPr/>
          <a:lstStyle/>
          <a:p>
            <a:fld id="{87159146-41A3-4BE1-A659-FD07DAF1089F}" type="slidenum">
              <a:rPr lang="es-CO" smtClean="0"/>
              <a:pPr/>
              <a:t>‹Nº›</a:t>
            </a:fld>
            <a:endParaRPr lang="es-CO"/>
          </a:p>
        </p:txBody>
      </p:sp>
      <p:sp>
        <p:nvSpPr>
          <p:cNvPr id="11" name="10 Conector recto"/>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30" name="2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2" name="11 Marcador de fecha"/>
          <p:cNvSpPr>
            <a:spLocks noGrp="1"/>
          </p:cNvSpPr>
          <p:nvPr>
            <p:ph type="dt" sz="half" idx="10"/>
          </p:nvPr>
        </p:nvSpPr>
        <p:spPr/>
        <p:txBody>
          <a:bodyPr/>
          <a:lstStyle/>
          <a:p>
            <a:fld id="{F2CAB3B7-B57A-4C09-A7AD-05CE810D666C}" type="datetime1">
              <a:rPr lang="es-CO" smtClean="0"/>
              <a:t>15/07/2018</a:t>
            </a:fld>
            <a:endParaRPr lang="es-CO"/>
          </a:p>
        </p:txBody>
      </p:sp>
      <p:sp>
        <p:nvSpPr>
          <p:cNvPr id="21" name="20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3" name="2 Marcador de fecha"/>
          <p:cNvSpPr>
            <a:spLocks noGrp="1"/>
          </p:cNvSpPr>
          <p:nvPr>
            <p:ph type="dt" sz="half" idx="10"/>
          </p:nvPr>
        </p:nvSpPr>
        <p:spPr/>
        <p:txBody>
          <a:bodyPr/>
          <a:lstStyle/>
          <a:p>
            <a:fld id="{E99E445F-8593-4E54-A286-14CC5B4A276B}" type="datetime1">
              <a:rPr lang="es-CO" smtClean="0"/>
              <a:t>15/07/2018</a:t>
            </a:fld>
            <a:endParaRPr lang="es-CO"/>
          </a:p>
        </p:txBody>
      </p:sp>
      <p:sp>
        <p:nvSpPr>
          <p:cNvPr id="24" name="23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7 Conector recto"/>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Título"/>
          <p:cNvSpPr>
            <a:spLocks noGrp="1"/>
          </p:cNvSpPr>
          <p:nvPr>
            <p:ph type="title"/>
          </p:nvPr>
        </p:nvSpPr>
        <p:spPr>
          <a:xfrm>
            <a:off x="457200" y="5486400"/>
            <a:ext cx="8458200" cy="520700"/>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s-ES"/>
              <a:t>Haga clic para modificar el estilo de texto del patrón</a:t>
            </a:r>
          </a:p>
        </p:txBody>
      </p:sp>
      <p:sp>
        <p:nvSpPr>
          <p:cNvPr id="14" name="13 Marcador de contenido"/>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1DD7DC1F-DCCC-44FF-A484-E8B29A229617}" type="datetime1">
              <a:rPr lang="es-CO" smtClean="0"/>
              <a:t>15/07/2018</a:t>
            </a:fld>
            <a:endParaRPr lang="es-CO"/>
          </a:p>
        </p:txBody>
      </p:sp>
      <p:sp>
        <p:nvSpPr>
          <p:cNvPr id="29" name="28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13" name="12 Marcador de posición de imagen"/>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s-ES"/>
              <a:t>Haga clic en el icono para agregar una imagen</a:t>
            </a:r>
            <a:endParaRPr kumimoji="0" lang="en-US" dirty="0"/>
          </a:p>
        </p:txBody>
      </p:sp>
      <p:sp>
        <p:nvSpPr>
          <p:cNvPr id="7" name="6 Marcador de fecha"/>
          <p:cNvSpPr>
            <a:spLocks noGrp="1"/>
          </p:cNvSpPr>
          <p:nvPr>
            <p:ph type="dt" sz="half" idx="10"/>
          </p:nvPr>
        </p:nvSpPr>
        <p:spPr/>
        <p:txBody>
          <a:bodyPr/>
          <a:lstStyle/>
          <a:p>
            <a:fld id="{1A2124FD-5DA9-4DD1-AB9E-366C5026D021}" type="datetime1">
              <a:rPr lang="es-CO" smtClean="0"/>
              <a:t>15/07/2018</a:t>
            </a:fld>
            <a:endParaRPr lang="es-CO"/>
          </a:p>
        </p:txBody>
      </p:sp>
      <p:sp>
        <p:nvSpPr>
          <p:cNvPr id="5" name="4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
        <p:nvSpPr>
          <p:cNvPr id="17" name="16 Título"/>
          <p:cNvSpPr>
            <a:spLocks noGrp="1"/>
          </p:cNvSpPr>
          <p:nvPr>
            <p:ph type="title"/>
          </p:nvPr>
        </p:nvSpPr>
        <p:spPr>
          <a:xfrm>
            <a:off x="381000" y="4993760"/>
            <a:ext cx="5867400" cy="522288"/>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s-ES"/>
              <a:t>Haga clic para modificar el estilo de texto del patrón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7 Marcador de texto"/>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s-ES" dirty="0"/>
              <a:t>Haga clic para modificar el estilo de texto del patrón</a:t>
            </a:r>
          </a:p>
          <a:p>
            <a:pPr lvl="1" eaLnBrk="1" latinLnBrk="0" hangingPunct="1"/>
            <a:r>
              <a:rPr kumimoji="0" lang="es-ES" dirty="0"/>
              <a:t>Segundo nivel</a:t>
            </a:r>
          </a:p>
          <a:p>
            <a:pPr lvl="2" eaLnBrk="1" latinLnBrk="0" hangingPunct="1"/>
            <a:r>
              <a:rPr kumimoji="0" lang="es-ES" dirty="0"/>
              <a:t>Tercer nivel</a:t>
            </a:r>
          </a:p>
          <a:p>
            <a:pPr lvl="3" eaLnBrk="1" latinLnBrk="0" hangingPunct="1"/>
            <a:r>
              <a:rPr kumimoji="0" lang="es-ES" dirty="0"/>
              <a:t>Cuarto nivel</a:t>
            </a:r>
          </a:p>
          <a:p>
            <a:pPr lvl="4" eaLnBrk="1" latinLnBrk="0" hangingPunct="1"/>
            <a:r>
              <a:rPr kumimoji="0" lang="es-ES" dirty="0"/>
              <a:t>Quinto nivel</a:t>
            </a:r>
            <a:endParaRPr kumimoji="0" lang="en-US" dirty="0"/>
          </a:p>
        </p:txBody>
      </p:sp>
      <p:sp>
        <p:nvSpPr>
          <p:cNvPr id="11" name="10 Marcador de fecha"/>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2816E7FB-D113-47F7-9B2E-D98881C93E53}" type="datetime1">
              <a:rPr lang="es-CO" smtClean="0"/>
              <a:t>15/07/2018</a:t>
            </a:fld>
            <a:endParaRPr lang="es-CO"/>
          </a:p>
        </p:txBody>
      </p:sp>
      <p:sp>
        <p:nvSpPr>
          <p:cNvPr id="28" name="27 Marcador de pie de página"/>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s-CO"/>
          </a:p>
        </p:txBody>
      </p:sp>
      <p:sp>
        <p:nvSpPr>
          <p:cNvPr id="5" name="4 Marcador de número de diapositiva"/>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87159146-41A3-4BE1-A659-FD07DAF1089F}" type="slidenum">
              <a:rPr lang="es-CO" smtClean="0"/>
              <a:pPr/>
              <a:t>‹Nº›</a:t>
            </a:fld>
            <a:endParaRPr lang="es-CO"/>
          </a:p>
        </p:txBody>
      </p:sp>
      <p:sp>
        <p:nvSpPr>
          <p:cNvPr id="10" name="9 Marcador de título"/>
          <p:cNvSpPr>
            <a:spLocks noGrp="1"/>
          </p:cNvSpPr>
          <p:nvPr>
            <p:ph type="title"/>
          </p:nvPr>
        </p:nvSpPr>
        <p:spPr>
          <a:xfrm>
            <a:off x="304800" y="457200"/>
            <a:ext cx="8686800" cy="838200"/>
          </a:xfrm>
          <a:prstGeom prst="rect">
            <a:avLst/>
          </a:prstGeom>
        </p:spPr>
        <p:txBody>
          <a:bodyPr vert="horz" anchor="ctr">
            <a:normAutofit/>
          </a:bodyPr>
          <a:lstStyle/>
          <a:p>
            <a:r>
              <a:rPr kumimoji="0" lang="es-ES"/>
              <a:t>Haga clic para modificar el estilo de título del patrón</a:t>
            </a:r>
            <a:endParaRPr kumimoji="0" lang="en-US"/>
          </a:p>
        </p:txBody>
      </p:sp>
      <p:sp>
        <p:nvSpPr>
          <p:cNvPr id="9" name="8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Conector recto"/>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1500175"/>
            <a:ext cx="7772400" cy="2786082"/>
          </a:xfrm>
        </p:spPr>
        <p:txBody>
          <a:bodyPr>
            <a:noAutofit/>
          </a:bodyPr>
          <a:lstStyle/>
          <a:p>
            <a:r>
              <a:rPr lang="es-CO" sz="8800" dirty="0">
                <a:latin typeface="Bradley Hand ITC" pitchFamily="66" charset="0"/>
              </a:rPr>
              <a:t>Registro contable</a:t>
            </a:r>
          </a:p>
        </p:txBody>
      </p:sp>
      <p:sp>
        <p:nvSpPr>
          <p:cNvPr id="3" name="2 Subtítulo"/>
          <p:cNvSpPr>
            <a:spLocks noGrp="1"/>
          </p:cNvSpPr>
          <p:nvPr>
            <p:ph type="subTitle" idx="1"/>
          </p:nvPr>
        </p:nvSpPr>
        <p:spPr>
          <a:xfrm>
            <a:off x="1428728" y="4572008"/>
            <a:ext cx="6400800" cy="614370"/>
          </a:xfrm>
        </p:spPr>
        <p:txBody>
          <a:bodyPr/>
          <a:lstStyle/>
          <a:p>
            <a:r>
              <a:rPr lang="es-CO" dirty="0"/>
              <a:t>Número 389, julio 16 de 2018</a:t>
            </a:r>
          </a:p>
        </p:txBody>
      </p:sp>
      <p:sp>
        <p:nvSpPr>
          <p:cNvPr id="4" name="Slide Number Placeholder 3"/>
          <p:cNvSpPr>
            <a:spLocks noGrp="1"/>
          </p:cNvSpPr>
          <p:nvPr>
            <p:ph type="sldNum" sz="quarter" idx="12"/>
          </p:nvPr>
        </p:nvSpPr>
        <p:spPr/>
        <p:txBody>
          <a:bodyPr/>
          <a:lstStyle/>
          <a:p>
            <a:fld id="{87159146-41A3-4BE1-A659-FD07DAF1089F}" type="slidenum">
              <a:rPr lang="es-CO" smtClean="0"/>
              <a:pPr/>
              <a:t>1</a:t>
            </a:fld>
            <a:endParaRPr lang="es-CO"/>
          </a:p>
        </p:txBody>
      </p:sp>
    </p:spTree>
  </p:cSld>
  <p:clrMapOvr>
    <a:masterClrMapping/>
  </p:clrMapOvr>
  <p:transition advClick="0" advTm="3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 calcmode="lin" valueType="num">
                                      <p:cBhvr>
                                        <p:cTn id="9" dur="50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2"/>
                                        </p:tgtEl>
                                      </p:cBhvr>
                                    </p:animEffect>
                                  </p:childTnLst>
                                </p:cTn>
                              </p:par>
                            </p:childTnLst>
                          </p:cTn>
                        </p:par>
                        <p:par>
                          <p:cTn id="12" fill="hold">
                            <p:stCondLst>
                              <p:cond delay="1250"/>
                            </p:stCondLst>
                            <p:childTnLst>
                              <p:par>
                                <p:cTn id="13" presetID="4" presetClass="entr" presetSubtype="16" fill="hold" grpId="0"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box(in)">
                                      <p:cBhvr>
                                        <p:cTn id="15"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Circularon Novitas 642 - Contrapartida 3658 a 3671  - Registro Contable 388 </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Continúan los preparativos de la X versión del Foro de Firmas.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2</a:t>
            </a:fld>
            <a:endParaRPr lang="es-CO"/>
          </a:p>
        </p:txBody>
      </p:sp>
    </p:spTree>
    <p:extLst>
      <p:ext uri="{BB962C8B-B14F-4D97-AF65-F5344CB8AC3E}">
        <p14:creationId xmlns:p14="http://schemas.microsoft.com/office/powerpoint/2010/main" val="3533939351"/>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362979" y="508239"/>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Se evaluó el Taller sobre Valores que la Facultad realizó con el apoyo de la Vicerrectoría del Medio Universitario.</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Se realizará un Ciclo de conferencias para la pequeña firma de auditoría.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3</a:t>
            </a:fld>
            <a:endParaRPr lang="es-CO"/>
          </a:p>
        </p:txBody>
      </p:sp>
    </p:spTree>
    <p:extLst>
      <p:ext uri="{BB962C8B-B14F-4D97-AF65-F5344CB8AC3E}">
        <p14:creationId xmlns:p14="http://schemas.microsoft.com/office/powerpoint/2010/main" val="3875990054"/>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Reciban un especial saludo de parte del Centro para el Aprendizaje, la Enseñanza y la Evaluación CAE+E. Les extendemos una cordial invitación para participar del Taller Enfoques de Evaluación para el Aprendizaje. </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Se recibió a los neo javerianos que empiezan su carrera este período académico.</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4</a:t>
            </a:fld>
            <a:endParaRPr lang="es-CO"/>
          </a:p>
        </p:txBody>
      </p:sp>
    </p:spTree>
    <p:extLst>
      <p:ext uri="{BB962C8B-B14F-4D97-AF65-F5344CB8AC3E}">
        <p14:creationId xmlns:p14="http://schemas.microsoft.com/office/powerpoint/2010/main" val="2659341863"/>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5">
                                            <p:txEl>
                                              <p:pRg st="0" end="0"/>
                                            </p:txEl>
                                          </p:spTgt>
                                        </p:tgtEl>
                                        <p:attrNameLst>
                                          <p:attrName>style.visibility</p:attrName>
                                        </p:attrNameLst>
                                      </p:cBhvr>
                                      <p:to>
                                        <p:strVal val="visible"/>
                                      </p:to>
                                    </p:set>
                                    <p:anim calcmode="lin" valueType="num">
                                      <p:cBhvr additive="base">
                                        <p:cTn id="25"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6"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7" fill="hold">
                            <p:stCondLst>
                              <p:cond delay="2000"/>
                            </p:stCondLst>
                            <p:childTnLst>
                              <p:par>
                                <p:cTn id="28" presetID="2" presetClass="entr" presetSubtype="4" fill="hold" grpId="0" nodeType="afterEffect">
                                  <p:stCondLst>
                                    <p:cond delay="0"/>
                                  </p:stCondLst>
                                  <p:childTnLst>
                                    <p:set>
                                      <p:cBhvr>
                                        <p:cTn id="29" dur="1" fill="hold">
                                          <p:stCondLst>
                                            <p:cond delay="0"/>
                                          </p:stCondLst>
                                        </p:cTn>
                                        <p:tgtEl>
                                          <p:spTgt spid="6">
                                            <p:bg/>
                                          </p:spTgt>
                                        </p:tgtEl>
                                        <p:attrNameLst>
                                          <p:attrName>style.visibility</p:attrName>
                                        </p:attrNameLst>
                                      </p:cBhvr>
                                      <p:to>
                                        <p:strVal val="visible"/>
                                      </p:to>
                                    </p:set>
                                    <p:anim calcmode="lin" valueType="num">
                                      <p:cBhvr additive="base">
                                        <p:cTn id="30"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1"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2" fill="hold">
                            <p:stCondLst>
                              <p:cond delay="4000"/>
                            </p:stCondLst>
                            <p:childTnLst>
                              <p:par>
                                <p:cTn id="33" presetID="2" presetClass="entr" presetSubtype="4" fill="hold" grpId="0" nodeType="after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6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6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Me permito informarles que la fecha límite para realizar las solicitudes de Acuerdos de Capacitación para estudios pregrado para las personas que  estudian en otras Instituciones Educativas es el 31 de julio de 2018. </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El Instituto de Estudios Sociales y Culturales Pensar de la Pontificia Universidad Javeriana, la Facultad de Ciencias Sociales de la Universidad de los Andes y la Comisión Sobre Migraciones Forzadas, Exilio y Reconciliación (CER), tienen el gusto de invitarlo al: Lanzamiento del Libro. Entre La Guerra Y La Paz: Los Lugares De La Diáspora Colombiana -18 De Julio 2018 </a:t>
            </a:r>
            <a:r>
              <a:rPr lang="es-CO" sz="1800" dirty="0" err="1"/>
              <a:t>Puj</a:t>
            </a:r>
            <a:r>
              <a:rPr lang="es-CO" sz="1800" dirty="0"/>
              <a:t>.</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5</a:t>
            </a:fld>
            <a:endParaRPr lang="es-CO"/>
          </a:p>
        </p:txBody>
      </p:sp>
    </p:spTree>
    <p:extLst>
      <p:ext uri="{BB962C8B-B14F-4D97-AF65-F5344CB8AC3E}">
        <p14:creationId xmlns:p14="http://schemas.microsoft.com/office/powerpoint/2010/main" val="3060560619"/>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5">
                                            <p:txEl>
                                              <p:pRg st="0" end="0"/>
                                            </p:txEl>
                                          </p:spTgt>
                                        </p:tgtEl>
                                        <p:attrNameLst>
                                          <p:attrName>style.visibility</p:attrName>
                                        </p:attrNameLst>
                                      </p:cBhvr>
                                      <p:to>
                                        <p:strVal val="visible"/>
                                      </p:to>
                                    </p:set>
                                    <p:anim calcmode="lin" valueType="num">
                                      <p:cBhvr additive="base">
                                        <p:cTn id="25"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6"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7" fill="hold">
                            <p:stCondLst>
                              <p:cond delay="2000"/>
                            </p:stCondLst>
                            <p:childTnLst>
                              <p:par>
                                <p:cTn id="28" presetID="2" presetClass="entr" presetSubtype="4" fill="hold" grpId="0" nodeType="afterEffect">
                                  <p:stCondLst>
                                    <p:cond delay="0"/>
                                  </p:stCondLst>
                                  <p:childTnLst>
                                    <p:set>
                                      <p:cBhvr>
                                        <p:cTn id="29" dur="1" fill="hold">
                                          <p:stCondLst>
                                            <p:cond delay="0"/>
                                          </p:stCondLst>
                                        </p:cTn>
                                        <p:tgtEl>
                                          <p:spTgt spid="6">
                                            <p:bg/>
                                          </p:spTgt>
                                        </p:tgtEl>
                                        <p:attrNameLst>
                                          <p:attrName>style.visibility</p:attrName>
                                        </p:attrNameLst>
                                      </p:cBhvr>
                                      <p:to>
                                        <p:strVal val="visible"/>
                                      </p:to>
                                    </p:set>
                                    <p:anim calcmode="lin" valueType="num">
                                      <p:cBhvr additive="base">
                                        <p:cTn id="30"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1"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2" fill="hold">
                            <p:stCondLst>
                              <p:cond delay="4000"/>
                            </p:stCondLst>
                            <p:childTnLst>
                              <p:par>
                                <p:cTn id="33" presetID="2" presetClass="entr" presetSubtype="4" fill="hold" grpId="0" nodeType="after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6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6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Circuló el Boletín VRI No. 86 - Convocatorias, financiación para movilidad y proyectos de investigación, innovación y creación artística. </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Junto con la profesora Luz Karime Abadía del Departamento de Economía, hemos organizado un encuentro de profesores con interés particular en investigaciones y estudios en temas de género, el cual tiene por objeto conocernos, compartir intereses comunes, identificar potencialidades, experiencias y saberes en los investigadores de la Universidad que permitan fortalecer nuestros proyectos y trabajos de investigación, y ojalá a futuro el desarrollo de trabajos interdisciplinares en torno a este tema.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6</a:t>
            </a:fld>
            <a:endParaRPr lang="es-CO"/>
          </a:p>
        </p:txBody>
      </p:sp>
    </p:spTree>
    <p:extLst>
      <p:ext uri="{BB962C8B-B14F-4D97-AF65-F5344CB8AC3E}">
        <p14:creationId xmlns:p14="http://schemas.microsoft.com/office/powerpoint/2010/main" val="1776747522"/>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5">
                                            <p:txEl>
                                              <p:pRg st="0" end="0"/>
                                            </p:txEl>
                                          </p:spTgt>
                                        </p:tgtEl>
                                        <p:attrNameLst>
                                          <p:attrName>style.visibility</p:attrName>
                                        </p:attrNameLst>
                                      </p:cBhvr>
                                      <p:to>
                                        <p:strVal val="visible"/>
                                      </p:to>
                                    </p:set>
                                    <p:anim calcmode="lin" valueType="num">
                                      <p:cBhvr additive="base">
                                        <p:cTn id="25"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6"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7" fill="hold">
                            <p:stCondLst>
                              <p:cond delay="2000"/>
                            </p:stCondLst>
                            <p:childTnLst>
                              <p:par>
                                <p:cTn id="28" presetID="2" presetClass="entr" presetSubtype="4" fill="hold" grpId="0" nodeType="afterEffect">
                                  <p:stCondLst>
                                    <p:cond delay="0"/>
                                  </p:stCondLst>
                                  <p:childTnLst>
                                    <p:set>
                                      <p:cBhvr>
                                        <p:cTn id="29" dur="1" fill="hold">
                                          <p:stCondLst>
                                            <p:cond delay="0"/>
                                          </p:stCondLst>
                                        </p:cTn>
                                        <p:tgtEl>
                                          <p:spTgt spid="6">
                                            <p:bg/>
                                          </p:spTgt>
                                        </p:tgtEl>
                                        <p:attrNameLst>
                                          <p:attrName>style.visibility</p:attrName>
                                        </p:attrNameLst>
                                      </p:cBhvr>
                                      <p:to>
                                        <p:strVal val="visible"/>
                                      </p:to>
                                    </p:set>
                                    <p:anim calcmode="lin" valueType="num">
                                      <p:cBhvr additive="base">
                                        <p:cTn id="30"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1"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2" fill="hold">
                            <p:stCondLst>
                              <p:cond delay="4000"/>
                            </p:stCondLst>
                            <p:childTnLst>
                              <p:par>
                                <p:cTn id="33" presetID="2" presetClass="entr" presetSubtype="4" fill="hold" grpId="0" nodeType="after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6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6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La universidad Javeriana de Bogotá a través del Departamento de Ciencias Contables, fue seleccionada junto a </a:t>
            </a:r>
            <a:r>
              <a:rPr lang="es-CO" sz="1800" dirty="0" err="1"/>
              <a:t>Deakin</a:t>
            </a:r>
            <a:r>
              <a:rPr lang="es-CO" sz="1800" dirty="0"/>
              <a:t> </a:t>
            </a:r>
            <a:r>
              <a:rPr lang="es-CO" sz="1800" dirty="0" err="1"/>
              <a:t>University</a:t>
            </a:r>
            <a:r>
              <a:rPr lang="es-CO" sz="1800" dirty="0"/>
              <a:t> (Australia), </a:t>
            </a:r>
            <a:r>
              <a:rPr lang="es-CO" sz="1800" dirty="0" err="1"/>
              <a:t>Indian</a:t>
            </a:r>
            <a:r>
              <a:rPr lang="es-CO" sz="1800" dirty="0"/>
              <a:t> </a:t>
            </a:r>
            <a:r>
              <a:rPr lang="es-CO" sz="1800" dirty="0" err="1"/>
              <a:t>Institute</a:t>
            </a:r>
            <a:r>
              <a:rPr lang="es-CO" sz="1800" dirty="0"/>
              <a:t> </a:t>
            </a:r>
            <a:r>
              <a:rPr lang="es-CO" sz="1800" dirty="0" err="1"/>
              <a:t>of</a:t>
            </a:r>
            <a:r>
              <a:rPr lang="es-CO" sz="1800" dirty="0"/>
              <a:t> Management Bangalore, </a:t>
            </a:r>
            <a:r>
              <a:rPr lang="es-CO" sz="1800" dirty="0" err="1"/>
              <a:t>The</a:t>
            </a:r>
            <a:r>
              <a:rPr lang="es-CO" sz="1800" dirty="0"/>
              <a:t> </a:t>
            </a:r>
            <a:r>
              <a:rPr lang="es-CO" sz="1800" dirty="0" err="1"/>
              <a:t>University</a:t>
            </a:r>
            <a:r>
              <a:rPr lang="es-CO" sz="1800" dirty="0"/>
              <a:t> </a:t>
            </a:r>
            <a:r>
              <a:rPr lang="es-CO" sz="1800" dirty="0" err="1"/>
              <a:t>of</a:t>
            </a:r>
            <a:r>
              <a:rPr lang="es-CO" sz="1800" dirty="0"/>
              <a:t> Auckland (Nueva Zelanda) y la </a:t>
            </a:r>
            <a:r>
              <a:rPr lang="es-CO" sz="1800" dirty="0" err="1"/>
              <a:t>University</a:t>
            </a:r>
            <a:r>
              <a:rPr lang="es-CO" sz="1800" dirty="0"/>
              <a:t> </a:t>
            </a:r>
            <a:r>
              <a:rPr lang="es-CO" sz="1800" dirty="0" err="1"/>
              <a:t>of</a:t>
            </a:r>
            <a:r>
              <a:rPr lang="es-CO" sz="1800" dirty="0"/>
              <a:t> Ferrara (Italia) para hacer parte de la Red Académica en Reportes Integrados del International </a:t>
            </a:r>
            <a:r>
              <a:rPr lang="es-CO" sz="1800" dirty="0" err="1"/>
              <a:t>Integrated</a:t>
            </a:r>
            <a:r>
              <a:rPr lang="es-CO" sz="1800" dirty="0"/>
              <a:t> </a:t>
            </a:r>
            <a:r>
              <a:rPr lang="es-CO" sz="1800" dirty="0" err="1"/>
              <a:t>Reporting</a:t>
            </a:r>
            <a:r>
              <a:rPr lang="es-CO" sz="1800" dirty="0"/>
              <a:t> Council (IIRC)  durante los próximos dos años. </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En el Paraninfo de la Universidad de Deusto, el Rey Felipe VI y el Lehendakari Iñigo </a:t>
            </a:r>
            <a:r>
              <a:rPr lang="es-CO" sz="1800" dirty="0" err="1"/>
              <a:t>Urkullu</a:t>
            </a:r>
            <a:r>
              <a:rPr lang="es-CO" sz="1800" dirty="0"/>
              <a:t> presidieron este lunes 9 de julio la inauguración de la Asamblea Mundial de Universidades Jesuitas-IAJU, donde se encuentran el padre Jorge Humberto Peláez Piedrahita, S.J. y el padre Luis Felipe Gómez Restrepo, S.J., rectores de la Pontificia Universidad Javeriana, sede Bogotá y Cali respectivamente. Con ellos se encuentra en padre Luis Alfonso Castellanos, S.J., vicerrector del Medio Universitario y Jairo Humberto Cifuentes, secretario general de la Universidad.</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7</a:t>
            </a:fld>
            <a:endParaRPr lang="es-CO"/>
          </a:p>
        </p:txBody>
      </p:sp>
    </p:spTree>
    <p:extLst>
      <p:ext uri="{BB962C8B-B14F-4D97-AF65-F5344CB8AC3E}">
        <p14:creationId xmlns:p14="http://schemas.microsoft.com/office/powerpoint/2010/main" val="4074217440"/>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5">
                                            <p:txEl>
                                              <p:pRg st="0" end="0"/>
                                            </p:txEl>
                                          </p:spTgt>
                                        </p:tgtEl>
                                        <p:attrNameLst>
                                          <p:attrName>style.visibility</p:attrName>
                                        </p:attrNameLst>
                                      </p:cBhvr>
                                      <p:to>
                                        <p:strVal val="visible"/>
                                      </p:to>
                                    </p:set>
                                    <p:anim calcmode="lin" valueType="num">
                                      <p:cBhvr additive="base">
                                        <p:cTn id="25"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6"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7" fill="hold">
                            <p:stCondLst>
                              <p:cond delay="2000"/>
                            </p:stCondLst>
                            <p:childTnLst>
                              <p:par>
                                <p:cTn id="28" presetID="2" presetClass="entr" presetSubtype="4" fill="hold" grpId="0" nodeType="afterEffect">
                                  <p:stCondLst>
                                    <p:cond delay="0"/>
                                  </p:stCondLst>
                                  <p:childTnLst>
                                    <p:set>
                                      <p:cBhvr>
                                        <p:cTn id="29" dur="1" fill="hold">
                                          <p:stCondLst>
                                            <p:cond delay="0"/>
                                          </p:stCondLst>
                                        </p:cTn>
                                        <p:tgtEl>
                                          <p:spTgt spid="6">
                                            <p:bg/>
                                          </p:spTgt>
                                        </p:tgtEl>
                                        <p:attrNameLst>
                                          <p:attrName>style.visibility</p:attrName>
                                        </p:attrNameLst>
                                      </p:cBhvr>
                                      <p:to>
                                        <p:strVal val="visible"/>
                                      </p:to>
                                    </p:set>
                                    <p:anim calcmode="lin" valueType="num">
                                      <p:cBhvr additive="base">
                                        <p:cTn id="30"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1"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2" fill="hold">
                            <p:stCondLst>
                              <p:cond delay="4000"/>
                            </p:stCondLst>
                            <p:childTnLst>
                              <p:par>
                                <p:cTn id="33" presetID="2" presetClass="entr" presetSubtype="4" fill="hold" grpId="0" nodeType="after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6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6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Viajes">
  <a:themeElements>
    <a:clrScheme name="Viajes">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Viajes">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Viajes">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13956</TotalTime>
  <Words>506</Words>
  <Application>Microsoft Office PowerPoint</Application>
  <PresentationFormat>Presentación en pantalla (4:3)</PresentationFormat>
  <Paragraphs>28</Paragraphs>
  <Slides>7</Slides>
  <Notes>7</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7</vt:i4>
      </vt:variant>
    </vt:vector>
  </HeadingPairs>
  <TitlesOfParts>
    <vt:vector size="13" baseType="lpstr">
      <vt:lpstr>Bradley Hand ITC</vt:lpstr>
      <vt:lpstr>Calibri</vt:lpstr>
      <vt:lpstr>Franklin Gothic Book</vt:lpstr>
      <vt:lpstr>Franklin Gothic Medium</vt:lpstr>
      <vt:lpstr>Wingdings 2</vt:lpstr>
      <vt:lpstr>Viajes</vt:lpstr>
      <vt:lpstr>Registro contable</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Pontificia Universidad Javeriana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Registro contable</dc:title>
  <dc:creator>hbermude</dc:creator>
  <cp:lastModifiedBy>Hernando Bermúdez Gómez</cp:lastModifiedBy>
  <cp:revision>3755</cp:revision>
  <dcterms:created xsi:type="dcterms:W3CDTF">2010-02-05T13:43:46Z</dcterms:created>
  <dcterms:modified xsi:type="dcterms:W3CDTF">2018-07-15T18:47:10Z</dcterms:modified>
</cp:coreProperties>
</file>