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9" r:id="rId4"/>
    <p:sldId id="260" r:id="rId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0" y="374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01/03/2010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01/03/2010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01/03/2010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01/03/2010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01/03/2010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01/03/2010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01/03/2010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01/03/2010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01/03/2010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01/03/2010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01/03/2010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01/03/2010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01/03/2010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4, 1° de marzo 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pPr lvl="0"/>
            <a:r>
              <a:rPr lang="es-CO" sz="1800" dirty="0" smtClean="0"/>
              <a:t>Bajo la orientación del Profesor Germán Espinoza, de la Universidad Javeriana, los miembros de la Red de Universidades con Especialización en Revisoría Fiscal  estudiaron el marco conceptual de los trabajos de aseguramiento.</a:t>
            </a:r>
          </a:p>
          <a:p>
            <a:pPr lvl="0"/>
            <a:r>
              <a:rPr lang="es-CO" sz="1800" dirty="0" smtClean="0"/>
              <a:t>En su reunión semanal, los profesores de planta ajustaron los detalles de las actividades que se llevarán a cabo el 9 y el 12 de marzo en el marco de la celebración del Día de Contador Público Colombiano.</a:t>
            </a:r>
          </a:p>
          <a:p>
            <a:pPr lvl="0"/>
            <a:r>
              <a:rPr lang="es-CO" sz="1800" dirty="0" smtClean="0"/>
              <a:t>El Director del  Departamento asistió los días 24 y 25 de febrero al seminario “Negociación Avanzada”, curso patrocinado por nuestra Universidad en desarrollo de su plan de formación.</a:t>
            </a:r>
          </a:p>
          <a:p>
            <a:pPr lvl="0"/>
            <a:endParaRPr lang="es-CO" sz="16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pPr lvl="0"/>
            <a:r>
              <a:rPr lang="es-CO" sz="1800" dirty="0" smtClean="0"/>
              <a:t>Por segunda vez se reunieron el Director del Departamento y la Directora de la Biblioteca. En esta ocasión centraron su atención en el uso del correo postal como vía para la importación de libros.</a:t>
            </a:r>
          </a:p>
          <a:p>
            <a:pPr lvl="0"/>
            <a:r>
              <a:rPr lang="es-CO" sz="1800" dirty="0" smtClean="0"/>
              <a:t>El Decano Académico y la Secretaria de la Facultad se reunieron con los directores del área contable para evaluar el estado de las gestiones orientadas a renovar la acreditación del programa de Contaduría Pública.</a:t>
            </a:r>
          </a:p>
          <a:p>
            <a:pPr lvl="0"/>
            <a:r>
              <a:rPr lang="es-CO" sz="1800" dirty="0" smtClean="0"/>
              <a:t>Los profesores del componente curricular dedicado a lo gubernamental y a lo tributario se reunieron para definir su contribución a los planes  y estrategias para el semestre 2010-1.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 calcmode="lin" valueType="num">
                                      <p:cBhvr additive="base">
                                        <p:cTn id="40"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bg/>
                                          </p:spTgt>
                                        </p:tgtEl>
                                        <p:attrNameLst>
                                          <p:attrName>style.visibility</p:attrName>
                                        </p:attrNameLst>
                                      </p:cBhvr>
                                      <p:to>
                                        <p:strVal val="visible"/>
                                      </p:to>
                                    </p:set>
                                    <p:anim calcmode="lin" valueType="num">
                                      <p:cBhvr additive="base">
                                        <p:cTn id="4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txEl>
                                              <p:pRg st="0" end="0"/>
                                            </p:txEl>
                                          </p:spTgt>
                                        </p:tgtEl>
                                        <p:attrNameLst>
                                          <p:attrName>style.visibility</p:attrName>
                                        </p:attrNameLst>
                                      </p:cBhvr>
                                      <p:to>
                                        <p:strVal val="visible"/>
                                      </p:to>
                                    </p:set>
                                    <p:anim calcmode="lin" valueType="num">
                                      <p:cBhvr additive="base">
                                        <p:cTn id="52"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txEl>
                                              <p:pRg st="1" end="1"/>
                                            </p:txEl>
                                          </p:spTgt>
                                        </p:tgtEl>
                                        <p:attrNameLst>
                                          <p:attrName>style.visibility</p:attrName>
                                        </p:attrNameLst>
                                      </p:cBhvr>
                                      <p:to>
                                        <p:strVal val="visible"/>
                                      </p:to>
                                    </p:set>
                                    <p:anim calcmode="lin" valueType="num">
                                      <p:cBhvr additive="base">
                                        <p:cTn id="58"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6">
                                            <p:txEl>
                                              <p:pRg st="2" end="2"/>
                                            </p:txEl>
                                          </p:spTgt>
                                        </p:tgtEl>
                                        <p:attrNameLst>
                                          <p:attrName>style.visibility</p:attrName>
                                        </p:attrNameLst>
                                      </p:cBhvr>
                                      <p:to>
                                        <p:strVal val="visible"/>
                                      </p:to>
                                    </p:set>
                                    <p:anim calcmode="lin" valueType="num">
                                      <p:cBhvr additive="base">
                                        <p:cTn id="64"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5"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wipe(down)">
                                      <p:cBhvr>
                                        <p:cTn id="70" dur="500"/>
                                        <p:tgtEl>
                                          <p:spTgt spid="13"/>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wipe(down)">
                                      <p:cBhvr>
                                        <p:cTn id="7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Así mismo, se reunieron los profesores de los componentes de Sistemas de Información y Contabilidad Gerencial.</a:t>
            </a:r>
          </a:p>
          <a:p>
            <a:r>
              <a:rPr lang="es-CO" sz="1800" dirty="0" smtClean="0"/>
              <a:t>El 24 de febrero se llevó a cabo el preparatorio en Contabilidad Gerencial.</a:t>
            </a:r>
          </a:p>
          <a:p>
            <a:pPr lvl="0"/>
            <a:r>
              <a:rPr lang="es-CO" sz="1800" dirty="0" smtClean="0"/>
              <a:t> El 27 de febrero se practicó el preparatorio en Finanzas. </a:t>
            </a:r>
          </a:p>
          <a:p>
            <a:pPr lvl="0"/>
            <a:r>
              <a:rPr lang="es-CO" sz="1800" dirty="0" smtClean="0"/>
              <a:t>Los estudiantes de pregrado se encuentran presentando los primeros parciales de este período académico</a:t>
            </a:r>
            <a:r>
              <a:rPr lang="es-CO" sz="1800" dirty="0" smtClean="0"/>
              <a:t>.</a:t>
            </a:r>
          </a:p>
          <a:p>
            <a:pPr lvl="0"/>
            <a:r>
              <a:rPr lang="es-CO" sz="1800" dirty="0" smtClean="0"/>
              <a:t>Circularon Novitas </a:t>
            </a:r>
            <a:r>
              <a:rPr lang="es-CO" sz="1800" dirty="0" smtClean="0"/>
              <a:t>247, </a:t>
            </a:r>
            <a:r>
              <a:rPr lang="es-CO" sz="1800" dirty="0" smtClean="0"/>
              <a:t>las ediciones de Contrapartida </a:t>
            </a:r>
            <a:r>
              <a:rPr lang="es-CO" sz="1800" dirty="0" smtClean="0"/>
              <a:t>números142, 143 y 144 </a:t>
            </a:r>
            <a:r>
              <a:rPr lang="es-CO" sz="1800" dirty="0" smtClean="0"/>
              <a:t>y el </a:t>
            </a:r>
            <a:r>
              <a:rPr lang="es-CO" sz="1800" smtClean="0"/>
              <a:t>número </a:t>
            </a:r>
            <a:r>
              <a:rPr lang="es-CO" sz="1800" smtClean="0"/>
              <a:t>3 </a:t>
            </a:r>
            <a:r>
              <a:rPr lang="es-CO" sz="1800" dirty="0" smtClean="0"/>
              <a:t>de Registro Contable</a:t>
            </a:r>
            <a:endParaRPr lang="es-CO" sz="1800" dirty="0" smtClean="0"/>
          </a:p>
          <a:p>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800" dirty="0" smtClean="0"/>
              <a:t>Berenice Rozo Guerrero fue promovida y en adelante trabajará en la </a:t>
            </a:r>
            <a:r>
              <a:rPr lang="es-CO" sz="1800" dirty="0" err="1" smtClean="0"/>
              <a:t>Vicerrectoría</a:t>
            </a:r>
            <a:r>
              <a:rPr lang="es-CO" sz="1800" dirty="0" smtClean="0"/>
              <a:t> Académica. A partir del 1 de Marzo, la señorita </a:t>
            </a:r>
            <a:r>
              <a:rPr lang="es-CO" sz="1800" dirty="0" err="1" smtClean="0"/>
              <a:t>Nidya</a:t>
            </a:r>
            <a:r>
              <a:rPr lang="es-CO" sz="1800" dirty="0" smtClean="0"/>
              <a:t> Consuelo Martinez Santana se desempeñará como secretaria del Departamento de Ciencias Contables.</a:t>
            </a:r>
          </a:p>
          <a:p>
            <a:pPr lvl="0"/>
            <a:r>
              <a:rPr lang="es-CO" sz="1800" dirty="0" smtClean="0"/>
              <a:t>Los coordinadores de la Red de Universidades con Especialización en Revisoría Fiscal  se reunieron para continuar preparando el IV Encuentro de Profesores de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 calcmode="lin" valueType="num">
                                      <p:cBhvr additive="base">
                                        <p:cTn id="40"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5">
                                            <p:txEl>
                                              <p:pRg st="3" end="3"/>
                                            </p:txEl>
                                          </p:spTgt>
                                        </p:tgtEl>
                                        <p:attrNameLst>
                                          <p:attrName>style.visibility</p:attrName>
                                        </p:attrNameLst>
                                      </p:cBhvr>
                                      <p:to>
                                        <p:strVal val="visible"/>
                                      </p:to>
                                    </p:set>
                                    <p:anim calcmode="lin" valueType="num">
                                      <p:cBhvr additive="base">
                                        <p:cTn id="46"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5">
                                            <p:txEl>
                                              <p:pRg st="4" end="4"/>
                                            </p:txEl>
                                          </p:spTgt>
                                        </p:tgtEl>
                                        <p:attrNameLst>
                                          <p:attrName>style.visibility</p:attrName>
                                        </p:attrNameLst>
                                      </p:cBhvr>
                                      <p:to>
                                        <p:strVal val="visible"/>
                                      </p:to>
                                    </p:set>
                                    <p:anim calcmode="lin" valueType="num">
                                      <p:cBhvr additive="base">
                                        <p:cTn id="52"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bg/>
                                          </p:spTgt>
                                        </p:tgtEl>
                                        <p:attrNameLst>
                                          <p:attrName>style.visibility</p:attrName>
                                        </p:attrNameLst>
                                      </p:cBhvr>
                                      <p:to>
                                        <p:strVal val="visible"/>
                                      </p:to>
                                    </p:set>
                                    <p:anim calcmode="lin" valueType="num">
                                      <p:cBhvr additive="base">
                                        <p:cTn id="58"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6">
                                            <p:txEl>
                                              <p:pRg st="0" end="0"/>
                                            </p:txEl>
                                          </p:spTgt>
                                        </p:tgtEl>
                                        <p:attrNameLst>
                                          <p:attrName>style.visibility</p:attrName>
                                        </p:attrNameLst>
                                      </p:cBhvr>
                                      <p:to>
                                        <p:strVal val="visible"/>
                                      </p:to>
                                    </p:set>
                                    <p:anim calcmode="lin" valueType="num">
                                      <p:cBhvr additive="base">
                                        <p:cTn id="6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6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6">
                                            <p:txEl>
                                              <p:pRg st="1" end="1"/>
                                            </p:txEl>
                                          </p:spTgt>
                                        </p:tgtEl>
                                        <p:attrNameLst>
                                          <p:attrName>style.visibility</p:attrName>
                                        </p:attrNameLst>
                                      </p:cBhvr>
                                      <p:to>
                                        <p:strVal val="visible"/>
                                      </p:to>
                                    </p:set>
                                    <p:anim calcmode="lin" valueType="num">
                                      <p:cBhvr additive="base">
                                        <p:cTn id="70"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71"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grpId="0" nodeType="click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wipe(down)">
                                      <p:cBhvr>
                                        <p:cTn id="76" dur="500"/>
                                        <p:tgtEl>
                                          <p:spTgt spid="13"/>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wipe(down)">
                                      <p:cBhvr>
                                        <p:cTn id="8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a:t>
            </a:r>
            <a:r>
              <a:rPr lang="es-CO" sz="1800" dirty="0" err="1" smtClean="0"/>
              <a:t>Vicerrectoría</a:t>
            </a:r>
            <a:r>
              <a:rPr lang="es-CO" sz="1800" dirty="0" smtClean="0"/>
              <a:t> Académica promulgó el calendario de los procesos académicos y administrativos de matrícula para el segundo y tercer  período de 2010 y primer, segundo y tercer periodo de 2011</a:t>
            </a:r>
          </a:p>
          <a:p>
            <a:pPr lvl="0"/>
            <a:r>
              <a:rPr lang="es-CO" sz="1800" dirty="0" smtClean="0"/>
              <a:t>Con el estudio de la norma IFRS 7, el Grupo de Estudios en Contabilidad Internacional, terminó su primer ciclo, a través del cual reflexionó sobre la totalidad de las normas internacionales de contabilidad o de información financiera vigentes.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800" dirty="0" smtClean="0"/>
              <a:t>El 23 de febrero tuvo lugar la conferencia “Cooperación internacional entre supervisores de la profesión contable de talla mundial”</a:t>
            </a:r>
          </a:p>
          <a:p>
            <a:pPr lvl="0"/>
            <a:r>
              <a:rPr lang="es-CO" sz="1800" dirty="0" smtClean="0"/>
              <a:t>El Centro de Estudios en Derecho Contable continuó su estudio del documento “</a:t>
            </a:r>
            <a:r>
              <a:rPr lang="en-US" sz="1800" dirty="0" smtClean="0"/>
              <a:t>Preliminary Views, Conceptual Framework for Financial Reporting: The Reporting Entity”</a:t>
            </a:r>
            <a:endParaRPr lang="es-CO" sz="1800" dirty="0" smtClean="0"/>
          </a:p>
          <a:p>
            <a:pPr lvl="0"/>
            <a:r>
              <a:rPr lang="es-CO" sz="1800" dirty="0" smtClean="0"/>
              <a:t>Circuló el primer número del boletín virtual REGRESA, dirigido a los egresados de la Universidad.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bg/>
                                          </p:spTgt>
                                        </p:tgtEl>
                                        <p:attrNameLst>
                                          <p:attrName>style.visibility</p:attrName>
                                        </p:attrNameLst>
                                      </p:cBhvr>
                                      <p:to>
                                        <p:strVal val="visible"/>
                                      </p:to>
                                    </p:set>
                                    <p:anim calcmode="lin" valueType="num">
                                      <p:cBhvr additive="base">
                                        <p:cTn id="4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txEl>
                                              <p:pRg st="0" end="0"/>
                                            </p:txEl>
                                          </p:spTgt>
                                        </p:tgtEl>
                                        <p:attrNameLst>
                                          <p:attrName>style.visibility</p:attrName>
                                        </p:attrNameLst>
                                      </p:cBhvr>
                                      <p:to>
                                        <p:strVal val="visible"/>
                                      </p:to>
                                    </p:set>
                                    <p:anim calcmode="lin" valueType="num">
                                      <p:cBhvr additive="base">
                                        <p:cTn id="4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anim calcmode="lin" valueType="num">
                                      <p:cBhvr additive="base">
                                        <p:cTn id="52"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txEl>
                                              <p:pRg st="2" end="2"/>
                                            </p:txEl>
                                          </p:spTgt>
                                        </p:tgtEl>
                                        <p:attrNameLst>
                                          <p:attrName>style.visibility</p:attrName>
                                        </p:attrNameLst>
                                      </p:cBhvr>
                                      <p:to>
                                        <p:strVal val="visible"/>
                                      </p:to>
                                    </p:set>
                                    <p:anim calcmode="lin" valueType="num">
                                      <p:cBhvr additive="base">
                                        <p:cTn id="58"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down)">
                                      <p:cBhvr>
                                        <p:cTn id="64" dur="500"/>
                                        <p:tgtEl>
                                          <p:spTgt spid="1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wipe(down)">
                                      <p:cBhvr>
                                        <p:cTn id="6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172</TotalTime>
  <Words>499</Words>
  <Application>Microsoft Office PowerPoint</Application>
  <PresentationFormat>Presentación en pantalla (4:3)</PresentationFormat>
  <Paragraphs>23</Paragraphs>
  <Slides>4</Slides>
  <Notes>3</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Viajes</vt:lpstr>
      <vt:lpstr>Registro contable</vt:lpstr>
      <vt:lpstr>Diapositiva 2</vt:lpstr>
      <vt:lpstr>Diapositiva 3</vt:lpstr>
      <vt:lpstr>Diapositiva 4</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24</cp:revision>
  <dcterms:created xsi:type="dcterms:W3CDTF">2010-02-05T13:43:46Z</dcterms:created>
  <dcterms:modified xsi:type="dcterms:W3CDTF">2010-03-01T18:43:25Z</dcterms:modified>
</cp:coreProperties>
</file>