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3"/>
  </p:notesMasterIdLst>
  <p:sldIdLst>
    <p:sldId id="256" r:id="rId2"/>
    <p:sldId id="261" r:id="rId3"/>
    <p:sldId id="262" r:id="rId4"/>
    <p:sldId id="263" r:id="rId5"/>
    <p:sldId id="264" r:id="rId6"/>
    <p:sldId id="265" r:id="rId7"/>
    <p:sldId id="266" r:id="rId8"/>
    <p:sldId id="267" r:id="rId9"/>
    <p:sldId id="268" r:id="rId10"/>
    <p:sldId id="269" r:id="rId11"/>
    <p:sldId id="270" r:id="rId12"/>
  </p:sldIdLst>
  <p:sldSz cx="9144000" cy="6858000" type="screen4x3"/>
  <p:notesSz cx="6858000" cy="9144000"/>
  <p:custDataLst>
    <p:tags r:id="rId14"/>
  </p:custDataLst>
  <p:defaultTextStyle>
    <a:defPPr lvl="0">
      <a:defRPr lang="es-CO"/>
    </a:defPPr>
    <a:lvl1pPr marL="0" lvl="0" algn="l" defTabSz="914400" rtl="0" eaLnBrk="1" latinLnBrk="0" hangingPunct="1">
      <a:defRPr sz="1800" kern="1200">
        <a:solidFill>
          <a:schemeClr val="tx1"/>
        </a:solidFill>
        <a:latin typeface="+mn-lt"/>
        <a:ea typeface="+mn-ea"/>
        <a:cs typeface="+mn-cs"/>
      </a:defRPr>
    </a:lvl1pPr>
    <a:lvl2pPr marL="457200" lvl="1" algn="l" defTabSz="914400" rtl="0" eaLnBrk="1" latinLnBrk="0" hangingPunct="1">
      <a:defRPr sz="1800" kern="1200">
        <a:solidFill>
          <a:schemeClr val="tx1"/>
        </a:solidFill>
        <a:latin typeface="+mn-lt"/>
        <a:ea typeface="+mn-ea"/>
        <a:cs typeface="+mn-cs"/>
      </a:defRPr>
    </a:lvl2pPr>
    <a:lvl3pPr marL="914400" lvl="2" algn="l" defTabSz="914400" rtl="0" eaLnBrk="1" latinLnBrk="0" hangingPunct="1">
      <a:defRPr sz="1800" kern="1200">
        <a:solidFill>
          <a:schemeClr val="tx1"/>
        </a:solidFill>
        <a:latin typeface="+mn-lt"/>
        <a:ea typeface="+mn-ea"/>
        <a:cs typeface="+mn-cs"/>
      </a:defRPr>
    </a:lvl3pPr>
    <a:lvl4pPr marL="1371600" lvl="3" algn="l" defTabSz="914400" rtl="0" eaLnBrk="1" latinLnBrk="0" hangingPunct="1">
      <a:defRPr sz="1800" kern="1200">
        <a:solidFill>
          <a:schemeClr val="tx1"/>
        </a:solidFill>
        <a:latin typeface="+mn-lt"/>
        <a:ea typeface="+mn-ea"/>
        <a:cs typeface="+mn-cs"/>
      </a:defRPr>
    </a:lvl4pPr>
    <a:lvl5pPr marL="1828800" lvl="4" algn="l" defTabSz="914400" rtl="0" eaLnBrk="1" latinLnBrk="0" hangingPunct="1">
      <a:defRPr sz="1800" kern="1200">
        <a:solidFill>
          <a:schemeClr val="tx1"/>
        </a:solidFill>
        <a:latin typeface="+mn-lt"/>
        <a:ea typeface="+mn-ea"/>
        <a:cs typeface="+mn-cs"/>
      </a:defRPr>
    </a:lvl5pPr>
    <a:lvl6pPr marL="2286000" lvl="5" algn="l" defTabSz="914400" rtl="0" eaLnBrk="1" latinLnBrk="0" hangingPunct="1">
      <a:defRPr sz="1800" kern="1200">
        <a:solidFill>
          <a:schemeClr val="tx1"/>
        </a:solidFill>
        <a:latin typeface="+mn-lt"/>
        <a:ea typeface="+mn-ea"/>
        <a:cs typeface="+mn-cs"/>
      </a:defRPr>
    </a:lvl6pPr>
    <a:lvl7pPr marL="2743200" lvl="6" algn="l" defTabSz="914400" rtl="0" eaLnBrk="1" latinLnBrk="0" hangingPunct="1">
      <a:defRPr sz="1800" kern="1200">
        <a:solidFill>
          <a:schemeClr val="tx1"/>
        </a:solidFill>
        <a:latin typeface="+mn-lt"/>
        <a:ea typeface="+mn-ea"/>
        <a:cs typeface="+mn-cs"/>
      </a:defRPr>
    </a:lvl7pPr>
    <a:lvl8pPr marL="3200400" lvl="7" algn="l" defTabSz="914400" rtl="0" eaLnBrk="1" latinLnBrk="0" hangingPunct="1">
      <a:defRPr sz="1800" kern="1200">
        <a:solidFill>
          <a:schemeClr val="tx1"/>
        </a:solidFill>
        <a:latin typeface="+mn-lt"/>
        <a:ea typeface="+mn-ea"/>
        <a:cs typeface="+mn-cs"/>
      </a:defRPr>
    </a:lvl8pPr>
    <a:lvl9pPr marL="3657600" lvl="8"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69" autoAdjust="0"/>
    <p:restoredTop sz="93225" autoAdjust="0"/>
  </p:normalViewPr>
  <p:slideViewPr>
    <p:cSldViewPr snapToGrid="0">
      <p:cViewPr varScale="1">
        <p:scale>
          <a:sx n="57" d="100"/>
          <a:sy n="57" d="100"/>
        </p:scale>
        <p:origin x="1540" y="36"/>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gs" Target="tags/tag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CO"/>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7A4A78E-36A0-4C82-A63C-1DF8B56BE281}" type="datetimeFigureOut">
              <a:rPr lang="es-CO" smtClean="0"/>
              <a:pPr/>
              <a:t>5/04/2020</a:t>
            </a:fld>
            <a:endParaRPr lang="es-CO"/>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CO"/>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CO"/>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ADE55E3-A00E-43FD-A031-841EC2C2B02A}" type="slidenum">
              <a:rPr lang="es-CO" smtClean="0"/>
              <a:pPr/>
              <a:t>‹Nº›</a:t>
            </a:fld>
            <a:endParaRPr lang="es-CO"/>
          </a:p>
        </p:txBody>
      </p:sp>
    </p:spTree>
    <p:extLst>
      <p:ext uri="{BB962C8B-B14F-4D97-AF65-F5344CB8AC3E}">
        <p14:creationId xmlns:p14="http://schemas.microsoft.com/office/powerpoint/2010/main" val="30253343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10"/>
          </p:nvPr>
        </p:nvSpPr>
        <p:spPr/>
        <p:txBody>
          <a:bodyPr/>
          <a:lstStyle/>
          <a:p>
            <a:fld id="{0ADE55E3-A00E-43FD-A031-841EC2C2B02A}" type="slidenum">
              <a:rPr lang="es-CO" smtClean="0"/>
              <a:pPr/>
              <a:t>1</a:t>
            </a:fld>
            <a:endParaRPr lang="es-CO"/>
          </a:p>
        </p:txBody>
      </p:sp>
    </p:spTree>
    <p:extLst>
      <p:ext uri="{BB962C8B-B14F-4D97-AF65-F5344CB8AC3E}">
        <p14:creationId xmlns:p14="http://schemas.microsoft.com/office/powerpoint/2010/main" val="92612598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10</a:t>
            </a:fld>
            <a:endParaRPr lang="es-CO"/>
          </a:p>
        </p:txBody>
      </p:sp>
    </p:spTree>
    <p:extLst>
      <p:ext uri="{BB962C8B-B14F-4D97-AF65-F5344CB8AC3E}">
        <p14:creationId xmlns:p14="http://schemas.microsoft.com/office/powerpoint/2010/main" val="192118106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11</a:t>
            </a:fld>
            <a:endParaRPr lang="es-CO"/>
          </a:p>
        </p:txBody>
      </p:sp>
    </p:spTree>
    <p:extLst>
      <p:ext uri="{BB962C8B-B14F-4D97-AF65-F5344CB8AC3E}">
        <p14:creationId xmlns:p14="http://schemas.microsoft.com/office/powerpoint/2010/main" val="292636411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2</a:t>
            </a:fld>
            <a:endParaRPr lang="es-CO"/>
          </a:p>
        </p:txBody>
      </p:sp>
    </p:spTree>
    <p:extLst>
      <p:ext uri="{BB962C8B-B14F-4D97-AF65-F5344CB8AC3E}">
        <p14:creationId xmlns:p14="http://schemas.microsoft.com/office/powerpoint/2010/main" val="145842649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3</a:t>
            </a:fld>
            <a:endParaRPr lang="es-CO"/>
          </a:p>
        </p:txBody>
      </p:sp>
    </p:spTree>
    <p:extLst>
      <p:ext uri="{BB962C8B-B14F-4D97-AF65-F5344CB8AC3E}">
        <p14:creationId xmlns:p14="http://schemas.microsoft.com/office/powerpoint/2010/main" val="212883606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4</a:t>
            </a:fld>
            <a:endParaRPr lang="es-CO"/>
          </a:p>
        </p:txBody>
      </p:sp>
    </p:spTree>
    <p:extLst>
      <p:ext uri="{BB962C8B-B14F-4D97-AF65-F5344CB8AC3E}">
        <p14:creationId xmlns:p14="http://schemas.microsoft.com/office/powerpoint/2010/main" val="243315726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5</a:t>
            </a:fld>
            <a:endParaRPr lang="es-CO"/>
          </a:p>
        </p:txBody>
      </p:sp>
    </p:spTree>
    <p:extLst>
      <p:ext uri="{BB962C8B-B14F-4D97-AF65-F5344CB8AC3E}">
        <p14:creationId xmlns:p14="http://schemas.microsoft.com/office/powerpoint/2010/main" val="79437734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6</a:t>
            </a:fld>
            <a:endParaRPr lang="es-CO"/>
          </a:p>
        </p:txBody>
      </p:sp>
    </p:spTree>
    <p:extLst>
      <p:ext uri="{BB962C8B-B14F-4D97-AF65-F5344CB8AC3E}">
        <p14:creationId xmlns:p14="http://schemas.microsoft.com/office/powerpoint/2010/main" val="313121860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7</a:t>
            </a:fld>
            <a:endParaRPr lang="es-CO"/>
          </a:p>
        </p:txBody>
      </p:sp>
    </p:spTree>
    <p:extLst>
      <p:ext uri="{BB962C8B-B14F-4D97-AF65-F5344CB8AC3E}">
        <p14:creationId xmlns:p14="http://schemas.microsoft.com/office/powerpoint/2010/main" val="253885467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8</a:t>
            </a:fld>
            <a:endParaRPr lang="es-CO"/>
          </a:p>
        </p:txBody>
      </p:sp>
    </p:spTree>
    <p:extLst>
      <p:ext uri="{BB962C8B-B14F-4D97-AF65-F5344CB8AC3E}">
        <p14:creationId xmlns:p14="http://schemas.microsoft.com/office/powerpoint/2010/main" val="190087927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9</a:t>
            </a:fld>
            <a:endParaRPr lang="es-CO"/>
          </a:p>
        </p:txBody>
      </p:sp>
    </p:spTree>
    <p:extLst>
      <p:ext uri="{BB962C8B-B14F-4D97-AF65-F5344CB8AC3E}">
        <p14:creationId xmlns:p14="http://schemas.microsoft.com/office/powerpoint/2010/main" val="16738748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28 Título"/>
          <p:cNvSpPr>
            <a:spLocks noGrp="1"/>
          </p:cNvSpPr>
          <p:nvPr>
            <p:ph type="ctrTitle"/>
          </p:nvPr>
        </p:nvSpPr>
        <p:spPr>
          <a:xfrm>
            <a:off x="381000" y="4853411"/>
            <a:ext cx="8458200" cy="1222375"/>
          </a:xfrm>
        </p:spPr>
        <p:txBody>
          <a:bodyPr anchor="t"/>
          <a:lstStyle/>
          <a:p>
            <a:r>
              <a:rPr kumimoji="0" lang="es-ES"/>
              <a:t>Haga clic para modificar el estilo de título del patrón</a:t>
            </a:r>
            <a:endParaRPr kumimoji="0" lang="en-US"/>
          </a:p>
        </p:txBody>
      </p:sp>
      <p:sp>
        <p:nvSpPr>
          <p:cNvPr id="9" name="8 Subtítulo"/>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a:t>Haga clic para modificar el estilo de subtítulo del patrón</a:t>
            </a:r>
            <a:endParaRPr kumimoji="0" lang="en-US"/>
          </a:p>
        </p:txBody>
      </p:sp>
      <p:sp>
        <p:nvSpPr>
          <p:cNvPr id="16" name="15 Marcador de fecha"/>
          <p:cNvSpPr>
            <a:spLocks noGrp="1"/>
          </p:cNvSpPr>
          <p:nvPr>
            <p:ph type="dt" sz="half" idx="10"/>
          </p:nvPr>
        </p:nvSpPr>
        <p:spPr/>
        <p:txBody>
          <a:bodyPr/>
          <a:lstStyle/>
          <a:p>
            <a:fld id="{0802B026-D3D0-4D75-8C57-6085F1C3ABC7}" type="datetime1">
              <a:rPr lang="es-CO" smtClean="0"/>
              <a:t>5/04/2020</a:t>
            </a:fld>
            <a:endParaRPr lang="es-CO"/>
          </a:p>
        </p:txBody>
      </p:sp>
      <p:sp>
        <p:nvSpPr>
          <p:cNvPr id="2" name="1 Marcador de pie de página"/>
          <p:cNvSpPr>
            <a:spLocks noGrp="1"/>
          </p:cNvSpPr>
          <p:nvPr>
            <p:ph type="ftr" sz="quarter" idx="11"/>
          </p:nvPr>
        </p:nvSpPr>
        <p:spPr/>
        <p:txBody>
          <a:bodyPr/>
          <a:lstStyle/>
          <a:p>
            <a:endParaRPr lang="es-CO"/>
          </a:p>
        </p:txBody>
      </p:sp>
      <p:sp>
        <p:nvSpPr>
          <p:cNvPr id="15" name="14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‹Nº›</a:t>
            </a:fld>
            <a:endParaRPr lang="es-CO"/>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8EC40E92-7DA5-43D8-985E-EAF30807E519}" type="datetime1">
              <a:rPr lang="es-CO" smtClean="0"/>
              <a:t>5/04/2020</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858000" y="549276"/>
            <a:ext cx="1828800" cy="5851525"/>
          </a:xfrm>
        </p:spPr>
        <p:txBody>
          <a:bodyPr vert="eaVert"/>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a:xfrm>
            <a:off x="457200" y="549276"/>
            <a:ext cx="6248400" cy="5851525"/>
          </a:xfrm>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5953E614-17A9-43E2-85CA-E610E692B630}" type="datetime1">
              <a:rPr lang="es-CO" smtClean="0"/>
              <a:t>5/04/2020</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2" name="21 Título"/>
          <p:cNvSpPr>
            <a:spLocks noGrp="1"/>
          </p:cNvSpPr>
          <p:nvPr>
            <p:ph type="title"/>
          </p:nvPr>
        </p:nvSpPr>
        <p:spPr/>
        <p:txBody>
          <a:bodyPr/>
          <a:lstStyle/>
          <a:p>
            <a:r>
              <a:rPr kumimoji="0" lang="es-ES"/>
              <a:t>Haga clic para modificar el estilo de título del patrón</a:t>
            </a:r>
            <a:endParaRPr kumimoji="0" lang="en-US"/>
          </a:p>
        </p:txBody>
      </p:sp>
      <p:sp>
        <p:nvSpPr>
          <p:cNvPr id="27" name="26 Marcador de contenido"/>
          <p:cNvSpPr>
            <a:spLocks noGrp="1"/>
          </p:cNvSpPr>
          <p:nvPr>
            <p:ph idx="1"/>
          </p:nvPr>
        </p:nvSpPr>
        <p:spPr/>
        <p:txBody>
          <a:body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5" name="24 Marcador de fecha"/>
          <p:cNvSpPr>
            <a:spLocks noGrp="1"/>
          </p:cNvSpPr>
          <p:nvPr>
            <p:ph type="dt" sz="half" idx="10"/>
          </p:nvPr>
        </p:nvSpPr>
        <p:spPr/>
        <p:txBody>
          <a:bodyPr/>
          <a:lstStyle/>
          <a:p>
            <a:fld id="{5A2CAE3F-7AB2-4219-A3AA-A679FF1AD429}" type="datetime1">
              <a:rPr lang="es-CO" smtClean="0"/>
              <a:t>5/04/2020</a:t>
            </a:fld>
            <a:endParaRPr lang="es-CO"/>
          </a:p>
        </p:txBody>
      </p:sp>
      <p:sp>
        <p:nvSpPr>
          <p:cNvPr id="19" name="18 Marcador de pie de página"/>
          <p:cNvSpPr>
            <a:spLocks noGrp="1"/>
          </p:cNvSpPr>
          <p:nvPr>
            <p:ph type="ftr" sz="quarter" idx="11"/>
          </p:nvPr>
        </p:nvSpPr>
        <p:spPr>
          <a:xfrm>
            <a:off x="3581400" y="76200"/>
            <a:ext cx="2895600" cy="288925"/>
          </a:xfrm>
        </p:spPr>
        <p:txBody>
          <a:bodyPr/>
          <a:lstStyle/>
          <a:p>
            <a:endParaRPr lang="es-CO"/>
          </a:p>
        </p:txBody>
      </p:sp>
      <p:sp>
        <p:nvSpPr>
          <p:cNvPr id="16" name="15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‹Nº›</a:t>
            </a:fld>
            <a:endParaRPr lang="es-CO"/>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5 Marcador de texto"/>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a:t>Haga clic para modificar el estilo de texto del patrón</a:t>
            </a:r>
          </a:p>
        </p:txBody>
      </p:sp>
      <p:sp>
        <p:nvSpPr>
          <p:cNvPr id="19" name="18 Marcador de fecha"/>
          <p:cNvSpPr>
            <a:spLocks noGrp="1"/>
          </p:cNvSpPr>
          <p:nvPr>
            <p:ph type="dt" sz="half" idx="10"/>
          </p:nvPr>
        </p:nvSpPr>
        <p:spPr/>
        <p:txBody>
          <a:bodyPr/>
          <a:lstStyle/>
          <a:p>
            <a:fld id="{D9C576DE-CDF1-4D50-BA6D-A0C94D0C047F}" type="datetime1">
              <a:rPr lang="es-CO" smtClean="0"/>
              <a:t>5/04/2020</a:t>
            </a:fld>
            <a:endParaRPr lang="es-CO"/>
          </a:p>
        </p:txBody>
      </p:sp>
      <p:sp>
        <p:nvSpPr>
          <p:cNvPr id="11" name="10 Marcador de pie de página"/>
          <p:cNvSpPr>
            <a:spLocks noGrp="1"/>
          </p:cNvSpPr>
          <p:nvPr>
            <p:ph type="ftr" sz="quarter" idx="11"/>
          </p:nvPr>
        </p:nvSpPr>
        <p:spPr/>
        <p:txBody>
          <a:bodyPr/>
          <a:lstStyle/>
          <a:p>
            <a:endParaRPr lang="es-CO"/>
          </a:p>
        </p:txBody>
      </p:sp>
      <p:sp>
        <p:nvSpPr>
          <p:cNvPr id="16" name="1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
        <p:nvSpPr>
          <p:cNvPr id="8" name="7 Título"/>
          <p:cNvSpPr>
            <a:spLocks noGrp="1"/>
          </p:cNvSpPr>
          <p:nvPr>
            <p:ph type="title"/>
          </p:nvPr>
        </p:nvSpPr>
        <p:spPr>
          <a:xfrm>
            <a:off x="180475" y="2947085"/>
            <a:ext cx="8686800" cy="1184825"/>
          </a:xfrm>
        </p:spPr>
        <p:txBody>
          <a:bodyPr rtlCol="0" anchor="t"/>
          <a:lstStyle>
            <a:lvl1pPr algn="r">
              <a:defRPr/>
            </a:lvl1pPr>
          </a:lstStyle>
          <a:p>
            <a:r>
              <a:rPr kumimoji="0" lang="es-ES"/>
              <a:t>Haga clic para modificar el estilo de título del patrón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0" name="19 Título"/>
          <p:cNvSpPr>
            <a:spLocks noGrp="1"/>
          </p:cNvSpPr>
          <p:nvPr>
            <p:ph type="title"/>
          </p:nvPr>
        </p:nvSpPr>
        <p:spPr>
          <a:xfrm>
            <a:off x="301752" y="457200"/>
            <a:ext cx="8686800" cy="841248"/>
          </a:xfrm>
        </p:spPr>
        <p:txBody>
          <a:bodyPr/>
          <a:lstStyle/>
          <a:p>
            <a:r>
              <a:rPr kumimoji="0" lang="es-ES"/>
              <a:t>Haga clic para modificar el estilo de título del patrón</a:t>
            </a:r>
            <a:endParaRPr kumimoji="0" lang="en-US"/>
          </a:p>
        </p:txBody>
      </p:sp>
      <p:sp>
        <p:nvSpPr>
          <p:cNvPr id="14" name="13 Marcador de contenido"/>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dirty="0"/>
              <a:t>Haga clic para modificar el estilo de texto del patrón</a:t>
            </a:r>
          </a:p>
          <a:p>
            <a:pPr lvl="1" eaLnBrk="1" latinLnBrk="0" hangingPunct="1"/>
            <a:r>
              <a:rPr lang="es-ES" dirty="0"/>
              <a:t>Segundo nivel</a:t>
            </a:r>
          </a:p>
          <a:p>
            <a:pPr lvl="2" eaLnBrk="1" latinLnBrk="0" hangingPunct="1"/>
            <a:r>
              <a:rPr lang="es-ES" dirty="0"/>
              <a:t>Tercer nivel</a:t>
            </a:r>
          </a:p>
          <a:p>
            <a:pPr lvl="3" eaLnBrk="1" latinLnBrk="0" hangingPunct="1"/>
            <a:r>
              <a:rPr lang="es-ES" dirty="0"/>
              <a:t>Cuarto nivel</a:t>
            </a:r>
          </a:p>
          <a:p>
            <a:pPr lvl="4" eaLnBrk="1" latinLnBrk="0" hangingPunct="1"/>
            <a:r>
              <a:rPr lang="es-ES" dirty="0"/>
              <a:t>Quinto nivel</a:t>
            </a:r>
            <a:endParaRPr kumimoji="0" lang="en-US" dirty="0"/>
          </a:p>
        </p:txBody>
      </p:sp>
      <p:sp>
        <p:nvSpPr>
          <p:cNvPr id="13" name="12 Marcador de contenido"/>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1" name="20 Marcador de fecha"/>
          <p:cNvSpPr>
            <a:spLocks noGrp="1"/>
          </p:cNvSpPr>
          <p:nvPr>
            <p:ph type="dt" sz="half" idx="10"/>
          </p:nvPr>
        </p:nvSpPr>
        <p:spPr/>
        <p:txBody>
          <a:bodyPr/>
          <a:lstStyle/>
          <a:p>
            <a:fld id="{0FB891D8-4896-4B00-9807-82C35F0A879A}" type="datetime1">
              <a:rPr lang="es-CO" smtClean="0"/>
              <a:t>5/04/2020</a:t>
            </a:fld>
            <a:endParaRPr lang="es-CO"/>
          </a:p>
        </p:txBody>
      </p:sp>
      <p:sp>
        <p:nvSpPr>
          <p:cNvPr id="10" name="9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spTree>
      <p:nvGrpSpPr>
        <p:cNvPr id="1" name=""/>
        <p:cNvGrpSpPr/>
        <p:nvPr/>
      </p:nvGrpSpPr>
      <p:grpSpPr>
        <a:xfrm>
          <a:off x="0" y="0"/>
          <a:ext cx="0" cy="0"/>
          <a:chOff x="0" y="0"/>
          <a:chExt cx="0" cy="0"/>
        </a:xfrm>
      </p:grpSpPr>
      <p:sp>
        <p:nvSpPr>
          <p:cNvPr id="29" name="28 Título"/>
          <p:cNvSpPr>
            <a:spLocks noGrp="1"/>
          </p:cNvSpPr>
          <p:nvPr>
            <p:ph type="title"/>
          </p:nvPr>
        </p:nvSpPr>
        <p:spPr>
          <a:xfrm>
            <a:off x="304800" y="5410200"/>
            <a:ext cx="8610600" cy="882650"/>
          </a:xfrm>
        </p:spPr>
        <p:txBody>
          <a:bodyPr anchor="ctr"/>
          <a:lstStyle>
            <a:lvl1pPr>
              <a:defRPr/>
            </a:lvl1pPr>
          </a:lstStyle>
          <a:p>
            <a:r>
              <a:rPr kumimoji="0" lang="es-ES"/>
              <a:t>Haga clic para modificar el estilo de título del patrón</a:t>
            </a:r>
            <a:endParaRPr kumimoji="0" lang="en-US"/>
          </a:p>
        </p:txBody>
      </p:sp>
      <p:sp>
        <p:nvSpPr>
          <p:cNvPr id="13" name="12 Marcador de texto"/>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25" name="24 Marcador de texto"/>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4" name="3 Marcador de contenido"/>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8" name="27 Marcador de contenido"/>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10" name="9 Marcador de fecha"/>
          <p:cNvSpPr>
            <a:spLocks noGrp="1"/>
          </p:cNvSpPr>
          <p:nvPr>
            <p:ph type="dt" sz="half" idx="10"/>
          </p:nvPr>
        </p:nvSpPr>
        <p:spPr/>
        <p:txBody>
          <a:bodyPr/>
          <a:lstStyle/>
          <a:p>
            <a:fld id="{B1A51459-9CD6-459C-BB2A-8D7DD0169F21}" type="datetime1">
              <a:rPr lang="es-CO" smtClean="0"/>
              <a:t>5/04/2020</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a:xfrm>
            <a:off x="8229600" y="6477000"/>
            <a:ext cx="762000" cy="246888"/>
          </a:xfrm>
        </p:spPr>
        <p:txBody>
          <a:bodyPr/>
          <a:lstStyle/>
          <a:p>
            <a:fld id="{87159146-41A3-4BE1-A659-FD07DAF1089F}" type="slidenum">
              <a:rPr lang="es-CO" smtClean="0"/>
              <a:pPr/>
              <a:t>‹Nº›</a:t>
            </a:fld>
            <a:endParaRPr lang="es-CO"/>
          </a:p>
        </p:txBody>
      </p:sp>
      <p:sp>
        <p:nvSpPr>
          <p:cNvPr id="11" name="10 Conector recto"/>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30" name="29 Título"/>
          <p:cNvSpPr>
            <a:spLocks noGrp="1"/>
          </p:cNvSpPr>
          <p:nvPr>
            <p:ph type="title"/>
          </p:nvPr>
        </p:nvSpPr>
        <p:spPr>
          <a:xfrm>
            <a:off x="301752" y="457200"/>
            <a:ext cx="8686800" cy="841248"/>
          </a:xfrm>
        </p:spPr>
        <p:txBody>
          <a:bodyPr/>
          <a:lstStyle/>
          <a:p>
            <a:r>
              <a:rPr kumimoji="0" lang="es-ES"/>
              <a:t>Haga clic para modificar el estilo de título del patrón</a:t>
            </a:r>
            <a:endParaRPr kumimoji="0" lang="en-US"/>
          </a:p>
        </p:txBody>
      </p:sp>
      <p:sp>
        <p:nvSpPr>
          <p:cNvPr id="12" name="11 Marcador de fecha"/>
          <p:cNvSpPr>
            <a:spLocks noGrp="1"/>
          </p:cNvSpPr>
          <p:nvPr>
            <p:ph type="dt" sz="half" idx="10"/>
          </p:nvPr>
        </p:nvSpPr>
        <p:spPr/>
        <p:txBody>
          <a:bodyPr/>
          <a:lstStyle/>
          <a:p>
            <a:fld id="{F2CAB3B7-B57A-4C09-A7AD-05CE810D666C}" type="datetime1">
              <a:rPr lang="es-CO" smtClean="0"/>
              <a:t>5/04/2020</a:t>
            </a:fld>
            <a:endParaRPr lang="es-CO"/>
          </a:p>
        </p:txBody>
      </p:sp>
      <p:sp>
        <p:nvSpPr>
          <p:cNvPr id="21" name="20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3" name="2 Marcador de fecha"/>
          <p:cNvSpPr>
            <a:spLocks noGrp="1"/>
          </p:cNvSpPr>
          <p:nvPr>
            <p:ph type="dt" sz="half" idx="10"/>
          </p:nvPr>
        </p:nvSpPr>
        <p:spPr/>
        <p:txBody>
          <a:bodyPr/>
          <a:lstStyle/>
          <a:p>
            <a:fld id="{E99E445F-8593-4E54-A286-14CC5B4A276B}" type="datetime1">
              <a:rPr lang="es-CO" smtClean="0"/>
              <a:t>5/04/2020</a:t>
            </a:fld>
            <a:endParaRPr lang="es-CO"/>
          </a:p>
        </p:txBody>
      </p:sp>
      <p:sp>
        <p:nvSpPr>
          <p:cNvPr id="24" name="23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8" name="7 Conector recto"/>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Título"/>
          <p:cNvSpPr>
            <a:spLocks noGrp="1"/>
          </p:cNvSpPr>
          <p:nvPr>
            <p:ph type="title"/>
          </p:nvPr>
        </p:nvSpPr>
        <p:spPr>
          <a:xfrm>
            <a:off x="457200" y="5486400"/>
            <a:ext cx="8458200" cy="520700"/>
          </a:xfrm>
        </p:spPr>
        <p:txBody>
          <a:bodyPr anchor="ctr"/>
          <a:lstStyle>
            <a:lvl1pPr algn="l">
              <a:buNone/>
              <a:defRPr sz="2000" b="1"/>
            </a:lvl1pPr>
          </a:lstStyle>
          <a:p>
            <a:r>
              <a:rPr kumimoji="0" lang="es-ES"/>
              <a:t>Haga clic para modificar el estilo de título del patrón</a:t>
            </a:r>
            <a:endParaRPr kumimoji="0" lang="en-US"/>
          </a:p>
        </p:txBody>
      </p:sp>
      <p:sp>
        <p:nvSpPr>
          <p:cNvPr id="26" name="25 Marcador de texto"/>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s-ES"/>
              <a:t>Haga clic para modificar el estilo de texto del patrón</a:t>
            </a:r>
          </a:p>
        </p:txBody>
      </p:sp>
      <p:sp>
        <p:nvSpPr>
          <p:cNvPr id="14" name="13 Marcador de contenido"/>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5" name="24 Marcador de fecha"/>
          <p:cNvSpPr>
            <a:spLocks noGrp="1"/>
          </p:cNvSpPr>
          <p:nvPr>
            <p:ph type="dt" sz="half" idx="10"/>
          </p:nvPr>
        </p:nvSpPr>
        <p:spPr/>
        <p:txBody>
          <a:bodyPr/>
          <a:lstStyle/>
          <a:p>
            <a:fld id="{1DD7DC1F-DCCC-44FF-A484-E8B29A229617}" type="datetime1">
              <a:rPr lang="es-CO" smtClean="0"/>
              <a:t>5/04/2020</a:t>
            </a:fld>
            <a:endParaRPr lang="es-CO"/>
          </a:p>
        </p:txBody>
      </p:sp>
      <p:sp>
        <p:nvSpPr>
          <p:cNvPr id="29" name="28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13" name="12 Marcador de posición de imagen"/>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s-ES"/>
              <a:t>Haga clic en el icono para agregar una imagen</a:t>
            </a:r>
            <a:endParaRPr kumimoji="0" lang="en-US" dirty="0"/>
          </a:p>
        </p:txBody>
      </p:sp>
      <p:sp>
        <p:nvSpPr>
          <p:cNvPr id="7" name="6 Marcador de fecha"/>
          <p:cNvSpPr>
            <a:spLocks noGrp="1"/>
          </p:cNvSpPr>
          <p:nvPr>
            <p:ph type="dt" sz="half" idx="10"/>
          </p:nvPr>
        </p:nvSpPr>
        <p:spPr/>
        <p:txBody>
          <a:bodyPr/>
          <a:lstStyle/>
          <a:p>
            <a:fld id="{1A2124FD-5DA9-4DD1-AB9E-366C5026D021}" type="datetime1">
              <a:rPr lang="es-CO" smtClean="0"/>
              <a:t>5/04/2020</a:t>
            </a:fld>
            <a:endParaRPr lang="es-CO"/>
          </a:p>
        </p:txBody>
      </p:sp>
      <p:sp>
        <p:nvSpPr>
          <p:cNvPr id="5" name="4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
        <p:nvSpPr>
          <p:cNvPr id="17" name="16 Título"/>
          <p:cNvSpPr>
            <a:spLocks noGrp="1"/>
          </p:cNvSpPr>
          <p:nvPr>
            <p:ph type="title"/>
          </p:nvPr>
        </p:nvSpPr>
        <p:spPr>
          <a:xfrm>
            <a:off x="381000" y="4993760"/>
            <a:ext cx="5867400" cy="522288"/>
          </a:xfrm>
        </p:spPr>
        <p:txBody>
          <a:bodyPr anchor="ctr"/>
          <a:lstStyle>
            <a:lvl1pPr algn="l">
              <a:buNone/>
              <a:defRPr sz="2000" b="1"/>
            </a:lvl1pPr>
          </a:lstStyle>
          <a:p>
            <a:r>
              <a:rPr kumimoji="0" lang="es-ES"/>
              <a:t>Haga clic para modificar el estilo de título del patrón</a:t>
            </a:r>
            <a:endParaRPr kumimoji="0" lang="en-US"/>
          </a:p>
        </p:txBody>
      </p:sp>
      <p:sp>
        <p:nvSpPr>
          <p:cNvPr id="26" name="25 Marcador de texto"/>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s-ES"/>
              <a:t>Haga clic para modificar el estilo de texto del patrón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7 Marcador de texto"/>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s-ES" dirty="0"/>
              <a:t>Haga clic para modificar el estilo de texto del patrón</a:t>
            </a:r>
          </a:p>
          <a:p>
            <a:pPr lvl="1" eaLnBrk="1" latinLnBrk="0" hangingPunct="1"/>
            <a:r>
              <a:rPr kumimoji="0" lang="es-ES" dirty="0"/>
              <a:t>Segundo nivel</a:t>
            </a:r>
          </a:p>
          <a:p>
            <a:pPr lvl="2" eaLnBrk="1" latinLnBrk="0" hangingPunct="1"/>
            <a:r>
              <a:rPr kumimoji="0" lang="es-ES" dirty="0"/>
              <a:t>Tercer nivel</a:t>
            </a:r>
          </a:p>
          <a:p>
            <a:pPr lvl="3" eaLnBrk="1" latinLnBrk="0" hangingPunct="1"/>
            <a:r>
              <a:rPr kumimoji="0" lang="es-ES" dirty="0"/>
              <a:t>Cuarto nivel</a:t>
            </a:r>
          </a:p>
          <a:p>
            <a:pPr lvl="4" eaLnBrk="1" latinLnBrk="0" hangingPunct="1"/>
            <a:r>
              <a:rPr kumimoji="0" lang="es-ES" dirty="0"/>
              <a:t>Quinto nivel</a:t>
            </a:r>
            <a:endParaRPr kumimoji="0" lang="en-US" dirty="0"/>
          </a:p>
        </p:txBody>
      </p:sp>
      <p:sp>
        <p:nvSpPr>
          <p:cNvPr id="11" name="10 Marcador de fecha"/>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2816E7FB-D113-47F7-9B2E-D98881C93E53}" type="datetime1">
              <a:rPr lang="es-CO" smtClean="0"/>
              <a:t>5/04/2020</a:t>
            </a:fld>
            <a:endParaRPr lang="es-CO"/>
          </a:p>
        </p:txBody>
      </p:sp>
      <p:sp>
        <p:nvSpPr>
          <p:cNvPr id="28" name="27 Marcador de pie de página"/>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s-CO"/>
          </a:p>
        </p:txBody>
      </p:sp>
      <p:sp>
        <p:nvSpPr>
          <p:cNvPr id="5" name="4 Marcador de número de diapositiva"/>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87159146-41A3-4BE1-A659-FD07DAF1089F}" type="slidenum">
              <a:rPr lang="es-CO" smtClean="0"/>
              <a:pPr/>
              <a:t>‹Nº›</a:t>
            </a:fld>
            <a:endParaRPr lang="es-CO"/>
          </a:p>
        </p:txBody>
      </p:sp>
      <p:sp>
        <p:nvSpPr>
          <p:cNvPr id="10" name="9 Marcador de título"/>
          <p:cNvSpPr>
            <a:spLocks noGrp="1"/>
          </p:cNvSpPr>
          <p:nvPr>
            <p:ph type="title"/>
          </p:nvPr>
        </p:nvSpPr>
        <p:spPr>
          <a:xfrm>
            <a:off x="304800" y="457200"/>
            <a:ext cx="8686800" cy="838200"/>
          </a:xfrm>
          <a:prstGeom prst="rect">
            <a:avLst/>
          </a:prstGeom>
        </p:spPr>
        <p:txBody>
          <a:bodyPr vert="horz" anchor="ctr">
            <a:normAutofit/>
          </a:bodyPr>
          <a:lstStyle/>
          <a:p>
            <a:r>
              <a:rPr kumimoji="0" lang="es-ES"/>
              <a:t>Haga clic para modificar el estilo de título del patrón</a:t>
            </a:r>
            <a:endParaRPr kumimoji="0" lang="en-US"/>
          </a:p>
        </p:txBody>
      </p:sp>
      <p:sp>
        <p:nvSpPr>
          <p:cNvPr id="9" name="8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Conector recto"/>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3" Type="http://schemas.openxmlformats.org/officeDocument/2006/relationships/hyperlink" Target="https://forms.office.com/Pages/ResponsePage.aspx?id=Dpn32j-KnECbdipUdQmAALv2z2cVynZEqRGLXsrIiX5UNjk2RDlLUzBUTE9FOVJHU1ZKOFowWTJNTi4u" TargetMode="External"/><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1500175"/>
            <a:ext cx="7772400" cy="2786082"/>
          </a:xfrm>
        </p:spPr>
        <p:txBody>
          <a:bodyPr>
            <a:noAutofit/>
          </a:bodyPr>
          <a:lstStyle/>
          <a:p>
            <a:r>
              <a:rPr lang="es-CO" sz="8800" dirty="0">
                <a:latin typeface="Bradley Hand ITC" pitchFamily="66" charset="0"/>
              </a:rPr>
              <a:t>Registro contable</a:t>
            </a:r>
          </a:p>
        </p:txBody>
      </p:sp>
      <p:sp>
        <p:nvSpPr>
          <p:cNvPr id="3" name="2 Subtítulo"/>
          <p:cNvSpPr>
            <a:spLocks noGrp="1"/>
          </p:cNvSpPr>
          <p:nvPr>
            <p:ph type="subTitle" idx="1"/>
          </p:nvPr>
        </p:nvSpPr>
        <p:spPr>
          <a:xfrm>
            <a:off x="1428728" y="4572008"/>
            <a:ext cx="6400800" cy="614370"/>
          </a:xfrm>
        </p:spPr>
        <p:txBody>
          <a:bodyPr/>
          <a:lstStyle/>
          <a:p>
            <a:r>
              <a:rPr lang="es-CO" dirty="0"/>
              <a:t>Número 470, 6 de abril de 2020</a:t>
            </a:r>
          </a:p>
        </p:txBody>
      </p:sp>
      <p:sp>
        <p:nvSpPr>
          <p:cNvPr id="4" name="Slide Number Placeholder 3"/>
          <p:cNvSpPr>
            <a:spLocks noGrp="1"/>
          </p:cNvSpPr>
          <p:nvPr>
            <p:ph type="sldNum" sz="quarter" idx="12"/>
          </p:nvPr>
        </p:nvSpPr>
        <p:spPr/>
        <p:txBody>
          <a:bodyPr/>
          <a:lstStyle/>
          <a:p>
            <a:fld id="{87159146-41A3-4BE1-A659-FD07DAF1089F}" type="slidenum">
              <a:rPr lang="es-CO" smtClean="0"/>
              <a:pPr/>
              <a:t>1</a:t>
            </a:fld>
            <a:endParaRPr lang="es-CO"/>
          </a:p>
        </p:txBody>
      </p:sp>
    </p:spTree>
  </p:cSld>
  <p:clrMapOvr>
    <a:masterClrMapping/>
  </p:clrMapOvr>
  <p:transition advClick="0" advTm="300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2"/>
                                        </p:tgtEl>
                                        <p:attrNameLst>
                                          <p:attrName>ppt_y</p:attrName>
                                        </p:attrNameLst>
                                      </p:cBhvr>
                                      <p:tavLst>
                                        <p:tav tm="0">
                                          <p:val>
                                            <p:strVal val="#ppt_y"/>
                                          </p:val>
                                        </p:tav>
                                        <p:tav tm="100000">
                                          <p:val>
                                            <p:strVal val="#ppt_y"/>
                                          </p:val>
                                        </p:tav>
                                      </p:tavLst>
                                    </p:anim>
                                    <p:anim calcmode="lin" valueType="num">
                                      <p:cBhvr>
                                        <p:cTn id="9" dur="500" fill="hold"/>
                                        <p:tgtEl>
                                          <p:spTgt spid="2"/>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2"/>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2"/>
                                        </p:tgtEl>
                                      </p:cBhvr>
                                    </p:animEffect>
                                  </p:childTnLst>
                                </p:cTn>
                              </p:par>
                            </p:childTnLst>
                          </p:cTn>
                        </p:par>
                        <p:par>
                          <p:cTn id="12" fill="hold">
                            <p:stCondLst>
                              <p:cond delay="1250"/>
                            </p:stCondLst>
                            <p:childTnLst>
                              <p:par>
                                <p:cTn id="13" presetID="4" presetClass="entr" presetSubtype="16" fill="hold" grpId="0" nodeType="after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box(in)">
                                      <p:cBhvr>
                                        <p:cTn id="15"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ES" sz="1800" dirty="0"/>
              <a:t>Los clubes de lectura de la Biblioteca General Alfonso Borrero Cabal, S.J. se virtualizan para cuidar la salud y el bienestar de la comunidad javeriana y promover la lectura, participación y charlas con otros lectores desde la comodidad de la casa. </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Diana Carolina Olarte </a:t>
            </a:r>
            <a:r>
              <a:rPr lang="es-CO" sz="1800" dirty="0" err="1"/>
              <a:t>Bácares</a:t>
            </a:r>
            <a:r>
              <a:rPr lang="es-CO" sz="1800" dirty="0"/>
              <a:t>, actual directora Departamento de Filosofía e Historia del Derecho, fue nombrada Decana de la Facultad de Ciencias Jurídicas, a partir del 1 de abril, por el padre Jorge Humberto Peláez Piedrahita, S.J., rector de la Pontificia Universidad Javeriana.</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10</a:t>
            </a:fld>
            <a:endParaRPr lang="es-CO"/>
          </a:p>
        </p:txBody>
      </p:sp>
    </p:spTree>
    <p:extLst>
      <p:ext uri="{BB962C8B-B14F-4D97-AF65-F5344CB8AC3E}">
        <p14:creationId xmlns:p14="http://schemas.microsoft.com/office/powerpoint/2010/main" val="2494852728"/>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ES" sz="1800" dirty="0"/>
              <a:t>En el marco del mes de la mujer, el Comité Internacional de la Cruz Roja y la Biblioteca General exhiben la exposición Las Cristinas del conflicto, obra de Paulina Mahecha constituida por 15 muñecas que simbolizan las historias de mujeres y familias de Meta y Guaviare que han sufrido la desaparición de un ser querido. </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ES" sz="1800" dirty="0"/>
              <a:t>De ahí que, el pasado 23 de diciembre el Ministerio de Ambiente y Desarrollo Sostenible le entregó a la Pontificia Universidad Javeriana la resolución No. 2167 mediante la cual otorga acceso a recursos genéticos con fines comerciales para la comercialización de la tecnología </a:t>
            </a:r>
            <a:r>
              <a:rPr lang="es-ES" sz="1800" dirty="0" err="1"/>
              <a:t>Promofort</a:t>
            </a:r>
            <a:r>
              <a:rPr lang="es-ES" sz="1800" dirty="0"/>
              <a:t>. Esta innovación consiste en un </a:t>
            </a:r>
            <a:r>
              <a:rPr lang="es-ES" sz="1800" dirty="0" err="1"/>
              <a:t>bioinoculante</a:t>
            </a:r>
            <a:r>
              <a:rPr lang="es-ES" sz="1800" dirty="0"/>
              <a:t> líquido promotor de crecimiento vegetal, basado en cuatro cepas con diferentes actividades biológicas que incluyen la producción de ácidos orgánicos, de sideróforos, de la enzima nitrogenasa y de reguladores de crecimiento vegetal.</a:t>
            </a:r>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11</a:t>
            </a:fld>
            <a:endParaRPr lang="es-CO"/>
          </a:p>
        </p:txBody>
      </p:sp>
    </p:spTree>
    <p:extLst>
      <p:ext uri="{BB962C8B-B14F-4D97-AF65-F5344CB8AC3E}">
        <p14:creationId xmlns:p14="http://schemas.microsoft.com/office/powerpoint/2010/main" val="1173541067"/>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El Departamento de Ciencias Contables participa de los tres nuevos comités organizados por el Consejo Técnico de la Contaduría Pública: reforma de la ley orgánica de la profesión, reforma de la educación en contaduría, reforma de la revisoría fiscal.</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En el marco de Spatia reflexionamos sobre los Encargos de Compilación</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2</a:t>
            </a:fld>
            <a:endParaRPr lang="es-CO"/>
          </a:p>
        </p:txBody>
      </p:sp>
    </p:spTree>
    <p:extLst>
      <p:ext uri="{BB962C8B-B14F-4D97-AF65-F5344CB8AC3E}">
        <p14:creationId xmlns:p14="http://schemas.microsoft.com/office/powerpoint/2010/main" val="1007117448"/>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Culminaron las clases de este período de la Cátedra itinerante de ética profesional Juan José Amézquita Piar.</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De cara a la preparación del examen, los profesores </a:t>
            </a:r>
            <a:r>
              <a:rPr lang="es-ES" sz="1800" dirty="0"/>
              <a:t>de la Cátedra itinerante de ética profesional Juan José Amézquita Piar depuraron la base de preguntas.</a:t>
            </a:r>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3</a:t>
            </a:fld>
            <a:endParaRPr lang="es-CO"/>
          </a:p>
        </p:txBody>
      </p:sp>
    </p:spTree>
    <p:extLst>
      <p:ext uri="{BB962C8B-B14F-4D97-AF65-F5344CB8AC3E}">
        <p14:creationId xmlns:p14="http://schemas.microsoft.com/office/powerpoint/2010/main" val="2742820636"/>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La Vicerrectoría Administrativa publicó el boletín </a:t>
            </a:r>
            <a:r>
              <a:rPr lang="es-ES" sz="1800" dirty="0"/>
              <a:t> Trabajo en casa - capacidades de tecnología disponibles para el apoyo a las actividades de gestión académica y administrativa de la Universidad.</a:t>
            </a:r>
            <a:endParaRPr lang="es-CO" sz="1800" dirty="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ES" sz="1800" dirty="0"/>
              <a:t>Buenas tardes profesor Braulio.</a:t>
            </a:r>
          </a:p>
          <a:p>
            <a:r>
              <a:rPr lang="es-ES" sz="1800" dirty="0"/>
              <a:t>Dados los últimos eventos a raíz del COVID-19 y el comportamiento de las economías en el mundo y particularmente en América Latina, donde ha logrado posicionarse nuestro Congreso, se ha tomado la decisión con la UTN, este año sede anfitriona, de cancelar el V Congreso Internacional en </a:t>
            </a:r>
            <a:r>
              <a:rPr lang="es-ES" sz="1800" dirty="0" err="1"/>
              <a:t>Supply</a:t>
            </a:r>
            <a:r>
              <a:rPr lang="es-ES" sz="1800" dirty="0"/>
              <a:t> </a:t>
            </a:r>
            <a:r>
              <a:rPr lang="es-ES" sz="1800" dirty="0" err="1"/>
              <a:t>Chain</a:t>
            </a:r>
            <a:r>
              <a:rPr lang="es-ES" sz="1800" dirty="0"/>
              <a:t> Management en una Economía Global, 2020</a:t>
            </a:r>
          </a:p>
          <a:p>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4</a:t>
            </a:fld>
            <a:endParaRPr lang="es-CO"/>
          </a:p>
        </p:txBody>
      </p:sp>
    </p:spTree>
    <p:extLst>
      <p:ext uri="{BB962C8B-B14F-4D97-AF65-F5344CB8AC3E}">
        <p14:creationId xmlns:p14="http://schemas.microsoft.com/office/powerpoint/2010/main" val="2703876441"/>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 presetClass="entr" presetSubtype="4" fill="hold" grpId="0" nodeType="afterEffect">
                                  <p:stCondLst>
                                    <p:cond delay="0"/>
                                  </p:stCondLst>
                                  <p:childTnLst>
                                    <p:set>
                                      <p:cBhvr>
                                        <p:cTn id="38" dur="1" fill="hold">
                                          <p:stCondLst>
                                            <p:cond delay="0"/>
                                          </p:stCondLst>
                                        </p:cTn>
                                        <p:tgtEl>
                                          <p:spTgt spid="6">
                                            <p:txEl>
                                              <p:pRg st="1" end="1"/>
                                            </p:txEl>
                                          </p:spTgt>
                                        </p:tgtEl>
                                        <p:attrNameLst>
                                          <p:attrName>style.visibility</p:attrName>
                                        </p:attrNameLst>
                                      </p:cBhvr>
                                      <p:to>
                                        <p:strVal val="visible"/>
                                      </p:to>
                                    </p:set>
                                    <p:anim calcmode="lin" valueType="num">
                                      <p:cBhvr additive="base">
                                        <p:cTn id="39" dur="2000" fill="hold"/>
                                        <p:tgtEl>
                                          <p:spTgt spid="6">
                                            <p:txEl>
                                              <p:pRg st="1" end="1"/>
                                            </p:txEl>
                                          </p:spTgt>
                                        </p:tgtEl>
                                        <p:attrNameLst>
                                          <p:attrName>ppt_x</p:attrName>
                                        </p:attrNameLst>
                                      </p:cBhvr>
                                      <p:tavLst>
                                        <p:tav tm="0">
                                          <p:val>
                                            <p:strVal val="#ppt_x"/>
                                          </p:val>
                                        </p:tav>
                                        <p:tav tm="100000">
                                          <p:val>
                                            <p:strVal val="#ppt_x"/>
                                          </p:val>
                                        </p:tav>
                                      </p:tavLst>
                                    </p:anim>
                                    <p:anim calcmode="lin" valueType="num">
                                      <p:cBhvr additive="base">
                                        <p:cTn id="40" dur="2000" fill="hold"/>
                                        <p:tgtEl>
                                          <p:spTgt spid="6">
                                            <p:txEl>
                                              <p:pRg st="1" end="1"/>
                                            </p:txEl>
                                          </p:spTgt>
                                        </p:tgtEl>
                                        <p:attrNameLst>
                                          <p:attrName>ppt_y</p:attrName>
                                        </p:attrNameLst>
                                      </p:cBhvr>
                                      <p:tavLst>
                                        <p:tav tm="0">
                                          <p:val>
                                            <p:strVal val="1+#ppt_h/2"/>
                                          </p:val>
                                        </p:tav>
                                        <p:tav tm="100000">
                                          <p:val>
                                            <p:strVal val="#ppt_y"/>
                                          </p:val>
                                        </p:tav>
                                      </p:tavLst>
                                    </p:anim>
                                  </p:childTnLst>
                                </p:cTn>
                              </p:par>
                            </p:childTnLst>
                          </p:cTn>
                        </p:par>
                        <p:par>
                          <p:cTn id="41" fill="hold">
                            <p:stCondLst>
                              <p:cond delay="11500"/>
                            </p:stCondLst>
                            <p:childTnLst>
                              <p:par>
                                <p:cTn id="42" presetID="22" presetClass="entr" presetSubtype="4" fill="hold" grpId="0" nodeType="afterEffect">
                                  <p:stCondLst>
                                    <p:cond delay="0"/>
                                  </p:stCondLst>
                                  <p:childTnLst>
                                    <p:set>
                                      <p:cBhvr>
                                        <p:cTn id="43" dur="1" fill="hold">
                                          <p:stCondLst>
                                            <p:cond delay="0"/>
                                          </p:stCondLst>
                                        </p:cTn>
                                        <p:tgtEl>
                                          <p:spTgt spid="13"/>
                                        </p:tgtEl>
                                        <p:attrNameLst>
                                          <p:attrName>style.visibility</p:attrName>
                                        </p:attrNameLst>
                                      </p:cBhvr>
                                      <p:to>
                                        <p:strVal val="visible"/>
                                      </p:to>
                                    </p:set>
                                    <p:animEffect transition="in" filter="wipe(down)">
                                      <p:cBhvr>
                                        <p:cTn id="44" dur="500"/>
                                        <p:tgtEl>
                                          <p:spTgt spid="13"/>
                                        </p:tgtEl>
                                      </p:cBhvr>
                                    </p:animEffect>
                                  </p:childTnLst>
                                </p:cTn>
                              </p:par>
                            </p:childTnLst>
                          </p:cTn>
                        </p:par>
                        <p:par>
                          <p:cTn id="45" fill="hold">
                            <p:stCondLst>
                              <p:cond delay="12000"/>
                            </p:stCondLst>
                            <p:childTnLst>
                              <p:par>
                                <p:cTn id="46" presetID="22" presetClass="entr" presetSubtype="4" fill="hold" grpId="0" nodeType="afterEffect">
                                  <p:stCondLst>
                                    <p:cond delay="0"/>
                                  </p:stCondLst>
                                  <p:childTnLst>
                                    <p:set>
                                      <p:cBhvr>
                                        <p:cTn id="47" dur="1" fill="hold">
                                          <p:stCondLst>
                                            <p:cond delay="0"/>
                                          </p:stCondLst>
                                        </p:cTn>
                                        <p:tgtEl>
                                          <p:spTgt spid="14"/>
                                        </p:tgtEl>
                                        <p:attrNameLst>
                                          <p:attrName>style.visibility</p:attrName>
                                        </p:attrNameLst>
                                      </p:cBhvr>
                                      <p:to>
                                        <p:strVal val="visible"/>
                                      </p:to>
                                    </p:set>
                                    <p:animEffect transition="in" filter="wipe(down)">
                                      <p:cBhvr>
                                        <p:cTn id="48"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ES" sz="1800" dirty="0"/>
              <a:t>En primer lugar quiero agradecer y reconocer todo el trabajo y compromiso que han demostrado en estos momentos de contingencia, preparando la virtualización de sus clases. Para mantener un registro y control sobre el desarrollo de las mismas, enviamos un formulario para que consignen las diferentes dificultades o inconvenientes que se presenten durante su clase o trabajo diario.-</a:t>
            </a:r>
            <a:endParaRPr lang="es-CO" sz="1800" dirty="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ES" sz="1800" dirty="0"/>
              <a:t>Un cordial saludo. La Coordinación de Innovación Educativa del Centro para el Aprendizaje, la Enseñanza y la Evaluación CAE+E, tiene el gusto de invitarle a participar del Círculo de innovación No. 3 </a:t>
            </a:r>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5</a:t>
            </a:fld>
            <a:endParaRPr lang="es-CO"/>
          </a:p>
        </p:txBody>
      </p:sp>
    </p:spTree>
    <p:extLst>
      <p:ext uri="{BB962C8B-B14F-4D97-AF65-F5344CB8AC3E}">
        <p14:creationId xmlns:p14="http://schemas.microsoft.com/office/powerpoint/2010/main" val="3484081901"/>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El Grupo de Estudios en Aseguramiento de Información avanza en su reflexión sobre el libro Control Interno – Marco Integrado.</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El Centro de Estudios en Derecho Contable continúa estudiando el pago por acciones en la Norma de Información </a:t>
            </a:r>
            <a:r>
              <a:rPr lang="es-CO" sz="1800" dirty="0" err="1"/>
              <a:t>Finnaciera</a:t>
            </a:r>
            <a:r>
              <a:rPr lang="es-CO" sz="1800" dirty="0"/>
              <a:t> para Pymes.</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6</a:t>
            </a:fld>
            <a:endParaRPr lang="es-CO"/>
          </a:p>
        </p:txBody>
      </p:sp>
    </p:spTree>
    <p:extLst>
      <p:ext uri="{BB962C8B-B14F-4D97-AF65-F5344CB8AC3E}">
        <p14:creationId xmlns:p14="http://schemas.microsoft.com/office/powerpoint/2010/main" val="1496837751"/>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Mediante una circular el Vicerrector Académico reguló los </a:t>
            </a:r>
            <a:r>
              <a:rPr lang="es-ES" sz="1800" dirty="0"/>
              <a:t>Protocolos de atención para el desarrollo de actividades académicas de docencia con uso de herramientas tecnológicas.</a:t>
            </a:r>
            <a:endParaRPr lang="es-CO" sz="1800" dirty="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ES" sz="1800" dirty="0"/>
              <a:t>Atendiendo la invitación que nos hace el padre Peláez a fortalecer y transformar, poco a poco, nuestras prácticas de acompañamiento, enseñanza y evaluación, desde el CAE+E queremos ofrecerles apoyo para ello. De este modo, hemos construido guías con recomendaciones generales para afrontar la enseñanza en esta situación de coyuntura y sobre cómo planearla. También, tres guías específicas sobre evaluación, así como un catálogo de herramientas virtuales y una plantilla para orientar a sus estudiantes. Todas ellas están disponibles en el siguiente enlace: https://www.javeriana.edu.co/continuidad/</a:t>
            </a:r>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7</a:t>
            </a:fld>
            <a:endParaRPr lang="es-CO"/>
          </a:p>
        </p:txBody>
      </p:sp>
    </p:spTree>
    <p:extLst>
      <p:ext uri="{BB962C8B-B14F-4D97-AF65-F5344CB8AC3E}">
        <p14:creationId xmlns:p14="http://schemas.microsoft.com/office/powerpoint/2010/main" val="2588118656"/>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Recibimos el Boletín VRI No. 108 - Convocatorias, noticias y eventos para la comunidad investigativa javeriana.</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ES" sz="1800" dirty="0"/>
              <a:t>Entre el domingo 5 y 12 de abril, fecha en la que Iglesia Católica celebrará la "Semana Santa", la Universidad Javeriana, de acuerdo con su identidad católica y jesuita, y para aprovechar de la mejor manera posible este "tiempo de gracia" en el que Dios se nos revela y nos habla en los más vulnerables, ha decidido otorgar como tiempo de descanso los días laborales de esta semana próxima.</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8</a:t>
            </a:fld>
            <a:endParaRPr lang="es-CO"/>
          </a:p>
        </p:txBody>
      </p:sp>
    </p:spTree>
    <p:extLst>
      <p:ext uri="{BB962C8B-B14F-4D97-AF65-F5344CB8AC3E}">
        <p14:creationId xmlns:p14="http://schemas.microsoft.com/office/powerpoint/2010/main" val="1328777850"/>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ES" sz="1800" dirty="0"/>
              <a:t>La Vicerrectoría del Medio Universitario, el Centro de Asesoría Psicológica y Salud y Javesalud IPS comprometidos con el cuidado y bienestar de la comunidad educativa javeriana, han lanzado el 26 de marzo de 2020 el servicio Tú médico general orientándote en casa, el cual busca poder atender las preguntas médicas relacionadas con el cuidado, los síntomas gripales, dudas frente a la continuidad de algún tratamiento y preocupaciones o inquietudes derivadas del COVID-19. Los usuarios pueden acceder diligenciando siguiente </a:t>
            </a:r>
            <a:r>
              <a:rPr lang="es-ES" sz="1800" dirty="0">
                <a:hlinkClick r:id="rId3"/>
              </a:rPr>
              <a:t>formulario</a:t>
            </a:r>
            <a:r>
              <a:rPr lang="es-ES" sz="1800" dirty="0"/>
              <a:t>.</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ES" sz="1800" dirty="0"/>
              <a:t>Respondiendo a la situación de salud pública mundial y apoyando el cuidado de nuestra comunidad de manera responsable, la Vicerrectoría del Medio Universitario presenta Conéctate: Medio Universitario en línea, un portal web en el cual encontrarás acceso oportuno y ágil a las experiencias y recursos virtuales que hemos preparado para que aprendas, dialogues y disfrutes de la experiencia de un buen vivir con nosotros desde tu casa.</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9</a:t>
            </a:fld>
            <a:endParaRPr lang="es-CO"/>
          </a:p>
        </p:txBody>
      </p:sp>
    </p:spTree>
    <p:extLst>
      <p:ext uri="{BB962C8B-B14F-4D97-AF65-F5344CB8AC3E}">
        <p14:creationId xmlns:p14="http://schemas.microsoft.com/office/powerpoint/2010/main" val="3214390534"/>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tags/tag1.xml><?xml version="1.0" encoding="utf-8"?>
<p:tagLst xmlns:a="http://schemas.openxmlformats.org/drawingml/2006/main" xmlns:r="http://schemas.openxmlformats.org/officeDocument/2006/relationships" xmlns:p="http://schemas.openxmlformats.org/presentationml/2006/main">
  <p:tag name="MAY_IGNORE_UCW" val="true"/>
  <p:tag name="PPT/SLIDES/SLIDE4.XML" val="2291594934"/>
  <p:tag name="PPT/SLIDES/SLIDE3.XML" val="553782648"/>
  <p:tag name="PPT/SLIDES/SLIDE1.XML" val="1638832511"/>
  <p:tag name="PPT/SLIDES/SLIDE2.XML" val="4244930028"/>
  <p:tag name="PPT/SLIDES/SLIDE11.XML" val="449740757"/>
  <p:tag name="PPT/SLIDES/SLIDE5.XML" val="3122504530"/>
  <p:tag name="PPT/SLIDES/SLIDE7.XML" val="2727836212"/>
  <p:tag name="PPT/SLIDES/SLIDE10.XML" val="1336846620"/>
  <p:tag name="PPT/SLIDES/SLIDE6.XML" val="1631584822"/>
  <p:tag name="PPT/SLIDES/SLIDE8.XML" val="499985182"/>
  <p:tag name="PPT/SLIDES/SLIDE9.XML" val="1552797170"/>
  <p:tag name="PPT/SLIDEMASTERS/SLIDEMASTER1.XML" val="3207780695"/>
  <p:tag name="PPT/SLIDELAYOUTS/SLIDELAYOUT1.XML" val="2641385033"/>
  <p:tag name="PPT/SLIDELAYOUTS/SLIDELAYOUT9.XML" val="2369856719"/>
  <p:tag name="PPT/SLIDELAYOUTS/SLIDELAYOUT10.XML" val="1724842050"/>
  <p:tag name="PPT/SLIDELAYOUTS/SLIDELAYOUT11.XML" val="193625284"/>
  <p:tag name="PPT/NOTESSLIDES/NOTESSLIDE2.XML" val="1855060154"/>
  <p:tag name="PPT/SLIDELAYOUTS/SLIDELAYOUT8.XML" val="1877122741"/>
  <p:tag name="PPT/SLIDELAYOUTS/SLIDELAYOUT7.XML" val="103397194"/>
  <p:tag name="PPT/SLIDELAYOUTS/SLIDELAYOUT6.XML" val="235094383"/>
  <p:tag name="PPT/SLIDELAYOUTS/SLIDELAYOUT2.XML" val="2329172593"/>
  <p:tag name="PPT/SLIDELAYOUTS/SLIDELAYOUT3.XML" val="327613468"/>
  <p:tag name="PPT/SLIDELAYOUTS/SLIDELAYOUT4.XML" val="981019557"/>
  <p:tag name="PPT/SLIDELAYOUTS/SLIDELAYOUT5.XML" val="3216187600"/>
  <p:tag name="PPT/NOTESSLIDES/NOTESSLIDE3.XML" val="2372583568"/>
  <p:tag name="PPT/NOTESSLIDES/NOTESSLIDE1.XML" val="1140942734"/>
  <p:tag name="PPT/NOTESSLIDES/NOTESSLIDE5.XML" val="26109653"/>
  <p:tag name="PPT/NOTESSLIDES/NOTESSLIDE11.XML" val="1102111873"/>
  <p:tag name="PPT/NOTESSLIDES/NOTESSLIDE10.XML" val="2389294061"/>
  <p:tag name="PPT/NOTESSLIDES/NOTESSLIDE9.XML" val="109717350"/>
  <p:tag name="PPT/NOTESSLIDES/NOTESSLIDE8.XML" val="2337061187"/>
  <p:tag name="PPT/NOTESSLIDES/NOTESSLIDE4.XML" val="896912543"/>
  <p:tag name="PPT/NOTESSLIDES/NOTESSLIDE6.XML" val="1332187113"/>
  <p:tag name="PPT/NOTESSLIDES/NOTESSLIDE7.XML" val="2737095226"/>
  <p:tag name="PPT/THEME/THEME1.XML" val="3024081144"/>
  <p:tag name="PPT/MEDIA/IMAGE1.JPEG" val="3752100539"/>
  <p:tag name="PPT/MEDIA/IMAGE2.JPEG" val="2800631276"/>
  <p:tag name="PPT/THEME/THEME2.XML" val="3165502312"/>
  <p:tag name="PPT/NOTESMASTERS/NOTESMASTER1.XML" val="891622993"/>
</p:tagLst>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Viajes">
  <a:themeElements>
    <a:clrScheme name="Viajes">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Viajes">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Viajes">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5116</TotalTime>
  <Words>1000</Words>
  <Application>Microsoft Office PowerPoint</Application>
  <PresentationFormat>Presentación en pantalla (4:3)</PresentationFormat>
  <Paragraphs>45</Paragraphs>
  <Slides>11</Slides>
  <Notes>11</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11</vt:i4>
      </vt:variant>
    </vt:vector>
  </HeadingPairs>
  <TitlesOfParts>
    <vt:vector size="17" baseType="lpstr">
      <vt:lpstr>Bradley Hand ITC</vt:lpstr>
      <vt:lpstr>Calibri</vt:lpstr>
      <vt:lpstr>Franklin Gothic Book</vt:lpstr>
      <vt:lpstr>Franklin Gothic Medium</vt:lpstr>
      <vt:lpstr>Wingdings 2</vt:lpstr>
      <vt:lpstr>Viajes</vt:lpstr>
      <vt:lpstr>Registro contable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Registro contable</dc:title>
  <dc:creator>Hernando Bermúdez Gómez</dc:creator>
  <cp:lastModifiedBy>Hernando Bermúdez Gómez</cp:lastModifiedBy>
  <cp:revision>424</cp:revision>
  <dcterms:modified xsi:type="dcterms:W3CDTF">2020-04-05T21:10:57Z</dcterms:modified>
</cp:coreProperties>
</file>