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48" r:id="rId1"/>
  </p:sldMasterIdLst>
  <p:notesMasterIdLst>
    <p:notesMasterId r:id="rId18"/>
  </p:notesMasterIdLst>
  <p:sldIdLst>
    <p:sldId id="256" r:id="rId2"/>
    <p:sldId id="261" r:id="rId3"/>
    <p:sldId id="262" r:id="rId4"/>
    <p:sldId id="263" r:id="rId5"/>
    <p:sldId id="264" r:id="rId6"/>
    <p:sldId id="265" r:id="rId7"/>
    <p:sldId id="266" r:id="rId8"/>
    <p:sldId id="267" r:id="rId9"/>
    <p:sldId id="268" r:id="rId10"/>
    <p:sldId id="269" r:id="rId11"/>
    <p:sldId id="270" r:id="rId12"/>
    <p:sldId id="271" r:id="rId13"/>
    <p:sldId id="272" r:id="rId14"/>
    <p:sldId id="273" r:id="rId15"/>
    <p:sldId id="274" r:id="rId16"/>
    <p:sldId id="275" r:id="rId17"/>
  </p:sldIdLst>
  <p:sldSz cx="9144000" cy="6858000" type="screen4x3"/>
  <p:notesSz cx="6858000" cy="9144000"/>
  <p:custDataLst>
    <p:tags r:id="rId19"/>
  </p:custDataLst>
  <p:defaultTextStyle>
    <a:defPPr lvl="0">
      <a:defRPr lang="es-CO"/>
    </a:defPPr>
    <a:lvl1pPr marL="0" lvl="0" algn="l" defTabSz="914400" rtl="0" eaLnBrk="1" latinLnBrk="0" hangingPunct="1">
      <a:defRPr sz="1800" kern="1200">
        <a:solidFill>
          <a:schemeClr val="tx1"/>
        </a:solidFill>
        <a:latin typeface="+mn-lt"/>
        <a:ea typeface="+mn-ea"/>
        <a:cs typeface="+mn-cs"/>
      </a:defRPr>
    </a:lvl1pPr>
    <a:lvl2pPr marL="457200" lvl="1" algn="l" defTabSz="914400" rtl="0" eaLnBrk="1" latinLnBrk="0" hangingPunct="1">
      <a:defRPr sz="1800" kern="1200">
        <a:solidFill>
          <a:schemeClr val="tx1"/>
        </a:solidFill>
        <a:latin typeface="+mn-lt"/>
        <a:ea typeface="+mn-ea"/>
        <a:cs typeface="+mn-cs"/>
      </a:defRPr>
    </a:lvl2pPr>
    <a:lvl3pPr marL="914400" lvl="2" algn="l" defTabSz="914400" rtl="0" eaLnBrk="1" latinLnBrk="0" hangingPunct="1">
      <a:defRPr sz="1800" kern="1200">
        <a:solidFill>
          <a:schemeClr val="tx1"/>
        </a:solidFill>
        <a:latin typeface="+mn-lt"/>
        <a:ea typeface="+mn-ea"/>
        <a:cs typeface="+mn-cs"/>
      </a:defRPr>
    </a:lvl3pPr>
    <a:lvl4pPr marL="1371600" lvl="3" algn="l" defTabSz="914400" rtl="0" eaLnBrk="1" latinLnBrk="0" hangingPunct="1">
      <a:defRPr sz="1800" kern="1200">
        <a:solidFill>
          <a:schemeClr val="tx1"/>
        </a:solidFill>
        <a:latin typeface="+mn-lt"/>
        <a:ea typeface="+mn-ea"/>
        <a:cs typeface="+mn-cs"/>
      </a:defRPr>
    </a:lvl4pPr>
    <a:lvl5pPr marL="1828800" lvl="4" algn="l" defTabSz="914400" rtl="0" eaLnBrk="1" latinLnBrk="0" hangingPunct="1">
      <a:defRPr sz="1800" kern="1200">
        <a:solidFill>
          <a:schemeClr val="tx1"/>
        </a:solidFill>
        <a:latin typeface="+mn-lt"/>
        <a:ea typeface="+mn-ea"/>
        <a:cs typeface="+mn-cs"/>
      </a:defRPr>
    </a:lvl5pPr>
    <a:lvl6pPr marL="2286000" lvl="5" algn="l" defTabSz="914400" rtl="0" eaLnBrk="1" latinLnBrk="0" hangingPunct="1">
      <a:defRPr sz="1800" kern="1200">
        <a:solidFill>
          <a:schemeClr val="tx1"/>
        </a:solidFill>
        <a:latin typeface="+mn-lt"/>
        <a:ea typeface="+mn-ea"/>
        <a:cs typeface="+mn-cs"/>
      </a:defRPr>
    </a:lvl6pPr>
    <a:lvl7pPr marL="2743200" lvl="6" algn="l" defTabSz="914400" rtl="0" eaLnBrk="1" latinLnBrk="0" hangingPunct="1">
      <a:defRPr sz="1800" kern="1200">
        <a:solidFill>
          <a:schemeClr val="tx1"/>
        </a:solidFill>
        <a:latin typeface="+mn-lt"/>
        <a:ea typeface="+mn-ea"/>
        <a:cs typeface="+mn-cs"/>
      </a:defRPr>
    </a:lvl7pPr>
    <a:lvl8pPr marL="3200400" lvl="7" algn="l" defTabSz="914400" rtl="0" eaLnBrk="1" latinLnBrk="0" hangingPunct="1">
      <a:defRPr sz="1800" kern="1200">
        <a:solidFill>
          <a:schemeClr val="tx1"/>
        </a:solidFill>
        <a:latin typeface="+mn-lt"/>
        <a:ea typeface="+mn-ea"/>
        <a:cs typeface="+mn-cs"/>
      </a:defRPr>
    </a:lvl8pPr>
    <a:lvl9pPr marL="3657600" lvl="8"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569" autoAdjust="0"/>
    <p:restoredTop sz="93210" autoAdjust="0"/>
  </p:normalViewPr>
  <p:slideViewPr>
    <p:cSldViewPr snapToGrid="0">
      <p:cViewPr varScale="1">
        <p:scale>
          <a:sx n="101" d="100"/>
          <a:sy n="101" d="100"/>
        </p:scale>
        <p:origin x="1920" y="108"/>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tags" Target="tags/tag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22/08/2020</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a:t>Haga clic para modificar el estilo de texto del patrón</a:t>
            </a:r>
          </a:p>
          <a:p>
            <a:pPr lvl="1"/>
            <a:r>
              <a:rPr lang="es-ES"/>
              <a:t>Segundo nivel</a:t>
            </a:r>
          </a:p>
          <a:p>
            <a:pPr lvl="2"/>
            <a:r>
              <a:rPr lang="es-ES"/>
              <a:t>Tercer nivel</a:t>
            </a:r>
          </a:p>
          <a:p>
            <a:pPr lvl="3"/>
            <a:r>
              <a:rPr lang="es-ES"/>
              <a:t>Cuarto nivel</a:t>
            </a:r>
          </a:p>
          <a:p>
            <a:pPr lvl="4"/>
            <a:r>
              <a:rPr lang="es-ES"/>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es-ES" dirty="0"/>
          </a:p>
        </p:txBody>
      </p:sp>
      <p:sp>
        <p:nvSpPr>
          <p:cNvPr id="4" name="Marcador de número de diapositiva 3"/>
          <p:cNvSpPr>
            <a:spLocks noGrp="1"/>
          </p:cNvSpPr>
          <p:nvPr>
            <p:ph type="sldNum" sz="quarter" idx="10"/>
          </p:nvPr>
        </p:nvSpPr>
        <p:spPr/>
        <p:txBody>
          <a:bodyPr/>
          <a:lstStyle/>
          <a:p>
            <a:fld id="{0ADE55E3-A00E-43FD-A031-841EC2C2B02A}" type="slidenum">
              <a:rPr lang="es-CO" smtClean="0"/>
              <a:pPr/>
              <a:t>1</a:t>
            </a:fld>
            <a:endParaRPr lang="es-CO"/>
          </a:p>
        </p:txBody>
      </p:sp>
    </p:spTree>
    <p:extLst>
      <p:ext uri="{BB962C8B-B14F-4D97-AF65-F5344CB8AC3E}">
        <p14:creationId xmlns:p14="http://schemas.microsoft.com/office/powerpoint/2010/main" val="92612598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10</a:t>
            </a:fld>
            <a:endParaRPr lang="es-CO"/>
          </a:p>
        </p:txBody>
      </p:sp>
    </p:spTree>
    <p:extLst>
      <p:ext uri="{BB962C8B-B14F-4D97-AF65-F5344CB8AC3E}">
        <p14:creationId xmlns:p14="http://schemas.microsoft.com/office/powerpoint/2010/main" val="396982411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11</a:t>
            </a:fld>
            <a:endParaRPr lang="es-CO"/>
          </a:p>
        </p:txBody>
      </p:sp>
    </p:spTree>
    <p:extLst>
      <p:ext uri="{BB962C8B-B14F-4D97-AF65-F5344CB8AC3E}">
        <p14:creationId xmlns:p14="http://schemas.microsoft.com/office/powerpoint/2010/main" val="112692147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12</a:t>
            </a:fld>
            <a:endParaRPr lang="es-CO"/>
          </a:p>
        </p:txBody>
      </p:sp>
    </p:spTree>
    <p:extLst>
      <p:ext uri="{BB962C8B-B14F-4D97-AF65-F5344CB8AC3E}">
        <p14:creationId xmlns:p14="http://schemas.microsoft.com/office/powerpoint/2010/main" val="165741434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13</a:t>
            </a:fld>
            <a:endParaRPr lang="es-CO"/>
          </a:p>
        </p:txBody>
      </p:sp>
    </p:spTree>
    <p:extLst>
      <p:ext uri="{BB962C8B-B14F-4D97-AF65-F5344CB8AC3E}">
        <p14:creationId xmlns:p14="http://schemas.microsoft.com/office/powerpoint/2010/main" val="419900972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14</a:t>
            </a:fld>
            <a:endParaRPr lang="es-CO"/>
          </a:p>
        </p:txBody>
      </p:sp>
    </p:spTree>
    <p:extLst>
      <p:ext uri="{BB962C8B-B14F-4D97-AF65-F5344CB8AC3E}">
        <p14:creationId xmlns:p14="http://schemas.microsoft.com/office/powerpoint/2010/main" val="428398603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15</a:t>
            </a:fld>
            <a:endParaRPr lang="es-CO"/>
          </a:p>
        </p:txBody>
      </p:sp>
    </p:spTree>
    <p:extLst>
      <p:ext uri="{BB962C8B-B14F-4D97-AF65-F5344CB8AC3E}">
        <p14:creationId xmlns:p14="http://schemas.microsoft.com/office/powerpoint/2010/main" val="27267527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16</a:t>
            </a:fld>
            <a:endParaRPr lang="es-CO"/>
          </a:p>
        </p:txBody>
      </p:sp>
    </p:spTree>
    <p:extLst>
      <p:ext uri="{BB962C8B-B14F-4D97-AF65-F5344CB8AC3E}">
        <p14:creationId xmlns:p14="http://schemas.microsoft.com/office/powerpoint/2010/main" val="28325927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extLst>
      <p:ext uri="{BB962C8B-B14F-4D97-AF65-F5344CB8AC3E}">
        <p14:creationId xmlns:p14="http://schemas.microsoft.com/office/powerpoint/2010/main" val="145842649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extLst>
      <p:ext uri="{BB962C8B-B14F-4D97-AF65-F5344CB8AC3E}">
        <p14:creationId xmlns:p14="http://schemas.microsoft.com/office/powerpoint/2010/main" val="35460676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extLst>
      <p:ext uri="{BB962C8B-B14F-4D97-AF65-F5344CB8AC3E}">
        <p14:creationId xmlns:p14="http://schemas.microsoft.com/office/powerpoint/2010/main" val="103153539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extLst>
      <p:ext uri="{BB962C8B-B14F-4D97-AF65-F5344CB8AC3E}">
        <p14:creationId xmlns:p14="http://schemas.microsoft.com/office/powerpoint/2010/main" val="240167135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6</a:t>
            </a:fld>
            <a:endParaRPr lang="es-CO"/>
          </a:p>
        </p:txBody>
      </p:sp>
    </p:spTree>
    <p:extLst>
      <p:ext uri="{BB962C8B-B14F-4D97-AF65-F5344CB8AC3E}">
        <p14:creationId xmlns:p14="http://schemas.microsoft.com/office/powerpoint/2010/main" val="12977341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7</a:t>
            </a:fld>
            <a:endParaRPr lang="es-CO"/>
          </a:p>
        </p:txBody>
      </p:sp>
    </p:spTree>
    <p:extLst>
      <p:ext uri="{BB962C8B-B14F-4D97-AF65-F5344CB8AC3E}">
        <p14:creationId xmlns:p14="http://schemas.microsoft.com/office/powerpoint/2010/main" val="2525905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8</a:t>
            </a:fld>
            <a:endParaRPr lang="es-CO"/>
          </a:p>
        </p:txBody>
      </p:sp>
    </p:spTree>
    <p:extLst>
      <p:ext uri="{BB962C8B-B14F-4D97-AF65-F5344CB8AC3E}">
        <p14:creationId xmlns:p14="http://schemas.microsoft.com/office/powerpoint/2010/main" val="327964596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9</a:t>
            </a:fld>
            <a:endParaRPr lang="es-CO"/>
          </a:p>
        </p:txBody>
      </p:sp>
    </p:spTree>
    <p:extLst>
      <p:ext uri="{BB962C8B-B14F-4D97-AF65-F5344CB8AC3E}">
        <p14:creationId xmlns:p14="http://schemas.microsoft.com/office/powerpoint/2010/main" val="382288858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0802B026-D3D0-4D75-8C57-6085F1C3ABC7}" type="datetime1">
              <a:rPr lang="es-CO" smtClean="0"/>
              <a:t>22/08/2020</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8EC40E92-7DA5-43D8-985E-EAF30807E519}" type="datetime1">
              <a:rPr lang="es-CO" smtClean="0"/>
              <a:t>22/08/2020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4" name="3 Marcador de fecha"/>
          <p:cNvSpPr>
            <a:spLocks noGrp="1"/>
          </p:cNvSpPr>
          <p:nvPr>
            <p:ph type="dt" sz="half" idx="10"/>
          </p:nvPr>
        </p:nvSpPr>
        <p:spPr/>
        <p:txBody>
          <a:bodyPr/>
          <a:lstStyle/>
          <a:p>
            <a:fld id="{5953E614-17A9-43E2-85CA-E610E692B630}" type="datetime1">
              <a:rPr lang="es-CO" smtClean="0"/>
              <a:t>22/08/2020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5A2CAE3F-7AB2-4219-A3AA-A679FF1AD429}" type="datetime1">
              <a:rPr lang="es-CO" smtClean="0"/>
              <a:t>22/08/2020</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a:t>Haga clic para modificar el estilo de texto del patrón</a:t>
            </a:r>
          </a:p>
        </p:txBody>
      </p:sp>
      <p:sp>
        <p:nvSpPr>
          <p:cNvPr id="19" name="18 Marcador de fecha"/>
          <p:cNvSpPr>
            <a:spLocks noGrp="1"/>
          </p:cNvSpPr>
          <p:nvPr>
            <p:ph type="dt" sz="half" idx="10"/>
          </p:nvPr>
        </p:nvSpPr>
        <p:spPr/>
        <p:txBody>
          <a:bodyPr/>
          <a:lstStyle/>
          <a:p>
            <a:fld id="{D9C576DE-CDF1-4D50-BA6D-A0C94D0C047F}" type="datetime1">
              <a:rPr lang="es-CO" smtClean="0"/>
              <a:t>22/08/2020</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a:t>Haga clic para modificar el estilo de texto del patrón</a:t>
            </a:r>
          </a:p>
          <a:p>
            <a:pPr lvl="1" eaLnBrk="1" latinLnBrk="0" hangingPunct="1"/>
            <a:r>
              <a:rPr lang="es-ES" dirty="0"/>
              <a:t>Segundo nivel</a:t>
            </a:r>
          </a:p>
          <a:p>
            <a:pPr lvl="2" eaLnBrk="1" latinLnBrk="0" hangingPunct="1"/>
            <a:r>
              <a:rPr lang="es-ES" dirty="0"/>
              <a:t>Tercer nivel</a:t>
            </a:r>
          </a:p>
          <a:p>
            <a:pPr lvl="3" eaLnBrk="1" latinLnBrk="0" hangingPunct="1"/>
            <a:r>
              <a:rPr lang="es-ES" dirty="0"/>
              <a:t>Cuarto nivel</a:t>
            </a:r>
          </a:p>
          <a:p>
            <a:pPr lvl="4" eaLnBrk="1" latinLnBrk="0" hangingPunct="1"/>
            <a:r>
              <a:rPr lang="es-ES" dirty="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1" name="20 Marcador de fecha"/>
          <p:cNvSpPr>
            <a:spLocks noGrp="1"/>
          </p:cNvSpPr>
          <p:nvPr>
            <p:ph type="dt" sz="half" idx="10"/>
          </p:nvPr>
        </p:nvSpPr>
        <p:spPr/>
        <p:txBody>
          <a:bodyPr/>
          <a:lstStyle/>
          <a:p>
            <a:fld id="{0FB891D8-4896-4B00-9807-82C35F0A879A}" type="datetime1">
              <a:rPr lang="es-CO" smtClean="0"/>
              <a:t>22/08/2020</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10" name="9 Marcador de fecha"/>
          <p:cNvSpPr>
            <a:spLocks noGrp="1"/>
          </p:cNvSpPr>
          <p:nvPr>
            <p:ph type="dt" sz="half" idx="10"/>
          </p:nvPr>
        </p:nvSpPr>
        <p:spPr/>
        <p:txBody>
          <a:bodyPr/>
          <a:lstStyle/>
          <a:p>
            <a:fld id="{B1A51459-9CD6-459C-BB2A-8D7DD0169F21}" type="datetime1">
              <a:rPr lang="es-CO" smtClean="0"/>
              <a:t>22/08/2020</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F2CAB3B7-B57A-4C09-A7AD-05CE810D666C}" type="datetime1">
              <a:rPr lang="es-CO" smtClean="0"/>
              <a:t>22/08/2020</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E99E445F-8593-4E54-A286-14CC5B4A276B}" type="datetime1">
              <a:rPr lang="es-CO" smtClean="0"/>
              <a:t>22/08/2020</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a:t>Haga clic para modificar el estilo de texto del patrón</a:t>
            </a:r>
          </a:p>
          <a:p>
            <a:pPr lvl="1" eaLnBrk="1" latinLnBrk="0" hangingPunct="1"/>
            <a:r>
              <a:rPr lang="es-ES"/>
              <a:t>Segundo nivel</a:t>
            </a:r>
          </a:p>
          <a:p>
            <a:pPr lvl="2" eaLnBrk="1" latinLnBrk="0" hangingPunct="1"/>
            <a:r>
              <a:rPr lang="es-ES"/>
              <a:t>Tercer nivel</a:t>
            </a:r>
          </a:p>
          <a:p>
            <a:pPr lvl="3" eaLnBrk="1" latinLnBrk="0" hangingPunct="1"/>
            <a:r>
              <a:rPr lang="es-ES"/>
              <a:t>Cuarto nivel</a:t>
            </a:r>
          </a:p>
          <a:p>
            <a:pPr lvl="4" eaLnBrk="1" latinLnBrk="0" hangingPunct="1"/>
            <a:r>
              <a:rPr lang="es-ES"/>
              <a:t>Quinto nivel</a:t>
            </a:r>
            <a:endParaRPr kumimoji="0" lang="en-US"/>
          </a:p>
        </p:txBody>
      </p:sp>
      <p:sp>
        <p:nvSpPr>
          <p:cNvPr id="25" name="24 Marcador de fecha"/>
          <p:cNvSpPr>
            <a:spLocks noGrp="1"/>
          </p:cNvSpPr>
          <p:nvPr>
            <p:ph type="dt" sz="half" idx="10"/>
          </p:nvPr>
        </p:nvSpPr>
        <p:spPr/>
        <p:txBody>
          <a:bodyPr/>
          <a:lstStyle/>
          <a:p>
            <a:fld id="{1DD7DC1F-DCCC-44FF-A484-E8B29A229617}" type="datetime1">
              <a:rPr lang="es-CO" smtClean="0"/>
              <a:t>22/08/2020</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a:t>Haga clic en el icono para agregar una imagen</a:t>
            </a:r>
            <a:endParaRPr kumimoji="0" lang="en-US" dirty="0"/>
          </a:p>
        </p:txBody>
      </p:sp>
      <p:sp>
        <p:nvSpPr>
          <p:cNvPr id="7" name="6 Marcador de fecha"/>
          <p:cNvSpPr>
            <a:spLocks noGrp="1"/>
          </p:cNvSpPr>
          <p:nvPr>
            <p:ph type="dt" sz="half" idx="10"/>
          </p:nvPr>
        </p:nvSpPr>
        <p:spPr/>
        <p:txBody>
          <a:bodyPr/>
          <a:lstStyle/>
          <a:p>
            <a:fld id="{1A2124FD-5DA9-4DD1-AB9E-366C5026D021}" type="datetime1">
              <a:rPr lang="es-CO" smtClean="0"/>
              <a:t>22/08/2020</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a:t>Haga clic para modificar el estilo de texto del patrón</a:t>
            </a:r>
          </a:p>
          <a:p>
            <a:pPr lvl="1" eaLnBrk="1" latinLnBrk="0" hangingPunct="1"/>
            <a:r>
              <a:rPr kumimoji="0" lang="es-ES" dirty="0"/>
              <a:t>Segundo nivel</a:t>
            </a:r>
          </a:p>
          <a:p>
            <a:pPr lvl="2" eaLnBrk="1" latinLnBrk="0" hangingPunct="1"/>
            <a:r>
              <a:rPr kumimoji="0" lang="es-ES" dirty="0"/>
              <a:t>Tercer nivel</a:t>
            </a:r>
          </a:p>
          <a:p>
            <a:pPr lvl="3" eaLnBrk="1" latinLnBrk="0" hangingPunct="1"/>
            <a:r>
              <a:rPr kumimoji="0" lang="es-ES" dirty="0"/>
              <a:t>Cuarto nivel</a:t>
            </a:r>
          </a:p>
          <a:p>
            <a:pPr lvl="4" eaLnBrk="1" latinLnBrk="0" hangingPunct="1"/>
            <a:r>
              <a:rPr kumimoji="0" lang="es-ES" dirty="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2816E7FB-D113-47F7-9B2E-D98881C93E53}" type="datetime1">
              <a:rPr lang="es-CO" smtClean="0"/>
              <a:t>22/08/2020</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hdr="0" ftr="0" dt="0"/>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a:latin typeface="Bradley Hand ITC" pitchFamily="66" charset="0"/>
              </a:rPr>
              <a:t>Registro contable</a:t>
            </a:r>
          </a:p>
        </p:txBody>
      </p:sp>
      <p:sp>
        <p:nvSpPr>
          <p:cNvPr id="3" name="2 Subtítulo"/>
          <p:cNvSpPr>
            <a:spLocks noGrp="1"/>
          </p:cNvSpPr>
          <p:nvPr>
            <p:ph type="subTitle" idx="1"/>
          </p:nvPr>
        </p:nvSpPr>
        <p:spPr>
          <a:xfrm>
            <a:off x="1428728" y="4572008"/>
            <a:ext cx="6400800" cy="614370"/>
          </a:xfrm>
        </p:spPr>
        <p:txBody>
          <a:bodyPr/>
          <a:lstStyle/>
          <a:p>
            <a:r>
              <a:rPr lang="es-CO" dirty="0"/>
              <a:t>Número 490, 24 de agosto de 2020</a:t>
            </a:r>
          </a:p>
        </p:txBody>
      </p:sp>
      <p:sp>
        <p:nvSpPr>
          <p:cNvPr id="4" name="Slide Number Placeholder 3"/>
          <p:cNvSpPr>
            <a:spLocks noGrp="1"/>
          </p:cNvSpPr>
          <p:nvPr>
            <p:ph type="sldNum" sz="quarter" idx="12"/>
          </p:nvPr>
        </p:nvSpPr>
        <p:spPr/>
        <p:txBody>
          <a:bodyPr/>
          <a:lstStyle/>
          <a:p>
            <a:fld id="{87159146-41A3-4BE1-A659-FD07DAF1089F}" type="slidenum">
              <a:rPr lang="es-CO" smtClean="0"/>
              <a:pPr/>
              <a:t>1</a:t>
            </a:fld>
            <a:endParaRPr lang="es-CO"/>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Dirección de Gestión Humana:  Invitación al </a:t>
            </a:r>
            <a:r>
              <a:rPr lang="es-CO" sz="1800" dirty="0" err="1"/>
              <a:t>Webinar</a:t>
            </a:r>
            <a:r>
              <a:rPr lang="es-CO" sz="1800" dirty="0"/>
              <a:t> "seguridad en el hogar“.</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Director de la Revista: Ayer se culminó con las primeras fases del sometimiento de las Revistas Científicas de la PUJ a la Convocatoria 875 de </a:t>
            </a:r>
            <a:r>
              <a:rPr lang="es-CO" sz="1800" dirty="0" err="1"/>
              <a:t>Minciencias</a:t>
            </a:r>
            <a:r>
              <a:rPr lang="es-CO" sz="1800" dirty="0"/>
              <a:t>. En este sentido, la Editorial nos ha comunicado los resultados preliminares de la medición previa hecha desde el aplicativo del Ministerio. Adjunto envío el informe de la Editorial, el cual nos ubica nuevamente en Categoría B. Esperamos que con la presentación a SJR para </a:t>
            </a:r>
            <a:r>
              <a:rPr lang="es-CO" sz="1800" dirty="0" err="1"/>
              <a:t>Scopus</a:t>
            </a:r>
            <a:r>
              <a:rPr lang="es-CO" sz="1800" dirty="0"/>
              <a:t>, los resultados serán heredados de la indexación de </a:t>
            </a:r>
            <a:r>
              <a:rPr lang="es-CO" sz="1800" dirty="0" err="1"/>
              <a:t>Scopus</a:t>
            </a:r>
            <a:r>
              <a:rPr lang="es-CO" sz="1800" dirty="0"/>
              <a:t> para </a:t>
            </a:r>
            <a:r>
              <a:rPr lang="es-CO" sz="1800" dirty="0" err="1"/>
              <a:t>Publindex</a:t>
            </a:r>
            <a:r>
              <a:rPr lang="es-CO" sz="1800" dirty="0"/>
              <a:t>.</a:t>
            </a:r>
          </a:p>
          <a:p>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10</a:t>
            </a:fld>
            <a:endParaRPr lang="es-CO"/>
          </a:p>
        </p:txBody>
      </p:sp>
    </p:spTree>
    <p:extLst>
      <p:ext uri="{BB962C8B-B14F-4D97-AF65-F5344CB8AC3E}">
        <p14:creationId xmlns:p14="http://schemas.microsoft.com/office/powerpoint/2010/main" val="291300888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Dirección de Servicios Universitarios:  Concédenos 15 minutos diligenciando la encuesta IV diagnóstico de movilidad: TUS ACCIONES IMPACTAN.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Dirección de Gestión Humana: Invitación al conversatorio "cuido mi voz: técnicas de prevención"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11</a:t>
            </a:fld>
            <a:endParaRPr lang="es-CO"/>
          </a:p>
        </p:txBody>
      </p:sp>
    </p:spTree>
    <p:extLst>
      <p:ext uri="{BB962C8B-B14F-4D97-AF65-F5344CB8AC3E}">
        <p14:creationId xmlns:p14="http://schemas.microsoft.com/office/powerpoint/2010/main" val="249639131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Dirección de Servicios Universitarios: ¡Conoce nuestro combo saludable de los Servicios de Alimentación!</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Dirección de Gestión Humana: Invitación </a:t>
            </a:r>
            <a:r>
              <a:rPr lang="es-CO" sz="1800" dirty="0" err="1"/>
              <a:t>Webinar</a:t>
            </a:r>
            <a:r>
              <a:rPr lang="es-CO" sz="1800" dirty="0"/>
              <a:t>: Cuadrando el bolsillo en tiempos de COVID</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12</a:t>
            </a:fld>
            <a:endParaRPr lang="es-CO"/>
          </a:p>
        </p:txBody>
      </p:sp>
    </p:spTree>
    <p:extLst>
      <p:ext uri="{BB962C8B-B14F-4D97-AF65-F5344CB8AC3E}">
        <p14:creationId xmlns:p14="http://schemas.microsoft.com/office/powerpoint/2010/main" val="3913752114"/>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Estimados directores de departamento, un cordial saludo. Queremos compartir con ustedes la pieza de invitación al </a:t>
            </a:r>
            <a:r>
              <a:rPr lang="es-CO" sz="1800" dirty="0" err="1"/>
              <a:t>webinar</a:t>
            </a:r>
            <a:r>
              <a:rPr lang="es-CO" sz="1800" dirty="0"/>
              <a:t> “Estrategias de enseñanza y herramientas de interacción en asignaturas combinadas” que ofreceremos entre el 24 y 27 de agosto. En este espacio se retomarán las características y principios de la modalidad combinada con el objetivo de brindar algunas orientaciones para la planeación de sesiones y fomentar la interacción entre estudiantes y profesores. </a:t>
            </a:r>
          </a:p>
          <a:p>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La Coordinación de Innovación Educativa del Centro para el Aprendizaje, la Enseñanza y la Evaluación CAE+E tiene el gusto de invitarles a participar en el Círculo de innovación No. 1 de este semestre el próximo jueves 27 de agosto de 2:00 a 4:00 pm.</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13</a:t>
            </a:fld>
            <a:endParaRPr lang="es-CO"/>
          </a:p>
        </p:txBody>
      </p:sp>
    </p:spTree>
    <p:extLst>
      <p:ext uri="{BB962C8B-B14F-4D97-AF65-F5344CB8AC3E}">
        <p14:creationId xmlns:p14="http://schemas.microsoft.com/office/powerpoint/2010/main" val="130299900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Si sientes un llamado desde el amor para el servicio y, eres estudiante, administrativo o docente de la PUJ, te invitamos a ser parte del Voluntariado Javeriano. Acompañaremos tu experiencia formativa orientada al servicio y al cultivo de la vida espiritual, inspirados en la espiritualidad ignaciana, a través del encuentro y la participación en proyectos comunitarios, de manera virtual, que abordan desafíos socioambientales en la ciudad de Bogotá.</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Cordial saludo. De acuerdo con su solicitud del  </a:t>
            </a:r>
            <a:r>
              <a:rPr lang="es-CO" sz="1800" dirty="0" err="1"/>
              <a:t>Dictionary</a:t>
            </a:r>
            <a:r>
              <a:rPr lang="es-CO" sz="1800" dirty="0"/>
              <a:t> </a:t>
            </a:r>
            <a:r>
              <a:rPr lang="es-CO" sz="1800" dirty="0" err="1"/>
              <a:t>of</a:t>
            </a:r>
            <a:r>
              <a:rPr lang="es-CO" sz="1800" dirty="0"/>
              <a:t> Accounting (5 ed.), le comunico que hemos solicitado una demostración del recurso: OXFORD REFERENCE que estará disponible hasta el próximo 30 de septiembre. Adicionalmente encontrará otras fuentes de referencia sobre esta temática.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14</a:t>
            </a:fld>
            <a:endParaRPr lang="es-CO"/>
          </a:p>
        </p:txBody>
      </p:sp>
    </p:spTree>
    <p:extLst>
      <p:ext uri="{BB962C8B-B14F-4D97-AF65-F5344CB8AC3E}">
        <p14:creationId xmlns:p14="http://schemas.microsoft.com/office/powerpoint/2010/main" val="170668853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“No buscamos ‘volver a la normalidad’, sino construir en comunidad una nueva era”, </a:t>
            </a:r>
            <a:r>
              <a:rPr lang="es-CO" sz="1800" dirty="0" err="1"/>
              <a:t>webinar</a:t>
            </a:r>
            <a:r>
              <a:rPr lang="es-CO" sz="1800" dirty="0"/>
              <a:t> en ITESO.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El CINEP/PPP, y otras organizaciones de la sociedad civil agrupadas en Defendamos la Paz expresan su respaldo a la Corte Suprema de Justicia. Defendamos la Paz expresa su indignación ante las tentativas de interferencia judicial en curso que tienen como objetivo afectar el proceso que la Corte Suprema de Justicia adelanta contra el senador Álvaro Uribe por soborno y fraude procesal.</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15</a:t>
            </a:fld>
            <a:endParaRPr lang="es-CO"/>
          </a:p>
        </p:txBody>
      </p:sp>
    </p:spTree>
    <p:extLst>
      <p:ext uri="{BB962C8B-B14F-4D97-AF65-F5344CB8AC3E}">
        <p14:creationId xmlns:p14="http://schemas.microsoft.com/office/powerpoint/2010/main" val="2989737572"/>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La Red Iglesias y Minería hizo un llamado a los gobiernos de América Latina a "ratificar el Acuerdo Escazú para detener esta otra pandemia asesina, como es el </a:t>
            </a:r>
            <a:r>
              <a:rPr lang="es-CO" sz="1800" dirty="0" err="1"/>
              <a:t>extractivismo</a:t>
            </a:r>
            <a:r>
              <a:rPr lang="es-CO" sz="1800" dirty="0"/>
              <a:t> minero que está llevando al planeta al borde del colapso".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En París, en 1534, Ignacio de Loyola reunió conscientemente, en su grupo de amigos, a miembros de diferentes países europeos. Ese grupo fue la célula madre de la orden de los jesuitas, europea en sus orígenes, pero pronto universal en su dinámica misionera. Por ello, no es sorprendente que haya habido jesuitas acompañando desde sus comienzos el proyecto de unificación europea. Uno de los pioneros fue el padre Jean du </a:t>
            </a:r>
            <a:r>
              <a:rPr lang="es-CO" sz="1800" dirty="0" err="1"/>
              <a:t>Rivau</a:t>
            </a:r>
            <a:r>
              <a:rPr lang="es-CO" sz="1800" dirty="0"/>
              <a:t>, quien fundó en 1949 en Estrasburgo el </a:t>
            </a:r>
            <a:r>
              <a:rPr lang="es-CO" sz="1800" dirty="0" err="1"/>
              <a:t>Secrétariat</a:t>
            </a:r>
            <a:r>
              <a:rPr lang="es-CO" sz="1800" dirty="0"/>
              <a:t> </a:t>
            </a:r>
            <a:r>
              <a:rPr lang="es-CO" sz="1800" dirty="0" err="1"/>
              <a:t>catholique</a:t>
            </a:r>
            <a:r>
              <a:rPr lang="es-CO" sz="1800" dirty="0"/>
              <a:t> </a:t>
            </a:r>
            <a:r>
              <a:rPr lang="es-CO" sz="1800" dirty="0" err="1"/>
              <a:t>pour</a:t>
            </a:r>
            <a:r>
              <a:rPr lang="es-CO" sz="1800" dirty="0"/>
              <a:t> les </a:t>
            </a:r>
            <a:r>
              <a:rPr lang="es-CO" sz="1800" dirty="0" err="1"/>
              <a:t>problèmes</a:t>
            </a:r>
            <a:r>
              <a:rPr lang="es-CO" sz="1800" dirty="0"/>
              <a:t> </a:t>
            </a:r>
            <a:r>
              <a:rPr lang="es-CO" sz="1800" dirty="0" err="1"/>
              <a:t>européens</a:t>
            </a:r>
            <a:r>
              <a:rPr lang="es-CO" sz="1800"/>
              <a:t> (Secretariado católico para los problemas europeos). </a:t>
            </a:r>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16</a:t>
            </a:fld>
            <a:endParaRPr lang="es-CO"/>
          </a:p>
        </p:txBody>
      </p:sp>
    </p:spTree>
    <p:extLst>
      <p:ext uri="{BB962C8B-B14F-4D97-AF65-F5344CB8AC3E}">
        <p14:creationId xmlns:p14="http://schemas.microsoft.com/office/powerpoint/2010/main" val="506839233"/>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Circularon Novitas 747 - Contrapartida 5241 a 5255 - Registro Contable 489.</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efectuó la segunda sesión del Foro Javeriano sobre educación. Inequidades educativas (II): Inequidades de género en la educación, Inequidades educativas por brechas digitales.</a:t>
            </a:r>
          </a:p>
          <a:p>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2</a:t>
            </a:fld>
            <a:endParaRPr lang="es-CO"/>
          </a:p>
        </p:txBody>
      </p:sp>
    </p:spTree>
    <p:extLst>
      <p:ext uri="{BB962C8B-B14F-4D97-AF65-F5344CB8AC3E}">
        <p14:creationId xmlns:p14="http://schemas.microsoft.com/office/powerpoint/2010/main" val="100711744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Dirección de Gestión Humana: Invitación: conversatorio "Hablemos de los ojos"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Del Director de Departamento: Apreciados profesores buenos días; Después de la segunda semana de clase, es necesario hacer una pausa y evaluar lo que hemos realizado hasta el momento, pensar si estamos siendo justos con las tareas y trabajos que dejamos a nuestros estudiantes,  o los saturamos con actividades excesivas. Les solicito volver a leer el texto adjunto y hacer una pausa con sus estudiantes, indagar cómo ha sido el inicio de clases y cómo se han sentido con la carga académica; tomar las medias que consideren oportunas, consulten en caso de duda a su coordinador o Director de Departamento.-</a:t>
            </a:r>
          </a:p>
          <a:p>
            <a:endParaRPr lang="es-CO" sz="1800" dirty="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3</a:t>
            </a:fld>
            <a:endParaRPr lang="es-CO"/>
          </a:p>
        </p:txBody>
      </p:sp>
    </p:spTree>
    <p:extLst>
      <p:ext uri="{BB962C8B-B14F-4D97-AF65-F5344CB8AC3E}">
        <p14:creationId xmlns:p14="http://schemas.microsoft.com/office/powerpoint/2010/main" val="1460860436"/>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fontScale="92500" lnSpcReduction="20000"/>
          </a:bodyPr>
          <a:lstStyle/>
          <a:p>
            <a:r>
              <a:rPr lang="es-CO" sz="1800" dirty="0"/>
              <a:t>Estimados colegas:  Reciban mi cordial saludo. Espero que ustedes y los suyos se encuentren muy bien. Me complace compartir con ustedes, en archivo adjunto, la invitación y el plan de trabajo del segundo módulo del Seminario de Filosofía </a:t>
            </a:r>
            <a:r>
              <a:rPr lang="es-CO" sz="1800" dirty="0" err="1"/>
              <a:t>Interfacultades</a:t>
            </a:r>
            <a:r>
              <a:rPr lang="es-CO" sz="1800" dirty="0"/>
              <a:t>, consagrado de nuevo a Los límites de lo humano. Este es un espacio de discusión diseñado por la Facultad de Filosofía y abierto a todos los profesores de la universidad interesados en la discusión interdisciplinar sobre temáticas contemporáneas que nos interesan no solo como profesores o investigadores, sino como agentes del presente que vivimos. Como el semestre pasado, con la coordinación académica del profesor Gustavo </a:t>
            </a:r>
            <a:r>
              <a:rPr lang="es-CO" sz="1800" dirty="0" err="1"/>
              <a:t>Chirolla</a:t>
            </a:r>
            <a:r>
              <a:rPr lang="es-CO" sz="1800" dirty="0"/>
              <a:t>, trabajaremos los lunes de 11 a. m. a 1 p. m., en sesiones quincenales comenzando el día 24 de agosto.</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fontScale="92500" lnSpcReduction="20000"/>
          </a:bodyPr>
          <a:lstStyle/>
          <a:p>
            <a:r>
              <a:rPr lang="es-CO" sz="1800" dirty="0"/>
              <a:t>Atendiendo las invitaciones del Consejo Técnico de la Contaduría Pública, la profesora Jenny Sosa participará en el comité de revisoría fiscal, la profesora María Angélica Farfán en el de ley profesional y el profesor Marcos Valderrama en el de educación.</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4</a:t>
            </a:fld>
            <a:endParaRPr lang="es-CO"/>
          </a:p>
        </p:txBody>
      </p:sp>
    </p:spTree>
    <p:extLst>
      <p:ext uri="{BB962C8B-B14F-4D97-AF65-F5344CB8AC3E}">
        <p14:creationId xmlns:p14="http://schemas.microsoft.com/office/powerpoint/2010/main" val="148401057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Estimados Consejeros y Consejeras, Reciban un cordial saludo. Queremos compartirles las actividades que hemos creado para la Semana de la Vida Saludable desde el Programa de Inclusión y Diversidad del Centro de Fomento de la Identidad y Construcción de la Comunidad, dirigidas a toda nuestra comunidad educativa javeriana. Esperamos nos puedan acompañar y también compartir la información con los diferentes miembros de sus Facultades o Unidades para que participen activamente.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Biblioteca General: Estimados Profesores: Cordialmente los invitamos a difundir y consultar el recurso: STATISTA y enviarnos sus comentarios a la cuenta de correo: basesdedatos@javeriana.edu.co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5</a:t>
            </a:fld>
            <a:endParaRPr lang="es-CO"/>
          </a:p>
        </p:txBody>
      </p:sp>
    </p:spTree>
    <p:extLst>
      <p:ext uri="{BB962C8B-B14F-4D97-AF65-F5344CB8AC3E}">
        <p14:creationId xmlns:p14="http://schemas.microsoft.com/office/powerpoint/2010/main" val="4075039595"/>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El Programa Semilleros de Fe del Centro Pastoral San Francisco Javier, los invita a inscribirse en su experiencia de aproximación bíblica </a:t>
            </a:r>
            <a:r>
              <a:rPr lang="es-CO" sz="1800" dirty="0" err="1"/>
              <a:t>Bereshit</a:t>
            </a:r>
            <a:r>
              <a:rPr lang="es-CO" sz="1800" dirty="0"/>
              <a:t>. </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Se realizó la segunda sesión de la Cátedra itinerante de ética profesional Juan José Amézquita Piar con la intervención del profesor Hernán Alonso de la Universidad de San Buenaventura.</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6</a:t>
            </a:fld>
            <a:endParaRPr lang="es-CO"/>
          </a:p>
        </p:txBody>
      </p:sp>
    </p:spTree>
    <p:extLst>
      <p:ext uri="{BB962C8B-B14F-4D97-AF65-F5344CB8AC3E}">
        <p14:creationId xmlns:p14="http://schemas.microsoft.com/office/powerpoint/2010/main" val="397882091"/>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Dirección de Gestión Humana: Invitación al conversatorio: "porque tu cuerpo necesita atención, cuidado de la postura en el hogar"</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Agenda Cultural Javeriana: Una experiencia donde el cuerpo y la mente se acercan y se conectan íntimamente con los ritmos del pacífico junto a El </a:t>
            </a:r>
            <a:r>
              <a:rPr lang="es-CO" sz="1800" dirty="0" err="1"/>
              <a:t>Grilo</a:t>
            </a:r>
            <a:r>
              <a:rPr lang="es-CO" sz="1800" dirty="0"/>
              <a:t> Ensamble Vocal. ¡No te lo pierdas!.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7</a:t>
            </a:fld>
            <a:endParaRPr lang="es-CO"/>
          </a:p>
        </p:txBody>
      </p:sp>
    </p:spTree>
    <p:extLst>
      <p:ext uri="{BB962C8B-B14F-4D97-AF65-F5344CB8AC3E}">
        <p14:creationId xmlns:p14="http://schemas.microsoft.com/office/powerpoint/2010/main" val="92211335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Del Secretario General: Con el fin de contribuir a la calidad y buen desarrollo de los eventos institucionales que se realicen mediante conexión remota, la Oficina de Protocolo elaboró las siguientes directrices que fueron aprobadas por el Rector de la Universidad, que se solicita tener en cuenta.</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Vicerrectoría del Medio Universitario: Invitación Bingo </a:t>
            </a:r>
            <a:r>
              <a:rPr lang="es-CO" sz="1800" dirty="0" err="1"/>
              <a:t>Probecas</a:t>
            </a:r>
            <a:r>
              <a:rPr lang="es-CO" sz="1800" dirty="0"/>
              <a:t> Por Correo.</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8</a:t>
            </a:fld>
            <a:endParaRPr lang="es-CO"/>
          </a:p>
        </p:txBody>
      </p:sp>
    </p:spTree>
    <p:extLst>
      <p:ext uri="{BB962C8B-B14F-4D97-AF65-F5344CB8AC3E}">
        <p14:creationId xmlns:p14="http://schemas.microsoft.com/office/powerpoint/2010/main" val="811335208"/>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32645" y="473063"/>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a:t>De la Vicerrectoría del Medio Universitario: Es momento de sentir, respirar y pausar con nuestros Talleres Artísticos. En agosto te invitamos a: Bailar al ritmo y energía de la Salsa, las tradiciones de la Danza Oriental y contactarte en nuestra Danza para el alma. Hablar de Fotografía documental, Danza Urbana y Narración Oral. ¡No te lo pierdas!</a:t>
            </a:r>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a:t>De la Vicerrectoría del Medio Universitario: Desconéctate de las pantallas.</a:t>
            </a:r>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2" name="Slide Number Placeholder 1"/>
          <p:cNvSpPr>
            <a:spLocks noGrp="1"/>
          </p:cNvSpPr>
          <p:nvPr>
            <p:ph type="sldNum" sz="quarter" idx="12"/>
          </p:nvPr>
        </p:nvSpPr>
        <p:spPr/>
        <p:txBody>
          <a:bodyPr/>
          <a:lstStyle/>
          <a:p>
            <a:fld id="{87159146-41A3-4BE1-A659-FD07DAF1089F}" type="slidenum">
              <a:rPr lang="es-CO" smtClean="0"/>
              <a:pPr/>
              <a:t>9</a:t>
            </a:fld>
            <a:endParaRPr lang="es-CO"/>
          </a:p>
        </p:txBody>
      </p:sp>
    </p:spTree>
    <p:extLst>
      <p:ext uri="{BB962C8B-B14F-4D97-AF65-F5344CB8AC3E}">
        <p14:creationId xmlns:p14="http://schemas.microsoft.com/office/powerpoint/2010/main" val="450944699"/>
      </p:ext>
    </p:extLst>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ags/tag1.xml><?xml version="1.0" encoding="utf-8"?>
<p:tagLst xmlns:a="http://schemas.openxmlformats.org/drawingml/2006/main" xmlns:r="http://schemas.openxmlformats.org/officeDocument/2006/relationships" xmlns:p="http://schemas.openxmlformats.org/presentationml/2006/main">
  <p:tag name="MAY_IGNORE_UCW" val="true"/>
  <p:tag name="PPT/SLIDES/SLIDE4.XML" val="2291594934"/>
  <p:tag name="PPT/SLIDES/SLIDE3.XML" val="553782648"/>
  <p:tag name="PPT/SLIDES/SLIDE1.XML" val="1638832511"/>
  <p:tag name="PPT/SLIDES/SLIDE2.XML" val="4244930028"/>
  <p:tag name="PPT/SLIDES/SLIDE11.XML" val="449740757"/>
  <p:tag name="PPT/SLIDES/SLIDE5.XML" val="3122504530"/>
  <p:tag name="PPT/SLIDES/SLIDE7.XML" val="2727836212"/>
  <p:tag name="PPT/SLIDES/SLIDE10.XML" val="1336846620"/>
  <p:tag name="PPT/SLIDES/SLIDE6.XML" val="1631584822"/>
  <p:tag name="PPT/SLIDES/SLIDE8.XML" val="499985182"/>
  <p:tag name="PPT/SLIDES/SLIDE9.XML" val="1552797170"/>
  <p:tag name="PPT/SLIDEMASTERS/SLIDEMASTER1.XML" val="3207780695"/>
  <p:tag name="PPT/SLIDELAYOUTS/SLIDELAYOUT1.XML" val="2641385033"/>
  <p:tag name="PPT/SLIDELAYOUTS/SLIDELAYOUT9.XML" val="2369856719"/>
  <p:tag name="PPT/SLIDELAYOUTS/SLIDELAYOUT10.XML" val="1724842050"/>
  <p:tag name="PPT/SLIDELAYOUTS/SLIDELAYOUT11.XML" val="193625284"/>
  <p:tag name="PPT/NOTESSLIDES/NOTESSLIDE2.XML" val="1855060154"/>
  <p:tag name="PPT/SLIDELAYOUTS/SLIDELAYOUT8.XML" val="1877122741"/>
  <p:tag name="PPT/SLIDELAYOUTS/SLIDELAYOUT7.XML" val="103397194"/>
  <p:tag name="PPT/SLIDELAYOUTS/SLIDELAYOUT6.XML" val="235094383"/>
  <p:tag name="PPT/SLIDELAYOUTS/SLIDELAYOUT2.XML" val="2329172593"/>
  <p:tag name="PPT/SLIDELAYOUTS/SLIDELAYOUT3.XML" val="327613468"/>
  <p:tag name="PPT/SLIDELAYOUTS/SLIDELAYOUT4.XML" val="981019557"/>
  <p:tag name="PPT/SLIDELAYOUTS/SLIDELAYOUT5.XML" val="3216187600"/>
  <p:tag name="PPT/NOTESSLIDES/NOTESSLIDE3.XML" val="2372583568"/>
  <p:tag name="PPT/NOTESSLIDES/NOTESSLIDE1.XML" val="1140942734"/>
  <p:tag name="PPT/NOTESSLIDES/NOTESSLIDE5.XML" val="26109653"/>
  <p:tag name="PPT/NOTESSLIDES/NOTESSLIDE11.XML" val="1102111873"/>
  <p:tag name="PPT/NOTESSLIDES/NOTESSLIDE10.XML" val="2389294061"/>
  <p:tag name="PPT/NOTESSLIDES/NOTESSLIDE9.XML" val="109717350"/>
  <p:tag name="PPT/NOTESSLIDES/NOTESSLIDE8.XML" val="2337061187"/>
  <p:tag name="PPT/NOTESSLIDES/NOTESSLIDE4.XML" val="896912543"/>
  <p:tag name="PPT/NOTESSLIDES/NOTESSLIDE6.XML" val="1332187113"/>
  <p:tag name="PPT/NOTESSLIDES/NOTESSLIDE7.XML" val="2737095226"/>
  <p:tag name="PPT/THEME/THEME1.XML" val="3024081144"/>
  <p:tag name="PPT/MEDIA/IMAGE1.JPEG" val="3752100539"/>
  <p:tag name="PPT/MEDIA/IMAGE2.JPEG" val="2800631276"/>
  <p:tag name="PPT/THEME/THEME2.XML" val="3165502312"/>
  <p:tag name="PPT/NOTESMASTERS/NOTESMASTER1.XML" val="891622993"/>
</p:tagLst>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7282</TotalTime>
  <Words>1426</Words>
  <Application>Microsoft Office PowerPoint</Application>
  <PresentationFormat>Presentación en pantalla (4:3)</PresentationFormat>
  <Paragraphs>64</Paragraphs>
  <Slides>16</Slides>
  <Notes>16</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16</vt:i4>
      </vt:variant>
    </vt:vector>
  </HeadingPairs>
  <TitlesOfParts>
    <vt:vector size="22" baseType="lpstr">
      <vt:lpstr>Bradley Hand ITC</vt:lpstr>
      <vt:lpstr>Calibri</vt:lpstr>
      <vt:lpstr>Franklin Gothic Book</vt:lpstr>
      <vt:lpstr>Franklin Gothic Medium</vt:lpstr>
      <vt:lpstr>Wingdings 2</vt:lpstr>
      <vt:lpstr>Viajes</vt:lpstr>
      <vt:lpstr>Registro contable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Hernando Bermúdez Gómez</dc:creator>
  <cp:lastModifiedBy>Hernando Bermudez Gomez</cp:lastModifiedBy>
  <cp:revision>570</cp:revision>
  <dcterms:modified xsi:type="dcterms:W3CDTF">2020-08-22T23:12:59Z</dcterms:modified>
</cp:coreProperties>
</file>