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22"/>
  </p:notesMasterIdLst>
  <p:sldIdLst>
    <p:sldId id="256" r:id="rId2"/>
    <p:sldId id="261" r:id="rId3"/>
    <p:sldId id="262" r:id="rId4"/>
    <p:sldId id="263" r:id="rId5"/>
    <p:sldId id="264" r:id="rId6"/>
    <p:sldId id="265" r:id="rId7"/>
    <p:sldId id="266" r:id="rId8"/>
    <p:sldId id="267" r:id="rId9"/>
    <p:sldId id="268" r:id="rId10"/>
    <p:sldId id="269" r:id="rId11"/>
    <p:sldId id="270" r:id="rId12"/>
    <p:sldId id="271" r:id="rId13"/>
    <p:sldId id="272" r:id="rId14"/>
    <p:sldId id="273" r:id="rId15"/>
    <p:sldId id="274" r:id="rId16"/>
    <p:sldId id="275" r:id="rId17"/>
    <p:sldId id="276" r:id="rId18"/>
    <p:sldId id="277" r:id="rId19"/>
    <p:sldId id="278" r:id="rId20"/>
    <p:sldId id="279" r:id="rId21"/>
  </p:sldIdLst>
  <p:sldSz cx="9144000" cy="6858000" type="screen4x3"/>
  <p:notesSz cx="6858000" cy="9144000"/>
  <p:custDataLst>
    <p:tags r:id="rId23"/>
  </p:custDataLst>
  <p:defaultTextStyle>
    <a:defPPr lvl="0">
      <a:defRPr lang="es-CO"/>
    </a:defPPr>
    <a:lvl1pPr marL="0" lvl="0" algn="l" defTabSz="914400" rtl="0" eaLnBrk="1" latinLnBrk="0" hangingPunct="1">
      <a:defRPr sz="1800" kern="1200">
        <a:solidFill>
          <a:schemeClr val="tx1"/>
        </a:solidFill>
        <a:latin typeface="+mn-lt"/>
        <a:ea typeface="+mn-ea"/>
        <a:cs typeface="+mn-cs"/>
      </a:defRPr>
    </a:lvl1pPr>
    <a:lvl2pPr marL="457200" lvl="1" algn="l" defTabSz="914400" rtl="0" eaLnBrk="1" latinLnBrk="0" hangingPunct="1">
      <a:defRPr sz="1800" kern="1200">
        <a:solidFill>
          <a:schemeClr val="tx1"/>
        </a:solidFill>
        <a:latin typeface="+mn-lt"/>
        <a:ea typeface="+mn-ea"/>
        <a:cs typeface="+mn-cs"/>
      </a:defRPr>
    </a:lvl2pPr>
    <a:lvl3pPr marL="914400" lvl="2" algn="l" defTabSz="914400" rtl="0" eaLnBrk="1" latinLnBrk="0" hangingPunct="1">
      <a:defRPr sz="1800" kern="1200">
        <a:solidFill>
          <a:schemeClr val="tx1"/>
        </a:solidFill>
        <a:latin typeface="+mn-lt"/>
        <a:ea typeface="+mn-ea"/>
        <a:cs typeface="+mn-cs"/>
      </a:defRPr>
    </a:lvl3pPr>
    <a:lvl4pPr marL="1371600" lvl="3" algn="l" defTabSz="914400" rtl="0" eaLnBrk="1" latinLnBrk="0" hangingPunct="1">
      <a:defRPr sz="1800" kern="1200">
        <a:solidFill>
          <a:schemeClr val="tx1"/>
        </a:solidFill>
        <a:latin typeface="+mn-lt"/>
        <a:ea typeface="+mn-ea"/>
        <a:cs typeface="+mn-cs"/>
      </a:defRPr>
    </a:lvl4pPr>
    <a:lvl5pPr marL="1828800" lvl="4" algn="l" defTabSz="914400" rtl="0" eaLnBrk="1" latinLnBrk="0" hangingPunct="1">
      <a:defRPr sz="1800" kern="1200">
        <a:solidFill>
          <a:schemeClr val="tx1"/>
        </a:solidFill>
        <a:latin typeface="+mn-lt"/>
        <a:ea typeface="+mn-ea"/>
        <a:cs typeface="+mn-cs"/>
      </a:defRPr>
    </a:lvl5pPr>
    <a:lvl6pPr marL="2286000" lvl="5" algn="l" defTabSz="914400" rtl="0" eaLnBrk="1" latinLnBrk="0" hangingPunct="1">
      <a:defRPr sz="1800" kern="1200">
        <a:solidFill>
          <a:schemeClr val="tx1"/>
        </a:solidFill>
        <a:latin typeface="+mn-lt"/>
        <a:ea typeface="+mn-ea"/>
        <a:cs typeface="+mn-cs"/>
      </a:defRPr>
    </a:lvl6pPr>
    <a:lvl7pPr marL="2743200" lvl="6" algn="l" defTabSz="914400" rtl="0" eaLnBrk="1" latinLnBrk="0" hangingPunct="1">
      <a:defRPr sz="1800" kern="1200">
        <a:solidFill>
          <a:schemeClr val="tx1"/>
        </a:solidFill>
        <a:latin typeface="+mn-lt"/>
        <a:ea typeface="+mn-ea"/>
        <a:cs typeface="+mn-cs"/>
      </a:defRPr>
    </a:lvl7pPr>
    <a:lvl8pPr marL="3200400" lvl="7" algn="l" defTabSz="914400" rtl="0" eaLnBrk="1" latinLnBrk="0" hangingPunct="1">
      <a:defRPr sz="1800" kern="1200">
        <a:solidFill>
          <a:schemeClr val="tx1"/>
        </a:solidFill>
        <a:latin typeface="+mn-lt"/>
        <a:ea typeface="+mn-ea"/>
        <a:cs typeface="+mn-cs"/>
      </a:defRPr>
    </a:lvl8pPr>
    <a:lvl9pPr marL="3657600" lvl="8"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69" autoAdjust="0"/>
    <p:restoredTop sz="93772" autoAdjust="0"/>
  </p:normalViewPr>
  <p:slideViewPr>
    <p:cSldViewPr snapToGrid="0">
      <p:cViewPr varScale="1">
        <p:scale>
          <a:sx n="107" d="100"/>
          <a:sy n="107" d="100"/>
        </p:scale>
        <p:origin x="1740" y="10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gs" Target="tags/tag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CO"/>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7A4A78E-36A0-4C82-A63C-1DF8B56BE281}" type="datetimeFigureOut">
              <a:rPr lang="es-CO" smtClean="0"/>
              <a:pPr/>
              <a:t>20/02/2021</a:t>
            </a:fld>
            <a:endParaRPr lang="es-CO"/>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CO"/>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CO"/>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ADE55E3-A00E-43FD-A031-841EC2C2B02A}" type="slidenum">
              <a:rPr lang="es-CO" smtClean="0"/>
              <a:pPr/>
              <a:t>‹Nº›</a:t>
            </a:fld>
            <a:endParaRPr lang="es-CO"/>
          </a:p>
        </p:txBody>
      </p:sp>
    </p:spTree>
    <p:extLst>
      <p:ext uri="{BB962C8B-B14F-4D97-AF65-F5344CB8AC3E}">
        <p14:creationId xmlns:p14="http://schemas.microsoft.com/office/powerpoint/2010/main" val="30253343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10"/>
          </p:nvPr>
        </p:nvSpPr>
        <p:spPr/>
        <p:txBody>
          <a:bodyPr/>
          <a:lstStyle/>
          <a:p>
            <a:fld id="{0ADE55E3-A00E-43FD-A031-841EC2C2B02A}" type="slidenum">
              <a:rPr lang="es-CO" smtClean="0"/>
              <a:pPr/>
              <a:t>1</a:t>
            </a:fld>
            <a:endParaRPr lang="es-CO"/>
          </a:p>
        </p:txBody>
      </p:sp>
    </p:spTree>
    <p:extLst>
      <p:ext uri="{BB962C8B-B14F-4D97-AF65-F5344CB8AC3E}">
        <p14:creationId xmlns:p14="http://schemas.microsoft.com/office/powerpoint/2010/main" val="92612598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10</a:t>
            </a:fld>
            <a:endParaRPr lang="es-CO"/>
          </a:p>
        </p:txBody>
      </p:sp>
    </p:spTree>
    <p:extLst>
      <p:ext uri="{BB962C8B-B14F-4D97-AF65-F5344CB8AC3E}">
        <p14:creationId xmlns:p14="http://schemas.microsoft.com/office/powerpoint/2010/main" val="393590903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11</a:t>
            </a:fld>
            <a:endParaRPr lang="es-CO"/>
          </a:p>
        </p:txBody>
      </p:sp>
    </p:spTree>
    <p:extLst>
      <p:ext uri="{BB962C8B-B14F-4D97-AF65-F5344CB8AC3E}">
        <p14:creationId xmlns:p14="http://schemas.microsoft.com/office/powerpoint/2010/main" val="298874606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12</a:t>
            </a:fld>
            <a:endParaRPr lang="es-CO"/>
          </a:p>
        </p:txBody>
      </p:sp>
    </p:spTree>
    <p:extLst>
      <p:ext uri="{BB962C8B-B14F-4D97-AF65-F5344CB8AC3E}">
        <p14:creationId xmlns:p14="http://schemas.microsoft.com/office/powerpoint/2010/main" val="233058611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13</a:t>
            </a:fld>
            <a:endParaRPr lang="es-CO"/>
          </a:p>
        </p:txBody>
      </p:sp>
    </p:spTree>
    <p:extLst>
      <p:ext uri="{BB962C8B-B14F-4D97-AF65-F5344CB8AC3E}">
        <p14:creationId xmlns:p14="http://schemas.microsoft.com/office/powerpoint/2010/main" val="255163122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14</a:t>
            </a:fld>
            <a:endParaRPr lang="es-CO"/>
          </a:p>
        </p:txBody>
      </p:sp>
    </p:spTree>
    <p:extLst>
      <p:ext uri="{BB962C8B-B14F-4D97-AF65-F5344CB8AC3E}">
        <p14:creationId xmlns:p14="http://schemas.microsoft.com/office/powerpoint/2010/main" val="4067744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15</a:t>
            </a:fld>
            <a:endParaRPr lang="es-CO"/>
          </a:p>
        </p:txBody>
      </p:sp>
    </p:spTree>
    <p:extLst>
      <p:ext uri="{BB962C8B-B14F-4D97-AF65-F5344CB8AC3E}">
        <p14:creationId xmlns:p14="http://schemas.microsoft.com/office/powerpoint/2010/main" val="248046817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16</a:t>
            </a:fld>
            <a:endParaRPr lang="es-CO"/>
          </a:p>
        </p:txBody>
      </p:sp>
    </p:spTree>
    <p:extLst>
      <p:ext uri="{BB962C8B-B14F-4D97-AF65-F5344CB8AC3E}">
        <p14:creationId xmlns:p14="http://schemas.microsoft.com/office/powerpoint/2010/main" val="29675871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17</a:t>
            </a:fld>
            <a:endParaRPr lang="es-CO"/>
          </a:p>
        </p:txBody>
      </p:sp>
    </p:spTree>
    <p:extLst>
      <p:ext uri="{BB962C8B-B14F-4D97-AF65-F5344CB8AC3E}">
        <p14:creationId xmlns:p14="http://schemas.microsoft.com/office/powerpoint/2010/main" val="203904146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18</a:t>
            </a:fld>
            <a:endParaRPr lang="es-CO"/>
          </a:p>
        </p:txBody>
      </p:sp>
    </p:spTree>
    <p:extLst>
      <p:ext uri="{BB962C8B-B14F-4D97-AF65-F5344CB8AC3E}">
        <p14:creationId xmlns:p14="http://schemas.microsoft.com/office/powerpoint/2010/main" val="239935311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19</a:t>
            </a:fld>
            <a:endParaRPr lang="es-CO"/>
          </a:p>
        </p:txBody>
      </p:sp>
    </p:spTree>
    <p:extLst>
      <p:ext uri="{BB962C8B-B14F-4D97-AF65-F5344CB8AC3E}">
        <p14:creationId xmlns:p14="http://schemas.microsoft.com/office/powerpoint/2010/main" val="170283585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2</a:t>
            </a:fld>
            <a:endParaRPr lang="es-CO"/>
          </a:p>
        </p:txBody>
      </p:sp>
    </p:spTree>
    <p:extLst>
      <p:ext uri="{BB962C8B-B14F-4D97-AF65-F5344CB8AC3E}">
        <p14:creationId xmlns:p14="http://schemas.microsoft.com/office/powerpoint/2010/main" val="145842649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20</a:t>
            </a:fld>
            <a:endParaRPr lang="es-CO"/>
          </a:p>
        </p:txBody>
      </p:sp>
    </p:spTree>
    <p:extLst>
      <p:ext uri="{BB962C8B-B14F-4D97-AF65-F5344CB8AC3E}">
        <p14:creationId xmlns:p14="http://schemas.microsoft.com/office/powerpoint/2010/main" val="299743088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3</a:t>
            </a:fld>
            <a:endParaRPr lang="es-CO"/>
          </a:p>
        </p:txBody>
      </p:sp>
    </p:spTree>
    <p:extLst>
      <p:ext uri="{BB962C8B-B14F-4D97-AF65-F5344CB8AC3E}">
        <p14:creationId xmlns:p14="http://schemas.microsoft.com/office/powerpoint/2010/main" val="9561815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4</a:t>
            </a:fld>
            <a:endParaRPr lang="es-CO"/>
          </a:p>
        </p:txBody>
      </p:sp>
    </p:spTree>
    <p:extLst>
      <p:ext uri="{BB962C8B-B14F-4D97-AF65-F5344CB8AC3E}">
        <p14:creationId xmlns:p14="http://schemas.microsoft.com/office/powerpoint/2010/main" val="336813082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5</a:t>
            </a:fld>
            <a:endParaRPr lang="es-CO"/>
          </a:p>
        </p:txBody>
      </p:sp>
    </p:spTree>
    <p:extLst>
      <p:ext uri="{BB962C8B-B14F-4D97-AF65-F5344CB8AC3E}">
        <p14:creationId xmlns:p14="http://schemas.microsoft.com/office/powerpoint/2010/main" val="146389004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6</a:t>
            </a:fld>
            <a:endParaRPr lang="es-CO"/>
          </a:p>
        </p:txBody>
      </p:sp>
    </p:spTree>
    <p:extLst>
      <p:ext uri="{BB962C8B-B14F-4D97-AF65-F5344CB8AC3E}">
        <p14:creationId xmlns:p14="http://schemas.microsoft.com/office/powerpoint/2010/main" val="380144739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7</a:t>
            </a:fld>
            <a:endParaRPr lang="es-CO"/>
          </a:p>
        </p:txBody>
      </p:sp>
    </p:spTree>
    <p:extLst>
      <p:ext uri="{BB962C8B-B14F-4D97-AF65-F5344CB8AC3E}">
        <p14:creationId xmlns:p14="http://schemas.microsoft.com/office/powerpoint/2010/main" val="262080107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8</a:t>
            </a:fld>
            <a:endParaRPr lang="es-CO"/>
          </a:p>
        </p:txBody>
      </p:sp>
    </p:spTree>
    <p:extLst>
      <p:ext uri="{BB962C8B-B14F-4D97-AF65-F5344CB8AC3E}">
        <p14:creationId xmlns:p14="http://schemas.microsoft.com/office/powerpoint/2010/main" val="151813933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9</a:t>
            </a:fld>
            <a:endParaRPr lang="es-CO"/>
          </a:p>
        </p:txBody>
      </p:sp>
    </p:spTree>
    <p:extLst>
      <p:ext uri="{BB962C8B-B14F-4D97-AF65-F5344CB8AC3E}">
        <p14:creationId xmlns:p14="http://schemas.microsoft.com/office/powerpoint/2010/main" val="34755540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28 Título"/>
          <p:cNvSpPr>
            <a:spLocks noGrp="1"/>
          </p:cNvSpPr>
          <p:nvPr>
            <p:ph type="ctrTitle"/>
          </p:nvPr>
        </p:nvSpPr>
        <p:spPr>
          <a:xfrm>
            <a:off x="381000" y="4853411"/>
            <a:ext cx="8458200" cy="1222375"/>
          </a:xfrm>
        </p:spPr>
        <p:txBody>
          <a:bodyPr anchor="t"/>
          <a:lstStyle/>
          <a:p>
            <a:r>
              <a:rPr kumimoji="0" lang="es-ES"/>
              <a:t>Haga clic para modificar el estilo de título del patrón</a:t>
            </a:r>
            <a:endParaRPr kumimoji="0" lang="en-US"/>
          </a:p>
        </p:txBody>
      </p:sp>
      <p:sp>
        <p:nvSpPr>
          <p:cNvPr id="9" name="8 Subtítulo"/>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a:t>Haga clic para modificar el estilo de subtítulo del patrón</a:t>
            </a:r>
            <a:endParaRPr kumimoji="0" lang="en-US"/>
          </a:p>
        </p:txBody>
      </p:sp>
      <p:sp>
        <p:nvSpPr>
          <p:cNvPr id="16" name="15 Marcador de fecha"/>
          <p:cNvSpPr>
            <a:spLocks noGrp="1"/>
          </p:cNvSpPr>
          <p:nvPr>
            <p:ph type="dt" sz="half" idx="10"/>
          </p:nvPr>
        </p:nvSpPr>
        <p:spPr/>
        <p:txBody>
          <a:bodyPr/>
          <a:lstStyle/>
          <a:p>
            <a:fld id="{0802B026-D3D0-4D75-8C57-6085F1C3ABC7}" type="datetime1">
              <a:rPr lang="es-CO" smtClean="0"/>
              <a:t>20/02/2021</a:t>
            </a:fld>
            <a:endParaRPr lang="es-CO"/>
          </a:p>
        </p:txBody>
      </p:sp>
      <p:sp>
        <p:nvSpPr>
          <p:cNvPr id="2" name="1 Marcador de pie de página"/>
          <p:cNvSpPr>
            <a:spLocks noGrp="1"/>
          </p:cNvSpPr>
          <p:nvPr>
            <p:ph type="ftr" sz="quarter" idx="11"/>
          </p:nvPr>
        </p:nvSpPr>
        <p:spPr/>
        <p:txBody>
          <a:bodyPr/>
          <a:lstStyle/>
          <a:p>
            <a:endParaRPr lang="es-CO"/>
          </a:p>
        </p:txBody>
      </p:sp>
      <p:sp>
        <p:nvSpPr>
          <p:cNvPr id="15" name="14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‹Nº›</a:t>
            </a:fld>
            <a:endParaRPr lang="es-CO"/>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8EC40E92-7DA5-43D8-985E-EAF30807E519}" type="datetime1">
              <a:rPr lang="es-CO" smtClean="0"/>
              <a:t>20/02/2021</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858000" y="549276"/>
            <a:ext cx="1828800" cy="5851525"/>
          </a:xfrm>
        </p:spPr>
        <p:txBody>
          <a:bodyPr vert="eaVert"/>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a:xfrm>
            <a:off x="457200" y="549276"/>
            <a:ext cx="6248400" cy="5851525"/>
          </a:xfrm>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5953E614-17A9-43E2-85CA-E610E692B630}" type="datetime1">
              <a:rPr lang="es-CO" smtClean="0"/>
              <a:t>20/02/2021</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2" name="21 Título"/>
          <p:cNvSpPr>
            <a:spLocks noGrp="1"/>
          </p:cNvSpPr>
          <p:nvPr>
            <p:ph type="title"/>
          </p:nvPr>
        </p:nvSpPr>
        <p:spPr/>
        <p:txBody>
          <a:bodyPr/>
          <a:lstStyle/>
          <a:p>
            <a:r>
              <a:rPr kumimoji="0" lang="es-ES"/>
              <a:t>Haga clic para modificar el estilo de título del patrón</a:t>
            </a:r>
            <a:endParaRPr kumimoji="0" lang="en-US"/>
          </a:p>
        </p:txBody>
      </p:sp>
      <p:sp>
        <p:nvSpPr>
          <p:cNvPr id="27" name="26 Marcador de contenido"/>
          <p:cNvSpPr>
            <a:spLocks noGrp="1"/>
          </p:cNvSpPr>
          <p:nvPr>
            <p:ph idx="1"/>
          </p:nvPr>
        </p:nvSpPr>
        <p:spPr/>
        <p:txBody>
          <a:body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5" name="24 Marcador de fecha"/>
          <p:cNvSpPr>
            <a:spLocks noGrp="1"/>
          </p:cNvSpPr>
          <p:nvPr>
            <p:ph type="dt" sz="half" idx="10"/>
          </p:nvPr>
        </p:nvSpPr>
        <p:spPr/>
        <p:txBody>
          <a:bodyPr/>
          <a:lstStyle/>
          <a:p>
            <a:fld id="{5A2CAE3F-7AB2-4219-A3AA-A679FF1AD429}" type="datetime1">
              <a:rPr lang="es-CO" smtClean="0"/>
              <a:t>20/02/2021</a:t>
            </a:fld>
            <a:endParaRPr lang="es-CO"/>
          </a:p>
        </p:txBody>
      </p:sp>
      <p:sp>
        <p:nvSpPr>
          <p:cNvPr id="19" name="18 Marcador de pie de página"/>
          <p:cNvSpPr>
            <a:spLocks noGrp="1"/>
          </p:cNvSpPr>
          <p:nvPr>
            <p:ph type="ftr" sz="quarter" idx="11"/>
          </p:nvPr>
        </p:nvSpPr>
        <p:spPr>
          <a:xfrm>
            <a:off x="3581400" y="76200"/>
            <a:ext cx="2895600" cy="288925"/>
          </a:xfrm>
        </p:spPr>
        <p:txBody>
          <a:bodyPr/>
          <a:lstStyle/>
          <a:p>
            <a:endParaRPr lang="es-CO"/>
          </a:p>
        </p:txBody>
      </p:sp>
      <p:sp>
        <p:nvSpPr>
          <p:cNvPr id="16" name="15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‹Nº›</a:t>
            </a:fld>
            <a:endParaRPr lang="es-CO"/>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5 Marcador de texto"/>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a:t>Haga clic para modificar el estilo de texto del patrón</a:t>
            </a:r>
          </a:p>
        </p:txBody>
      </p:sp>
      <p:sp>
        <p:nvSpPr>
          <p:cNvPr id="19" name="18 Marcador de fecha"/>
          <p:cNvSpPr>
            <a:spLocks noGrp="1"/>
          </p:cNvSpPr>
          <p:nvPr>
            <p:ph type="dt" sz="half" idx="10"/>
          </p:nvPr>
        </p:nvSpPr>
        <p:spPr/>
        <p:txBody>
          <a:bodyPr/>
          <a:lstStyle/>
          <a:p>
            <a:fld id="{D9C576DE-CDF1-4D50-BA6D-A0C94D0C047F}" type="datetime1">
              <a:rPr lang="es-CO" smtClean="0"/>
              <a:t>20/02/2021</a:t>
            </a:fld>
            <a:endParaRPr lang="es-CO"/>
          </a:p>
        </p:txBody>
      </p:sp>
      <p:sp>
        <p:nvSpPr>
          <p:cNvPr id="11" name="10 Marcador de pie de página"/>
          <p:cNvSpPr>
            <a:spLocks noGrp="1"/>
          </p:cNvSpPr>
          <p:nvPr>
            <p:ph type="ftr" sz="quarter" idx="11"/>
          </p:nvPr>
        </p:nvSpPr>
        <p:spPr/>
        <p:txBody>
          <a:bodyPr/>
          <a:lstStyle/>
          <a:p>
            <a:endParaRPr lang="es-CO"/>
          </a:p>
        </p:txBody>
      </p:sp>
      <p:sp>
        <p:nvSpPr>
          <p:cNvPr id="16" name="1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
        <p:nvSpPr>
          <p:cNvPr id="8" name="7 Título"/>
          <p:cNvSpPr>
            <a:spLocks noGrp="1"/>
          </p:cNvSpPr>
          <p:nvPr>
            <p:ph type="title"/>
          </p:nvPr>
        </p:nvSpPr>
        <p:spPr>
          <a:xfrm>
            <a:off x="180475" y="2947085"/>
            <a:ext cx="8686800" cy="1184825"/>
          </a:xfrm>
        </p:spPr>
        <p:txBody>
          <a:bodyPr rtlCol="0" anchor="t"/>
          <a:lstStyle>
            <a:lvl1pPr algn="r">
              <a:defRPr/>
            </a:lvl1pPr>
          </a:lstStyle>
          <a:p>
            <a:r>
              <a:rPr kumimoji="0" lang="es-ES"/>
              <a:t>Haga clic para modificar el estilo de título del patrón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0" name="19 Título"/>
          <p:cNvSpPr>
            <a:spLocks noGrp="1"/>
          </p:cNvSpPr>
          <p:nvPr>
            <p:ph type="title"/>
          </p:nvPr>
        </p:nvSpPr>
        <p:spPr>
          <a:xfrm>
            <a:off x="301752" y="457200"/>
            <a:ext cx="8686800" cy="841248"/>
          </a:xfrm>
        </p:spPr>
        <p:txBody>
          <a:bodyPr/>
          <a:lstStyle/>
          <a:p>
            <a:r>
              <a:rPr kumimoji="0" lang="es-ES"/>
              <a:t>Haga clic para modificar el estilo de título del patrón</a:t>
            </a:r>
            <a:endParaRPr kumimoji="0" lang="en-US"/>
          </a:p>
        </p:txBody>
      </p:sp>
      <p:sp>
        <p:nvSpPr>
          <p:cNvPr id="14" name="13 Marcador de contenido"/>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dirty="0"/>
              <a:t>Haga clic para modificar el estilo de texto del patrón</a:t>
            </a:r>
          </a:p>
          <a:p>
            <a:pPr lvl="1" eaLnBrk="1" latinLnBrk="0" hangingPunct="1"/>
            <a:r>
              <a:rPr lang="es-ES" dirty="0"/>
              <a:t>Segundo nivel</a:t>
            </a:r>
          </a:p>
          <a:p>
            <a:pPr lvl="2" eaLnBrk="1" latinLnBrk="0" hangingPunct="1"/>
            <a:r>
              <a:rPr lang="es-ES" dirty="0"/>
              <a:t>Tercer nivel</a:t>
            </a:r>
          </a:p>
          <a:p>
            <a:pPr lvl="3" eaLnBrk="1" latinLnBrk="0" hangingPunct="1"/>
            <a:r>
              <a:rPr lang="es-ES" dirty="0"/>
              <a:t>Cuarto nivel</a:t>
            </a:r>
          </a:p>
          <a:p>
            <a:pPr lvl="4" eaLnBrk="1" latinLnBrk="0" hangingPunct="1"/>
            <a:r>
              <a:rPr lang="es-ES" dirty="0"/>
              <a:t>Quinto nivel</a:t>
            </a:r>
            <a:endParaRPr kumimoji="0" lang="en-US" dirty="0"/>
          </a:p>
        </p:txBody>
      </p:sp>
      <p:sp>
        <p:nvSpPr>
          <p:cNvPr id="13" name="12 Marcador de contenido"/>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1" name="20 Marcador de fecha"/>
          <p:cNvSpPr>
            <a:spLocks noGrp="1"/>
          </p:cNvSpPr>
          <p:nvPr>
            <p:ph type="dt" sz="half" idx="10"/>
          </p:nvPr>
        </p:nvSpPr>
        <p:spPr/>
        <p:txBody>
          <a:bodyPr/>
          <a:lstStyle/>
          <a:p>
            <a:fld id="{0FB891D8-4896-4B00-9807-82C35F0A879A}" type="datetime1">
              <a:rPr lang="es-CO" smtClean="0"/>
              <a:t>20/02/2021</a:t>
            </a:fld>
            <a:endParaRPr lang="es-CO"/>
          </a:p>
        </p:txBody>
      </p:sp>
      <p:sp>
        <p:nvSpPr>
          <p:cNvPr id="10" name="9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spTree>
      <p:nvGrpSpPr>
        <p:cNvPr id="1" name=""/>
        <p:cNvGrpSpPr/>
        <p:nvPr/>
      </p:nvGrpSpPr>
      <p:grpSpPr>
        <a:xfrm>
          <a:off x="0" y="0"/>
          <a:ext cx="0" cy="0"/>
          <a:chOff x="0" y="0"/>
          <a:chExt cx="0" cy="0"/>
        </a:xfrm>
      </p:grpSpPr>
      <p:sp>
        <p:nvSpPr>
          <p:cNvPr id="29" name="28 Título"/>
          <p:cNvSpPr>
            <a:spLocks noGrp="1"/>
          </p:cNvSpPr>
          <p:nvPr>
            <p:ph type="title"/>
          </p:nvPr>
        </p:nvSpPr>
        <p:spPr>
          <a:xfrm>
            <a:off x="304800" y="5410200"/>
            <a:ext cx="8610600" cy="882650"/>
          </a:xfrm>
        </p:spPr>
        <p:txBody>
          <a:bodyPr anchor="ctr"/>
          <a:lstStyle>
            <a:lvl1pPr>
              <a:defRPr/>
            </a:lvl1pPr>
          </a:lstStyle>
          <a:p>
            <a:r>
              <a:rPr kumimoji="0" lang="es-ES"/>
              <a:t>Haga clic para modificar el estilo de título del patrón</a:t>
            </a:r>
            <a:endParaRPr kumimoji="0" lang="en-US"/>
          </a:p>
        </p:txBody>
      </p:sp>
      <p:sp>
        <p:nvSpPr>
          <p:cNvPr id="13" name="12 Marcador de texto"/>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25" name="24 Marcador de texto"/>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4" name="3 Marcador de contenido"/>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8" name="27 Marcador de contenido"/>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10" name="9 Marcador de fecha"/>
          <p:cNvSpPr>
            <a:spLocks noGrp="1"/>
          </p:cNvSpPr>
          <p:nvPr>
            <p:ph type="dt" sz="half" idx="10"/>
          </p:nvPr>
        </p:nvSpPr>
        <p:spPr/>
        <p:txBody>
          <a:bodyPr/>
          <a:lstStyle/>
          <a:p>
            <a:fld id="{B1A51459-9CD6-459C-BB2A-8D7DD0169F21}" type="datetime1">
              <a:rPr lang="es-CO" smtClean="0"/>
              <a:t>20/02/2021</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a:xfrm>
            <a:off x="8229600" y="6477000"/>
            <a:ext cx="762000" cy="246888"/>
          </a:xfrm>
        </p:spPr>
        <p:txBody>
          <a:bodyPr/>
          <a:lstStyle/>
          <a:p>
            <a:fld id="{87159146-41A3-4BE1-A659-FD07DAF1089F}" type="slidenum">
              <a:rPr lang="es-CO" smtClean="0"/>
              <a:pPr/>
              <a:t>‹Nº›</a:t>
            </a:fld>
            <a:endParaRPr lang="es-CO"/>
          </a:p>
        </p:txBody>
      </p:sp>
      <p:sp>
        <p:nvSpPr>
          <p:cNvPr id="11" name="10 Conector recto"/>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30" name="29 Título"/>
          <p:cNvSpPr>
            <a:spLocks noGrp="1"/>
          </p:cNvSpPr>
          <p:nvPr>
            <p:ph type="title"/>
          </p:nvPr>
        </p:nvSpPr>
        <p:spPr>
          <a:xfrm>
            <a:off x="301752" y="457200"/>
            <a:ext cx="8686800" cy="841248"/>
          </a:xfrm>
        </p:spPr>
        <p:txBody>
          <a:bodyPr/>
          <a:lstStyle/>
          <a:p>
            <a:r>
              <a:rPr kumimoji="0" lang="es-ES"/>
              <a:t>Haga clic para modificar el estilo de título del patrón</a:t>
            </a:r>
            <a:endParaRPr kumimoji="0" lang="en-US"/>
          </a:p>
        </p:txBody>
      </p:sp>
      <p:sp>
        <p:nvSpPr>
          <p:cNvPr id="12" name="11 Marcador de fecha"/>
          <p:cNvSpPr>
            <a:spLocks noGrp="1"/>
          </p:cNvSpPr>
          <p:nvPr>
            <p:ph type="dt" sz="half" idx="10"/>
          </p:nvPr>
        </p:nvSpPr>
        <p:spPr/>
        <p:txBody>
          <a:bodyPr/>
          <a:lstStyle/>
          <a:p>
            <a:fld id="{F2CAB3B7-B57A-4C09-A7AD-05CE810D666C}" type="datetime1">
              <a:rPr lang="es-CO" smtClean="0"/>
              <a:t>20/02/2021</a:t>
            </a:fld>
            <a:endParaRPr lang="es-CO"/>
          </a:p>
        </p:txBody>
      </p:sp>
      <p:sp>
        <p:nvSpPr>
          <p:cNvPr id="21" name="20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3" name="2 Marcador de fecha"/>
          <p:cNvSpPr>
            <a:spLocks noGrp="1"/>
          </p:cNvSpPr>
          <p:nvPr>
            <p:ph type="dt" sz="half" idx="10"/>
          </p:nvPr>
        </p:nvSpPr>
        <p:spPr/>
        <p:txBody>
          <a:bodyPr/>
          <a:lstStyle/>
          <a:p>
            <a:fld id="{E99E445F-8593-4E54-A286-14CC5B4A276B}" type="datetime1">
              <a:rPr lang="es-CO" smtClean="0"/>
              <a:t>20/02/2021</a:t>
            </a:fld>
            <a:endParaRPr lang="es-CO"/>
          </a:p>
        </p:txBody>
      </p:sp>
      <p:sp>
        <p:nvSpPr>
          <p:cNvPr id="24" name="23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8" name="7 Conector recto"/>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Título"/>
          <p:cNvSpPr>
            <a:spLocks noGrp="1"/>
          </p:cNvSpPr>
          <p:nvPr>
            <p:ph type="title"/>
          </p:nvPr>
        </p:nvSpPr>
        <p:spPr>
          <a:xfrm>
            <a:off x="457200" y="5486400"/>
            <a:ext cx="8458200" cy="520700"/>
          </a:xfrm>
        </p:spPr>
        <p:txBody>
          <a:bodyPr anchor="ctr"/>
          <a:lstStyle>
            <a:lvl1pPr algn="l">
              <a:buNone/>
              <a:defRPr sz="2000" b="1"/>
            </a:lvl1pPr>
          </a:lstStyle>
          <a:p>
            <a:r>
              <a:rPr kumimoji="0" lang="es-ES"/>
              <a:t>Haga clic para modificar el estilo de título del patrón</a:t>
            </a:r>
            <a:endParaRPr kumimoji="0" lang="en-US"/>
          </a:p>
        </p:txBody>
      </p:sp>
      <p:sp>
        <p:nvSpPr>
          <p:cNvPr id="26" name="25 Marcador de texto"/>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s-ES"/>
              <a:t>Haga clic para modificar el estilo de texto del patrón</a:t>
            </a:r>
          </a:p>
        </p:txBody>
      </p:sp>
      <p:sp>
        <p:nvSpPr>
          <p:cNvPr id="14" name="13 Marcador de contenido"/>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5" name="24 Marcador de fecha"/>
          <p:cNvSpPr>
            <a:spLocks noGrp="1"/>
          </p:cNvSpPr>
          <p:nvPr>
            <p:ph type="dt" sz="half" idx="10"/>
          </p:nvPr>
        </p:nvSpPr>
        <p:spPr/>
        <p:txBody>
          <a:bodyPr/>
          <a:lstStyle/>
          <a:p>
            <a:fld id="{1DD7DC1F-DCCC-44FF-A484-E8B29A229617}" type="datetime1">
              <a:rPr lang="es-CO" smtClean="0"/>
              <a:t>20/02/2021</a:t>
            </a:fld>
            <a:endParaRPr lang="es-CO"/>
          </a:p>
        </p:txBody>
      </p:sp>
      <p:sp>
        <p:nvSpPr>
          <p:cNvPr id="29" name="28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13" name="12 Marcador de posición de imagen"/>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s-ES"/>
              <a:t>Haga clic en el icono para agregar una imagen</a:t>
            </a:r>
            <a:endParaRPr kumimoji="0" lang="en-US" dirty="0"/>
          </a:p>
        </p:txBody>
      </p:sp>
      <p:sp>
        <p:nvSpPr>
          <p:cNvPr id="7" name="6 Marcador de fecha"/>
          <p:cNvSpPr>
            <a:spLocks noGrp="1"/>
          </p:cNvSpPr>
          <p:nvPr>
            <p:ph type="dt" sz="half" idx="10"/>
          </p:nvPr>
        </p:nvSpPr>
        <p:spPr/>
        <p:txBody>
          <a:bodyPr/>
          <a:lstStyle/>
          <a:p>
            <a:fld id="{1A2124FD-5DA9-4DD1-AB9E-366C5026D021}" type="datetime1">
              <a:rPr lang="es-CO" smtClean="0"/>
              <a:t>20/02/2021</a:t>
            </a:fld>
            <a:endParaRPr lang="es-CO"/>
          </a:p>
        </p:txBody>
      </p:sp>
      <p:sp>
        <p:nvSpPr>
          <p:cNvPr id="5" name="4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
        <p:nvSpPr>
          <p:cNvPr id="17" name="16 Título"/>
          <p:cNvSpPr>
            <a:spLocks noGrp="1"/>
          </p:cNvSpPr>
          <p:nvPr>
            <p:ph type="title"/>
          </p:nvPr>
        </p:nvSpPr>
        <p:spPr>
          <a:xfrm>
            <a:off x="381000" y="4993760"/>
            <a:ext cx="5867400" cy="522288"/>
          </a:xfrm>
        </p:spPr>
        <p:txBody>
          <a:bodyPr anchor="ctr"/>
          <a:lstStyle>
            <a:lvl1pPr algn="l">
              <a:buNone/>
              <a:defRPr sz="2000" b="1"/>
            </a:lvl1pPr>
          </a:lstStyle>
          <a:p>
            <a:r>
              <a:rPr kumimoji="0" lang="es-ES"/>
              <a:t>Haga clic para modificar el estilo de título del patrón</a:t>
            </a:r>
            <a:endParaRPr kumimoji="0" lang="en-US"/>
          </a:p>
        </p:txBody>
      </p:sp>
      <p:sp>
        <p:nvSpPr>
          <p:cNvPr id="26" name="25 Marcador de texto"/>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s-ES"/>
              <a:t>Haga clic para modificar el estilo de texto del patrón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7 Marcador de texto"/>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s-ES" dirty="0"/>
              <a:t>Haga clic para modificar el estilo de texto del patrón</a:t>
            </a:r>
          </a:p>
          <a:p>
            <a:pPr lvl="1" eaLnBrk="1" latinLnBrk="0" hangingPunct="1"/>
            <a:r>
              <a:rPr kumimoji="0" lang="es-ES" dirty="0"/>
              <a:t>Segundo nivel</a:t>
            </a:r>
          </a:p>
          <a:p>
            <a:pPr lvl="2" eaLnBrk="1" latinLnBrk="0" hangingPunct="1"/>
            <a:r>
              <a:rPr kumimoji="0" lang="es-ES" dirty="0"/>
              <a:t>Tercer nivel</a:t>
            </a:r>
          </a:p>
          <a:p>
            <a:pPr lvl="3" eaLnBrk="1" latinLnBrk="0" hangingPunct="1"/>
            <a:r>
              <a:rPr kumimoji="0" lang="es-ES" dirty="0"/>
              <a:t>Cuarto nivel</a:t>
            </a:r>
          </a:p>
          <a:p>
            <a:pPr lvl="4" eaLnBrk="1" latinLnBrk="0" hangingPunct="1"/>
            <a:r>
              <a:rPr kumimoji="0" lang="es-ES" dirty="0"/>
              <a:t>Quinto nivel</a:t>
            </a:r>
            <a:endParaRPr kumimoji="0" lang="en-US" dirty="0"/>
          </a:p>
        </p:txBody>
      </p:sp>
      <p:sp>
        <p:nvSpPr>
          <p:cNvPr id="11" name="10 Marcador de fecha"/>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2816E7FB-D113-47F7-9B2E-D98881C93E53}" type="datetime1">
              <a:rPr lang="es-CO" smtClean="0"/>
              <a:t>20/02/2021</a:t>
            </a:fld>
            <a:endParaRPr lang="es-CO"/>
          </a:p>
        </p:txBody>
      </p:sp>
      <p:sp>
        <p:nvSpPr>
          <p:cNvPr id="28" name="27 Marcador de pie de página"/>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s-CO"/>
          </a:p>
        </p:txBody>
      </p:sp>
      <p:sp>
        <p:nvSpPr>
          <p:cNvPr id="5" name="4 Marcador de número de diapositiva"/>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87159146-41A3-4BE1-A659-FD07DAF1089F}" type="slidenum">
              <a:rPr lang="es-CO" smtClean="0"/>
              <a:pPr/>
              <a:t>‹Nº›</a:t>
            </a:fld>
            <a:endParaRPr lang="es-CO"/>
          </a:p>
        </p:txBody>
      </p:sp>
      <p:sp>
        <p:nvSpPr>
          <p:cNvPr id="10" name="9 Marcador de título"/>
          <p:cNvSpPr>
            <a:spLocks noGrp="1"/>
          </p:cNvSpPr>
          <p:nvPr>
            <p:ph type="title"/>
          </p:nvPr>
        </p:nvSpPr>
        <p:spPr>
          <a:xfrm>
            <a:off x="304800" y="457200"/>
            <a:ext cx="8686800" cy="838200"/>
          </a:xfrm>
          <a:prstGeom prst="rect">
            <a:avLst/>
          </a:prstGeom>
        </p:spPr>
        <p:txBody>
          <a:bodyPr vert="horz" anchor="ctr">
            <a:normAutofit/>
          </a:bodyPr>
          <a:lstStyle/>
          <a:p>
            <a:r>
              <a:rPr kumimoji="0" lang="es-ES"/>
              <a:t>Haga clic para modificar el estilo de título del patrón</a:t>
            </a:r>
            <a:endParaRPr kumimoji="0" lang="en-US"/>
          </a:p>
        </p:txBody>
      </p:sp>
      <p:sp>
        <p:nvSpPr>
          <p:cNvPr id="9" name="8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Conector recto"/>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1500175"/>
            <a:ext cx="7772400" cy="2786082"/>
          </a:xfrm>
        </p:spPr>
        <p:txBody>
          <a:bodyPr>
            <a:noAutofit/>
          </a:bodyPr>
          <a:lstStyle/>
          <a:p>
            <a:r>
              <a:rPr lang="es-CO" sz="8800" dirty="0">
                <a:latin typeface="Bradley Hand ITC" pitchFamily="66" charset="0"/>
              </a:rPr>
              <a:t>Registro contable</a:t>
            </a:r>
          </a:p>
        </p:txBody>
      </p:sp>
      <p:sp>
        <p:nvSpPr>
          <p:cNvPr id="3" name="2 Subtítulo"/>
          <p:cNvSpPr>
            <a:spLocks noGrp="1"/>
          </p:cNvSpPr>
          <p:nvPr>
            <p:ph type="subTitle" idx="1"/>
          </p:nvPr>
        </p:nvSpPr>
        <p:spPr>
          <a:xfrm>
            <a:off x="1428728" y="4572008"/>
            <a:ext cx="6400800" cy="614370"/>
          </a:xfrm>
        </p:spPr>
        <p:txBody>
          <a:bodyPr/>
          <a:lstStyle/>
          <a:p>
            <a:r>
              <a:rPr lang="es-CO" dirty="0"/>
              <a:t>Número 511, 22 de febrero de 2021</a:t>
            </a:r>
          </a:p>
        </p:txBody>
      </p:sp>
      <p:sp>
        <p:nvSpPr>
          <p:cNvPr id="4" name="Slide Number Placeholder 3"/>
          <p:cNvSpPr>
            <a:spLocks noGrp="1"/>
          </p:cNvSpPr>
          <p:nvPr>
            <p:ph type="sldNum" sz="quarter" idx="12"/>
          </p:nvPr>
        </p:nvSpPr>
        <p:spPr/>
        <p:txBody>
          <a:bodyPr/>
          <a:lstStyle/>
          <a:p>
            <a:fld id="{87159146-41A3-4BE1-A659-FD07DAF1089F}" type="slidenum">
              <a:rPr lang="es-CO" smtClean="0"/>
              <a:pPr/>
              <a:t>1</a:t>
            </a:fld>
            <a:endParaRPr lang="es-CO"/>
          </a:p>
        </p:txBody>
      </p:sp>
    </p:spTree>
  </p:cSld>
  <p:clrMapOvr>
    <a:masterClrMapping/>
  </p:clrMapOvr>
  <p:transition advClick="0" advTm="300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2"/>
                                        </p:tgtEl>
                                        <p:attrNameLst>
                                          <p:attrName>ppt_y</p:attrName>
                                        </p:attrNameLst>
                                      </p:cBhvr>
                                      <p:tavLst>
                                        <p:tav tm="0">
                                          <p:val>
                                            <p:strVal val="#ppt_y"/>
                                          </p:val>
                                        </p:tav>
                                        <p:tav tm="100000">
                                          <p:val>
                                            <p:strVal val="#ppt_y"/>
                                          </p:val>
                                        </p:tav>
                                      </p:tavLst>
                                    </p:anim>
                                    <p:anim calcmode="lin" valueType="num">
                                      <p:cBhvr>
                                        <p:cTn id="9" dur="500" fill="hold"/>
                                        <p:tgtEl>
                                          <p:spTgt spid="2"/>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2"/>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2"/>
                                        </p:tgtEl>
                                      </p:cBhvr>
                                    </p:animEffect>
                                  </p:childTnLst>
                                </p:cTn>
                              </p:par>
                            </p:childTnLst>
                          </p:cTn>
                        </p:par>
                        <p:par>
                          <p:cTn id="12" fill="hold">
                            <p:stCondLst>
                              <p:cond delay="1250"/>
                            </p:stCondLst>
                            <p:childTnLst>
                              <p:par>
                                <p:cTn id="13" presetID="4" presetClass="entr" presetSubtype="16" fill="hold" grpId="0" nodeType="after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box(in)">
                                      <p:cBhvr>
                                        <p:cTn id="15"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Explora esta oferta Cultural diseñada especialmente para ti. Descubre por ti mismo/misma, lo que Mauricio y Jacqueline nos cuentan de sus experiencias. Para docentes y administrativos PUJ.</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Los invitamos al Conversatorio: "Uso de dispositivos digitales para la enseñanza" el próximo lunes 22 de febrero a las 9 a.m. Este será un espacio para compartir y conversar en torno a experiencias y prácticas de enseñanza y aprendizaje de nuestros profesores.</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10</a:t>
            </a:fld>
            <a:endParaRPr lang="es-CO"/>
          </a:p>
        </p:txBody>
      </p:sp>
    </p:spTree>
    <p:extLst>
      <p:ext uri="{BB962C8B-B14F-4D97-AF65-F5344CB8AC3E}">
        <p14:creationId xmlns:p14="http://schemas.microsoft.com/office/powerpoint/2010/main" val="4248621785"/>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¡Bienvenidos de nuevo! Estamos felices de abrir nuestros cafés: Biblioteca y Barón.</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El Centro de Asesoría Psicológica y Salud Te Invita a participar de nuestros Diálogos para la salud en clave de Formación Integral: Salud Mental desde distintas miradas.</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11</a:t>
            </a:fld>
            <a:endParaRPr lang="es-CO"/>
          </a:p>
        </p:txBody>
      </p:sp>
    </p:spTree>
    <p:extLst>
      <p:ext uri="{BB962C8B-B14F-4D97-AF65-F5344CB8AC3E}">
        <p14:creationId xmlns:p14="http://schemas.microsoft.com/office/powerpoint/2010/main" val="3122205398"/>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La Vicerrectoría de Investigación de la sede Bogotá y la Vicerrectoría Académica de la seccional Cali, desean conocer la opinión de la comunidad académica javeriana sobre los temas que se deberían abordar en el XVI Congreso La investigación en la Pontificia Universidad Javeriana, que se llevará a cabo del 13 al 17 de septiembre del 2021. </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Del Vicerrector Académico: Reciban un atento saludo con nuestros mejores deseos por su bienestar y el de toda su familia. En conjunto con la Vicerrectora Administrativa, ingeniera Catalina Martínez, les extendemos una cordial invitación para reunirnos este próximo jueves 25 de febrero, de 8:00 a 9:00 am. En este espacio, queremos darles una especial bienvenida, además de compartirles algunos de los resultados positivos con los que hemos iniciado este nuevo año. </a:t>
            </a:r>
          </a:p>
          <a:p>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12</a:t>
            </a:fld>
            <a:endParaRPr lang="es-CO"/>
          </a:p>
        </p:txBody>
      </p:sp>
    </p:spTree>
    <p:extLst>
      <p:ext uri="{BB962C8B-B14F-4D97-AF65-F5344CB8AC3E}">
        <p14:creationId xmlns:p14="http://schemas.microsoft.com/office/powerpoint/2010/main" val="2072588763"/>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lnSpcReduction="10000"/>
          </a:bodyPr>
          <a:lstStyle/>
          <a:p>
            <a:r>
              <a:rPr lang="es-CO" sz="1800" dirty="0"/>
              <a:t>De la Biblioteca General: Cordialmente los invitamos a difundir y consultar la bases de datos: Wiley </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lnSpcReduction="10000"/>
          </a:bodyPr>
          <a:lstStyle/>
          <a:p>
            <a:r>
              <a:rPr lang="es-CO" sz="1800" dirty="0"/>
              <a:t>El Centro Pastoral San Francisco Javier y el programa de Voluntariado Javeriano, los invitan a participar de esta convocatoria. La experiencia del Voluntariado Javeriano es un camino en donde encontrarás, luz, ríos, cimas y cuevas: Luz para iluminar el propio camino y el de otros. Ríos porque hay momentos en que hay que dejar fluir la vida. Cimas para poder ver la totalidad de las cosas. Cuevas para entrar en contacto con nuestro ser interior. Este itinerario te ayudará a comprender el llamado a ser Voluntario y, en donde cada uno de los proyectos de servicio, te invitarán y motivarán a encarnar el estilo ignaciano de Amar y Servir. ¡Anímate y acompáñanos en este andar!</a:t>
            </a:r>
          </a:p>
          <a:p>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13</a:t>
            </a:fld>
            <a:endParaRPr lang="es-CO"/>
          </a:p>
        </p:txBody>
      </p:sp>
    </p:spTree>
    <p:extLst>
      <p:ext uri="{BB962C8B-B14F-4D97-AF65-F5344CB8AC3E}">
        <p14:creationId xmlns:p14="http://schemas.microsoft.com/office/powerpoint/2010/main" val="4227437410"/>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El Director de la Carrera de Derecho - Dr. Andrés Atahualpa conversó con el Director de Departamento – Prof. Braulio Rodríguez, sobre la modalidad de las asignaturas de Contabilidad solicitadas al Departamento, para estudiantes del Programa. </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Inició el primer grupo del Diplomado de Normas Internacionales de Información Financiera en modalidad remota. </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14</a:t>
            </a:fld>
            <a:endParaRPr lang="es-CO"/>
          </a:p>
        </p:txBody>
      </p:sp>
    </p:spTree>
    <p:extLst>
      <p:ext uri="{BB962C8B-B14F-4D97-AF65-F5344CB8AC3E}">
        <p14:creationId xmlns:p14="http://schemas.microsoft.com/office/powerpoint/2010/main" val="2117243119"/>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El comité editorial del libro de los 50 años del Programa de Contaduría Pública, se reunió para conversar sobre los avances y desarrollo de la publicación. </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El Director de Departamento – Prof. Braulio Rodríguez, designó a la Profesora Aracely Sanchez Serna como coordinadora de la Unidad de Servicios. Se realizó una reunión este día para dar a conocer esta decisión a los profesores de la unidad.</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15</a:t>
            </a:fld>
            <a:endParaRPr lang="es-CO"/>
          </a:p>
        </p:txBody>
      </p:sp>
    </p:spTree>
    <p:extLst>
      <p:ext uri="{BB962C8B-B14F-4D97-AF65-F5344CB8AC3E}">
        <p14:creationId xmlns:p14="http://schemas.microsoft.com/office/powerpoint/2010/main" val="134796924"/>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Se realizó la Primera Reunión del Convenio de Universidades a cargo de la Pontificia Universidad Javeriana – Cali. Temas: Avances VII Encuentro de Docentes de Contaduría Pública, Avances Evento intermedio agosto 2021 – Conversatorio y Conferencia Internacional – Universidad Militar – Prof. Angel Roncancio e Informes de avance del Macroproyecto: Propuesta de integración de las competencias digitales para el trabajo en programas de contaduría pública. - Universidad Militar y Universidad de Antioquia.</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De </a:t>
            </a:r>
            <a:r>
              <a:rPr lang="es-CO" sz="1800" dirty="0" err="1"/>
              <a:t>Ausjal</a:t>
            </a:r>
            <a:r>
              <a:rPr lang="es-CO" sz="1800" dirty="0"/>
              <a:t>: Boletín </a:t>
            </a:r>
            <a:r>
              <a:rPr lang="es-CO" sz="1800" dirty="0" err="1"/>
              <a:t>Nº</a:t>
            </a:r>
            <a:r>
              <a:rPr lang="es-CO" sz="1800" dirty="0"/>
              <a:t> 140. Enero 2021. Año XIII</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16</a:t>
            </a:fld>
            <a:endParaRPr lang="es-CO"/>
          </a:p>
        </p:txBody>
      </p:sp>
    </p:spTree>
    <p:extLst>
      <p:ext uri="{BB962C8B-B14F-4D97-AF65-F5344CB8AC3E}">
        <p14:creationId xmlns:p14="http://schemas.microsoft.com/office/powerpoint/2010/main" val="1747590975"/>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Del CINEP: El presente informe es el Octavo que produce la Secretaría Técnica del Componente de Verificación Internacional (STCVI) del Acuerdo Final para la Construcción de una Paz Estable y Duradera y corresponde a los 4 meses de la implementación del mismo comprendidos desde el 1o de agosto hasta el 30 de noviembre de 2020. Este informe se refiere a los seis puntos del Acuerdo y contiene, como valor agregado, el análisis del estado de la implementación en tres regiones PDET: Sur de Córdoba, Catatumbo y Pacífico Medio. </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Hermann Rodríguez Osorio, S.J., provincial de Colombia, estará a cargo de la conferencia "Los aportes de la espiritualidad ignaciana al servicio de la Autoridad. Testimonio" que se realizará el 1º de septiembre, dentro del Ciclo de Conferencias que se llevará a cabo durante el Año Ignaciano para conmemorar los quinientos años de la conversión de san Ignacio.</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17</a:t>
            </a:fld>
            <a:endParaRPr lang="es-CO"/>
          </a:p>
        </p:txBody>
      </p:sp>
    </p:spTree>
    <p:extLst>
      <p:ext uri="{BB962C8B-B14F-4D97-AF65-F5344CB8AC3E}">
        <p14:creationId xmlns:p14="http://schemas.microsoft.com/office/powerpoint/2010/main" val="2473719092"/>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Durante los días 17 y 18 de febrero, la Conferencia de Provinciales Jesuitas de América Latina y el Caribe (CPAL) celebró la primera reunión del año del Equipo Ampliado, conformado por los delegados y coordinadores de la redes y dimensiones que integran el Cuerpo Apostólico de la Compañía de Jesús en nuestro continente.</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El Festival de Cine y Derechos Humanos “</a:t>
            </a:r>
            <a:r>
              <a:rPr lang="es-CO" sz="1800" dirty="0" err="1"/>
              <a:t>Humans</a:t>
            </a:r>
            <a:r>
              <a:rPr lang="es-CO" sz="1800" dirty="0"/>
              <a:t> </a:t>
            </a:r>
            <a:r>
              <a:rPr lang="es-CO" sz="1800" dirty="0" err="1"/>
              <a:t>Fest</a:t>
            </a:r>
            <a:r>
              <a:rPr lang="es-CO" sz="1800" dirty="0"/>
              <a:t>” acoge el estreno mundial de “El jardín de las rosas”, la última película documental del joven director valenciano Alberto Pla. Una cinta de 40 minutos de duración en la que se analiza, desde diversas voces y testimonios, el asesinato de los conocidos como “mártires de la UCA”, entre ellos, Ignacio Ellacuría.</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18</a:t>
            </a:fld>
            <a:endParaRPr lang="es-CO"/>
          </a:p>
        </p:txBody>
      </p:sp>
    </p:spTree>
    <p:extLst>
      <p:ext uri="{BB962C8B-B14F-4D97-AF65-F5344CB8AC3E}">
        <p14:creationId xmlns:p14="http://schemas.microsoft.com/office/powerpoint/2010/main" val="780226552"/>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El Padre General Arturo Sosa acaba de lanzar un proceso de planificación para la Curia General, que durara nueve meses. Gratitud El proceso se divide en varias fases. La primera fase es de gratitud por la forma en que Dios ha estado trabajando en la Curia y en las personas que en ella convivimos durante los últimos cuatro años.</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Víctor Codina, SJ.: "Se trata de rezar, hablar, pensar, discutir y buscar entre todos, la voluntad de Dios“ Teólogo jesuita de origen español y que vivió varias décadas en Latinoamérica, invita a tener una mirada esperanzadora en los frutos que va dando el proceso posterior a la realización del Sínodo para la Amazonía, realizado en Roma en octubre de 2019. </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19</a:t>
            </a:fld>
            <a:endParaRPr lang="es-CO"/>
          </a:p>
        </p:txBody>
      </p:sp>
    </p:spTree>
    <p:extLst>
      <p:ext uri="{BB962C8B-B14F-4D97-AF65-F5344CB8AC3E}">
        <p14:creationId xmlns:p14="http://schemas.microsoft.com/office/powerpoint/2010/main" val="1509605501"/>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Circularon Novitas 769 - Contrapartida 5626 a 5641 - Registro Contable 510.</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El Grupo de Estudios en Aseguramiento de Información avanzó en su reflexión sobre los cuidados que deben observarse sobre los procesos de comunicación en las </a:t>
            </a:r>
            <a:r>
              <a:rPr lang="es-CO" sz="1800" dirty="0" err="1"/>
              <a:t>entiades</a:t>
            </a:r>
            <a:r>
              <a:rPr lang="es-CO" sz="1800" dirty="0"/>
              <a:t>.</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2</a:t>
            </a:fld>
            <a:endParaRPr lang="es-CO"/>
          </a:p>
        </p:txBody>
      </p:sp>
    </p:spTree>
    <p:extLst>
      <p:ext uri="{BB962C8B-B14F-4D97-AF65-F5344CB8AC3E}">
        <p14:creationId xmlns:p14="http://schemas.microsoft.com/office/powerpoint/2010/main" val="1007117448"/>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De FLACSI: Presentamos las propuestas de implementación del Sistema de Calidad en la Gestión Escolar (SCGE). La situación vivida por causa de la pandemia nos invitan a repensar responsablemente los desafíos para la educación y de plantear las transformaciones necesarias para responder a esta nueva realidad desde nuestros colegios. ¿Qué hemos aprendido educadores, estudiantes y familias en estos tiempos?</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Del Secretariado para la Educación: la actual crisis sanitaria, social y política suscitada por la pandemia ha puesto a nuestros colegios en una delicada situación llena de desafíos pedagógicos, financieros y sociales. Sin embargo, precisamente por estos grandes desafíos y por la complejidad de nuestra realidad, es necesario que los colegios tengan clara la propuesta de educación holística que nos orienta. Esta es la única manera de mantenernos enfocados en la misión y mantener la fidelidad creativa de nuestra tradición educativa.</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20</a:t>
            </a:fld>
            <a:endParaRPr lang="es-CO"/>
          </a:p>
        </p:txBody>
      </p:sp>
    </p:spTree>
    <p:extLst>
      <p:ext uri="{BB962C8B-B14F-4D97-AF65-F5344CB8AC3E}">
        <p14:creationId xmlns:p14="http://schemas.microsoft.com/office/powerpoint/2010/main" val="641725160"/>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El Centro de Asesoría Psicológica y Salud te invita a participar en Brindo por la victoria, el empate y el fracaso ¿Has experimentado o conoces a alguien que haya tenido experiencias agradables con el alcohol, pero también ha tenido experiencias embarazosas o desagradables?</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Cuadernos de Contabilidad fue admitido en el </a:t>
            </a:r>
            <a:r>
              <a:rPr lang="es-CO" sz="1800" dirty="0" err="1"/>
              <a:t>el</a:t>
            </a:r>
            <a:r>
              <a:rPr lang="es-CO" sz="1800" dirty="0"/>
              <a:t> Ranking </a:t>
            </a:r>
            <a:r>
              <a:rPr lang="es-CO" sz="1800" dirty="0" err="1"/>
              <a:t>Rev</a:t>
            </a:r>
            <a:r>
              <a:rPr lang="es-CO" sz="1800" dirty="0"/>
              <a:t>-Sapiens 2020.</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3</a:t>
            </a:fld>
            <a:endParaRPr lang="es-CO"/>
          </a:p>
        </p:txBody>
      </p:sp>
    </p:spTree>
    <p:extLst>
      <p:ext uri="{BB962C8B-B14F-4D97-AF65-F5344CB8AC3E}">
        <p14:creationId xmlns:p14="http://schemas.microsoft.com/office/powerpoint/2010/main" val="2742645374"/>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Se reunieron los profesores del Area Contable y revisaron las actividades de la semana anterior, incluyendo la celebración del Día del Contador Público Javeriano.</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De Regresa: #Egresado agéndate esta semana con nuestros </a:t>
            </a:r>
            <a:r>
              <a:rPr lang="es-CO" sz="1800" dirty="0" err="1"/>
              <a:t>webinars</a:t>
            </a:r>
            <a:r>
              <a:rPr lang="es-CO" sz="1800" dirty="0"/>
              <a:t>.</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4</a:t>
            </a:fld>
            <a:endParaRPr lang="es-CO"/>
          </a:p>
        </p:txBody>
      </p:sp>
    </p:spTree>
    <p:extLst>
      <p:ext uri="{BB962C8B-B14F-4D97-AF65-F5344CB8AC3E}">
        <p14:creationId xmlns:p14="http://schemas.microsoft.com/office/powerpoint/2010/main" val="730016030"/>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Se realizó la segunda reunión de profesores, así como la segunda sesión de la Cátedra itinerante de ética profesional Juan José Amézquita Piar, dedicada al Ejercicio profesional, crisis financieras y problemáticas de corrupción.</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De la Dirección de Servicios Universitarios: Rediseño servicio de impresión.</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5</a:t>
            </a:fld>
            <a:endParaRPr lang="es-CO"/>
          </a:p>
        </p:txBody>
      </p:sp>
    </p:spTree>
    <p:extLst>
      <p:ext uri="{BB962C8B-B14F-4D97-AF65-F5344CB8AC3E}">
        <p14:creationId xmlns:p14="http://schemas.microsoft.com/office/powerpoint/2010/main" val="3576635135"/>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De la FCEA: Cordial saludo, los invitamos a participar del espacio entrena en casa que realizaremos los días martes y jueves de 6:00 p.m. a 7:00 p.m. con el profesor Jhon Lozano, para las clases debemos tener ropa cómoda, una botella con agua y una toalla pequeña. </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El Centro Pastoral San Francisco Javier los invita a participar del inicio del Tiempo de Cuaresma “Tiempo de perdón, reflexión y reconciliación.”</a:t>
            </a:r>
          </a:p>
          <a:p>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6</a:t>
            </a:fld>
            <a:endParaRPr lang="es-CO"/>
          </a:p>
        </p:txBody>
      </p:sp>
    </p:spTree>
    <p:extLst>
      <p:ext uri="{BB962C8B-B14F-4D97-AF65-F5344CB8AC3E}">
        <p14:creationId xmlns:p14="http://schemas.microsoft.com/office/powerpoint/2010/main" val="1588102820"/>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Nos invitaron a participar en los Talleres culturales FCEA – CGC.</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Tienda Javeriana </a:t>
            </a:r>
            <a:r>
              <a:rPr lang="es-CO" sz="1800" dirty="0" err="1"/>
              <a:t>express</a:t>
            </a:r>
            <a:r>
              <a:rPr lang="es-CO" sz="1800" dirty="0"/>
              <a:t> ¡Espérala muy pronto!</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7</a:t>
            </a:fld>
            <a:endParaRPr lang="es-CO"/>
          </a:p>
        </p:txBody>
      </p:sp>
    </p:spTree>
    <p:extLst>
      <p:ext uri="{BB962C8B-B14F-4D97-AF65-F5344CB8AC3E}">
        <p14:creationId xmlns:p14="http://schemas.microsoft.com/office/powerpoint/2010/main" val="194747409"/>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La Coordinación de Innovación Educativa del Centro para el Aprendizaje, la Enseñanza y la Evaluación CAE+E tiene el gusto de invitarles a participar en el primer Círculo de innovación del 2021 el próximo martes 23 de febrero de 2:00 a 4:00 pm.</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El 8 de febrero se llevó a cabo la primera reunión de la Unidad de Finanzas, en la cual se proyectó la planeación de actividades para el semestre en curso por parte de los docentes de la unidad.</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8</a:t>
            </a:fld>
            <a:endParaRPr lang="es-CO"/>
          </a:p>
        </p:txBody>
      </p:sp>
    </p:spTree>
    <p:extLst>
      <p:ext uri="{BB962C8B-B14F-4D97-AF65-F5344CB8AC3E}">
        <p14:creationId xmlns:p14="http://schemas.microsoft.com/office/powerpoint/2010/main" val="2616891675"/>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El 12 de febrero se realizó la primera reunión de la Red de Docentes de Finanzas - REDCOFIN, en la cual se definió la nueva coordinación de la RED para los próximos dos años, así como el plan de trabajo a desarrollar durante el año.</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Centro de Asesoría Psicológica y Salud – Bogotá y el Centro para la Enseñanza y el Aprendizaje - Cali invitaron a la CONSTELACIÓN DE MAESTROS - LA TERTULIA.</a:t>
            </a:r>
          </a:p>
          <a:p>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9</a:t>
            </a:fld>
            <a:endParaRPr lang="es-CO"/>
          </a:p>
        </p:txBody>
      </p:sp>
    </p:spTree>
    <p:extLst>
      <p:ext uri="{BB962C8B-B14F-4D97-AF65-F5344CB8AC3E}">
        <p14:creationId xmlns:p14="http://schemas.microsoft.com/office/powerpoint/2010/main" val="4161350269"/>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tags/tag1.xml><?xml version="1.0" encoding="utf-8"?>
<p:tagLst xmlns:a="http://schemas.openxmlformats.org/drawingml/2006/main" xmlns:r="http://schemas.openxmlformats.org/officeDocument/2006/relationships" xmlns:p="http://schemas.openxmlformats.org/presentationml/2006/main">
  <p:tag name="MAY_IGNORE_UCW" val="true"/>
  <p:tag name="PPT/SLIDES/SLIDE4.XML" val="2291594934"/>
  <p:tag name="PPT/SLIDES/SLIDE3.XML" val="553782648"/>
  <p:tag name="PPT/SLIDES/SLIDE1.XML" val="1638832511"/>
  <p:tag name="PPT/SLIDES/SLIDE2.XML" val="4244930028"/>
  <p:tag name="PPT/SLIDES/SLIDE11.XML" val="449740757"/>
  <p:tag name="PPT/SLIDES/SLIDE5.XML" val="3122504530"/>
  <p:tag name="PPT/SLIDES/SLIDE7.XML" val="2727836212"/>
  <p:tag name="PPT/SLIDES/SLIDE10.XML" val="1336846620"/>
  <p:tag name="PPT/SLIDES/SLIDE6.XML" val="1631584822"/>
  <p:tag name="PPT/SLIDES/SLIDE8.XML" val="499985182"/>
  <p:tag name="PPT/SLIDES/SLIDE9.XML" val="1552797170"/>
  <p:tag name="PPT/SLIDEMASTERS/SLIDEMASTER1.XML" val="3207780695"/>
  <p:tag name="PPT/SLIDELAYOUTS/SLIDELAYOUT1.XML" val="2641385033"/>
  <p:tag name="PPT/SLIDELAYOUTS/SLIDELAYOUT9.XML" val="2369856719"/>
  <p:tag name="PPT/SLIDELAYOUTS/SLIDELAYOUT10.XML" val="1724842050"/>
  <p:tag name="PPT/SLIDELAYOUTS/SLIDELAYOUT11.XML" val="193625284"/>
  <p:tag name="PPT/NOTESSLIDES/NOTESSLIDE2.XML" val="1855060154"/>
  <p:tag name="PPT/SLIDELAYOUTS/SLIDELAYOUT8.XML" val="1877122741"/>
  <p:tag name="PPT/SLIDELAYOUTS/SLIDELAYOUT7.XML" val="103397194"/>
  <p:tag name="PPT/SLIDELAYOUTS/SLIDELAYOUT6.XML" val="235094383"/>
  <p:tag name="PPT/SLIDELAYOUTS/SLIDELAYOUT2.XML" val="2329172593"/>
  <p:tag name="PPT/SLIDELAYOUTS/SLIDELAYOUT3.XML" val="327613468"/>
  <p:tag name="PPT/SLIDELAYOUTS/SLIDELAYOUT4.XML" val="981019557"/>
  <p:tag name="PPT/SLIDELAYOUTS/SLIDELAYOUT5.XML" val="3216187600"/>
  <p:tag name="PPT/NOTESSLIDES/NOTESSLIDE3.XML" val="2372583568"/>
  <p:tag name="PPT/NOTESSLIDES/NOTESSLIDE1.XML" val="1140942734"/>
  <p:tag name="PPT/NOTESSLIDES/NOTESSLIDE5.XML" val="26109653"/>
  <p:tag name="PPT/NOTESSLIDES/NOTESSLIDE11.XML" val="1102111873"/>
  <p:tag name="PPT/NOTESSLIDES/NOTESSLIDE10.XML" val="2389294061"/>
  <p:tag name="PPT/NOTESSLIDES/NOTESSLIDE9.XML" val="109717350"/>
  <p:tag name="PPT/NOTESSLIDES/NOTESSLIDE8.XML" val="2337061187"/>
  <p:tag name="PPT/NOTESSLIDES/NOTESSLIDE4.XML" val="896912543"/>
  <p:tag name="PPT/NOTESSLIDES/NOTESSLIDE6.XML" val="1332187113"/>
  <p:tag name="PPT/NOTESSLIDES/NOTESSLIDE7.XML" val="2737095226"/>
  <p:tag name="PPT/THEME/THEME1.XML" val="3024081144"/>
  <p:tag name="PPT/MEDIA/IMAGE1.JPEG" val="3752100539"/>
  <p:tag name="PPT/MEDIA/IMAGE2.JPEG" val="2800631276"/>
  <p:tag name="PPT/THEME/THEME2.XML" val="3165502312"/>
  <p:tag name="PPT/NOTESMASTERS/NOTESMASTER1.XML" val="891622993"/>
</p:tagLst>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Viajes">
  <a:themeElements>
    <a:clrScheme name="Viajes">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Viajes">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Viajes">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9368</TotalTime>
  <Words>1718</Words>
  <Application>Microsoft Office PowerPoint</Application>
  <PresentationFormat>Presentación en pantalla (4:3)</PresentationFormat>
  <Paragraphs>80</Paragraphs>
  <Slides>20</Slides>
  <Notes>20</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20</vt:i4>
      </vt:variant>
    </vt:vector>
  </HeadingPairs>
  <TitlesOfParts>
    <vt:vector size="26" baseType="lpstr">
      <vt:lpstr>Bradley Hand ITC</vt:lpstr>
      <vt:lpstr>Calibri</vt:lpstr>
      <vt:lpstr>Franklin Gothic Book</vt:lpstr>
      <vt:lpstr>Franklin Gothic Medium</vt:lpstr>
      <vt:lpstr>Wingdings 2</vt:lpstr>
      <vt:lpstr>Viajes</vt:lpstr>
      <vt:lpstr>Registro contable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Registro contable</dc:title>
  <dc:creator>Hernando Bermúdez Gómez</dc:creator>
  <cp:lastModifiedBy>Hernando Bermudez Gomez</cp:lastModifiedBy>
  <cp:revision>770</cp:revision>
  <dcterms:modified xsi:type="dcterms:W3CDTF">2021-02-20T22:06:12Z</dcterms:modified>
</cp:coreProperties>
</file>