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sldIdLst>
    <p:sldId id="256" r:id="rId2"/>
    <p:sldId id="261" r:id="rId3"/>
    <p:sldId id="262" r:id="rId4"/>
    <p:sldId id="263" r:id="rId5"/>
    <p:sldId id="264" r:id="rId6"/>
    <p:sldId id="265" r:id="rId7"/>
    <p:sldId id="266" r:id="rId8"/>
    <p:sldId id="269" r:id="rId9"/>
    <p:sldId id="268" r:id="rId10"/>
    <p:sldId id="270" r:id="rId11"/>
    <p:sldId id="271" r:id="rId12"/>
    <p:sldId id="272" r:id="rId13"/>
    <p:sldId id="273" r:id="rId14"/>
    <p:sldId id="274" r:id="rId15"/>
  </p:sldIdLst>
  <p:sldSz cx="9144000" cy="6858000" type="screen4x3"/>
  <p:notesSz cx="6858000" cy="9144000"/>
  <p:custDataLst>
    <p:tags r:id="rId17"/>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3772" autoAdjust="0"/>
  </p:normalViewPr>
  <p:slideViewPr>
    <p:cSldViewPr snapToGrid="0">
      <p:cViewPr varScale="1">
        <p:scale>
          <a:sx n="107" d="100"/>
          <a:sy n="107" d="100"/>
        </p:scale>
        <p:origin x="174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27/03/2021</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7969938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15499938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35757318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19831933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40799748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8616962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0902230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3550498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9060379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8630879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4591380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7676221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27/03/2021</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27/03/2021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27/03/2021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27/03/2021</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27/03/2021</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27/03/2021</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27/03/2021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27/03/2021</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27/03/2021</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27/03/2021</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27/03/2021</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27/03/2021</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516, 29 de marzo de 2021</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realizó la segunda ronda de preparatorios para los estudiantes del Programa de Contaduría Pública.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Centro de Asesoría Psicológica y Salud te invita a participar del</a:t>
            </a:r>
          </a:p>
          <a:p>
            <a:r>
              <a:rPr lang="es-CO" sz="1800" dirty="0"/>
              <a:t>Ciclo Corto de Biodanza: un espacio mara mover tus emociones y ampliar tus relaciones.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72568338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 presetClass="entr" presetSubtype="4" fill="hold" grpId="0" nodeType="afterEffect">
                                  <p:stCondLst>
                                    <p:cond delay="0"/>
                                  </p:stCondLst>
                                  <p:childTnLst>
                                    <p:set>
                                      <p:cBhvr>
                                        <p:cTn id="38" dur="1" fill="hold">
                                          <p:stCondLst>
                                            <p:cond delay="0"/>
                                          </p:stCondLst>
                                        </p:cTn>
                                        <p:tgtEl>
                                          <p:spTgt spid="6">
                                            <p:txEl>
                                              <p:pRg st="1" end="1"/>
                                            </p:txEl>
                                          </p:spTgt>
                                        </p:tgtEl>
                                        <p:attrNameLst>
                                          <p:attrName>style.visibility</p:attrName>
                                        </p:attrNameLst>
                                      </p:cBhvr>
                                      <p:to>
                                        <p:strVal val="visible"/>
                                      </p:to>
                                    </p:set>
                                    <p:anim calcmode="lin" valueType="num">
                                      <p:cBhvr additive="base">
                                        <p:cTn id="39"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0"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1" fill="hold">
                            <p:stCondLst>
                              <p:cond delay="11500"/>
                            </p:stCondLst>
                            <p:childTnLst>
                              <p:par>
                                <p:cTn id="42" presetID="22" presetClass="entr" presetSubtype="4" fill="hold" grpId="0" nodeType="after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wipe(down)">
                                      <p:cBhvr>
                                        <p:cTn id="44" dur="500"/>
                                        <p:tgtEl>
                                          <p:spTgt spid="13"/>
                                        </p:tgtEl>
                                      </p:cBhvr>
                                    </p:animEffect>
                                  </p:childTnLst>
                                </p:cTn>
                              </p:par>
                            </p:childTnLst>
                          </p:cTn>
                        </p:par>
                        <p:par>
                          <p:cTn id="45" fill="hold">
                            <p:stCondLst>
                              <p:cond delay="12000"/>
                            </p:stCondLst>
                            <p:childTnLst>
                              <p:par>
                                <p:cTn id="46" presetID="22" presetClass="entr" presetSubtype="4" fill="hold" grpId="0" nodeType="afterEffect">
                                  <p:stCondLst>
                                    <p:cond delay="0"/>
                                  </p:stCondLst>
                                  <p:childTnLst>
                                    <p:set>
                                      <p:cBhvr>
                                        <p:cTn id="47" dur="1" fill="hold">
                                          <p:stCondLst>
                                            <p:cond delay="0"/>
                                          </p:stCondLst>
                                        </p:cTn>
                                        <p:tgtEl>
                                          <p:spTgt spid="14"/>
                                        </p:tgtEl>
                                        <p:attrNameLst>
                                          <p:attrName>style.visibility</p:attrName>
                                        </p:attrNameLst>
                                      </p:cBhvr>
                                      <p:to>
                                        <p:strVal val="visible"/>
                                      </p:to>
                                    </p:set>
                                    <p:animEffect transition="in" filter="wipe(down)">
                                      <p:cBhvr>
                                        <p:cTn id="4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Vivamos juntos la conmemoración de la Pasión, Muerte y Resurrección de Jesús de Nazaret en nuestra Semana Virtual. La Vicerrectoría del Medio Universitario y el Centro Pastoral San Francisco Javier, invitan a toda la Comunidad Educativa Javeriana a unirse a las transmisiones de las Eucaristías y reflexiones que harán parte de nuestra Semana Santa Virtual Javeriana, a través de Facebook y YouTube.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Red AJCU se solidariza con las comunidades asiáticas, asiáticas americanas e insulares del Pacífico‎. ‎Los recientes ataques, incluidos los asesinatos de esta semana en Atlanta, han obligado a los colegios y universidades jesuitas a manifestarse contra la violencia y el racismo. La Asociación de Colegios y Universidades Jesuitas se solidariza con las comunidades asiáticas, asiáticas americanas e isleñas del Pacífico, y condena los ataques de cualquier tipo contra cualquier persona, independientemente de su raza o etnia.‎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83814669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anuncio del Gobierno del Territorio del Norte‎ de una serie de cambios legislativos en relación con el sistema de justicia juvenil son contraproducentes, canalizarán a más niños al sistema de detención y no mejorarán la seguridad de la comunidad, dicen los Servicios Sociales Jesuitas.‎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educación </a:t>
            </a:r>
            <a:r>
              <a:rPr lang="es-CO" sz="1800" dirty="0" err="1"/>
              <a:t>ignatiana</a:t>
            </a:r>
            <a:r>
              <a:rPr lang="es-CO" sz="1800" dirty="0"/>
              <a:t>, o educación jesuita, es una forma de educación que coloca a la persona en el centro:, tanto la persona del maestro como la persona del estudiante, cada uno con su propia contribución. De hecho, se trata, por tanto, de una educación que propone un "encuentro personal" que desencadena, por así decirlo, caminos de crecimiento académico, humano y espiritual a través de una amplia y articulada serie de insumos cognitivos y afectivos, individuales y comunales, que trabajan en profundidad.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48141663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22 de marzo, un juez de Mumbai negó la petición de los abogados del P. Stan </a:t>
            </a:r>
            <a:r>
              <a:rPr lang="es-CO" sz="1800" dirty="0" err="1"/>
              <a:t>Swamy</a:t>
            </a:r>
            <a:r>
              <a:rPr lang="es-CO" sz="1800" dirty="0"/>
              <a:t> para que se concediera la libertad bajo fianza -con condiciones- a este anciano jesuita que está en prisión desde el 8 de octubre del año pasado. Está acusado de participar en actos de violencia contra el Estado indio.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Senado de la República aprobó el 23 de marzo la Ley que prohíbe el maltrato y el castigo físico en niños y adolescentes en el país. En este proyecto participó el Grupo de desarrollo afectivo y cognición que lideró la profesora Olga Alicia Carbonell, de la Facultad de Psicología, y en que además participó la organización Alianza por la Niñez Colombiana.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367076874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pasado 19 de marzo la Vicerrectoría de Extensión y Relaciones Interinstitucionales, a través de la Dirección de Asuntos Internacionales, de la Pontificia Universidad Javeriana, llevó a cabo el </a:t>
            </a:r>
            <a:r>
              <a:rPr lang="es-CO" sz="1800" dirty="0" err="1"/>
              <a:t>webinar</a:t>
            </a:r>
            <a:r>
              <a:rPr lang="es-CO" sz="1800" dirty="0"/>
              <a:t>: </a:t>
            </a:r>
            <a:r>
              <a:rPr lang="es-CO" sz="1800" dirty="0" err="1"/>
              <a:t>Regards</a:t>
            </a:r>
            <a:r>
              <a:rPr lang="es-CO" sz="1800" dirty="0"/>
              <a:t> </a:t>
            </a:r>
            <a:r>
              <a:rPr lang="es-CO" sz="1800" dirty="0" err="1"/>
              <a:t>croisés</a:t>
            </a:r>
            <a:r>
              <a:rPr lang="es-CO" sz="1800" dirty="0"/>
              <a:t> entre </a:t>
            </a:r>
            <a:r>
              <a:rPr lang="es-CO" sz="1800" dirty="0" err="1"/>
              <a:t>Ambassadeurs</a:t>
            </a:r>
            <a:r>
              <a:rPr lang="es-CO" sz="1800" dirty="0"/>
              <a:t> et </a:t>
            </a:r>
            <a:r>
              <a:rPr lang="es-CO" sz="1800" dirty="0" err="1"/>
              <a:t>étudiants</a:t>
            </a:r>
            <a:r>
              <a:rPr lang="es-CO" sz="1800" dirty="0"/>
              <a:t> </a:t>
            </a:r>
            <a:r>
              <a:rPr lang="es-CO" sz="1800" dirty="0" err="1"/>
              <a:t>francophones</a:t>
            </a:r>
            <a:r>
              <a:rPr lang="es-CO" sz="1800" dirty="0"/>
              <a:t>: </a:t>
            </a:r>
            <a:r>
              <a:rPr lang="es-CO" sz="1800" dirty="0" err="1"/>
              <a:t>l¿impact</a:t>
            </a:r>
            <a:r>
              <a:rPr lang="es-CO" sz="1800" dirty="0"/>
              <a:t> de la </a:t>
            </a:r>
            <a:r>
              <a:rPr lang="es-CO" sz="1800" dirty="0" err="1"/>
              <a:t>crise</a:t>
            </a:r>
            <a:r>
              <a:rPr lang="es-CO" sz="1800" dirty="0"/>
              <a:t> du covid-19 sur nos </a:t>
            </a:r>
            <a:r>
              <a:rPr lang="es-CO" sz="1800" dirty="0" err="1"/>
              <a:t>sociétés</a:t>
            </a:r>
            <a:r>
              <a:rPr lang="es-CO" sz="1800" dirty="0"/>
              <a:t>, en colaboración con la Embajada de Francia.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Banco Interamericano de Desarrollo (BID) con apoyo de su laboratorio de innovación BID </a:t>
            </a:r>
            <a:r>
              <a:rPr lang="es-CO" sz="1800" dirty="0" err="1"/>
              <a:t>Lab</a:t>
            </a:r>
            <a:r>
              <a:rPr lang="es-CO" sz="1800" dirty="0"/>
              <a:t> y su ventanilla privada BID </a:t>
            </a:r>
            <a:r>
              <a:rPr lang="es-CO" sz="1800" dirty="0" err="1"/>
              <a:t>Invest</a:t>
            </a:r>
            <a:r>
              <a:rPr lang="es-CO" sz="1800" dirty="0"/>
              <a:t>, en colaboración con la Organización Mundial del Turismo (OMT), lanzó el 25 de marzo un “Smart </a:t>
            </a:r>
            <a:r>
              <a:rPr lang="es-CO" sz="1800" dirty="0" err="1"/>
              <a:t>Challenge</a:t>
            </a:r>
            <a:r>
              <a:rPr lang="es-CO" sz="1800"/>
              <a:t>”, una apuesta turística para identificar nuevas soluciones empresariales capaces de acelerar la integración turística de Argentina, Bolivia, Brasil, Paraguay y Uruguay en el marco del Camino de los Jesuitas de Sudamérica.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280337880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774 - Contrapartida 5709 a 5724 - Registro Contable 515.</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pasado 23 de marzo los profesores despidieron a los futuros graduandos.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profesores Denis </a:t>
            </a:r>
            <a:r>
              <a:rPr lang="es-CO" sz="1800" dirty="0" err="1"/>
              <a:t>Daena</a:t>
            </a:r>
            <a:r>
              <a:rPr lang="es-CO" sz="1800" dirty="0"/>
              <a:t> </a:t>
            </a:r>
            <a:r>
              <a:rPr lang="es-CO" sz="1800" dirty="0" err="1"/>
              <a:t>Dereix</a:t>
            </a:r>
            <a:r>
              <a:rPr lang="es-CO" sz="1800" dirty="0"/>
              <a:t> Revueltas y Nelson Humberto Ruiz Pomar, docentes de la Fundación Universitaria Los Libertadores y de la Corporación Universitaria Republicana expusieron en la Cátedra itinerante de ética profesional Juan José Amézquita Piar el tema Conductas Morales en el Ejercicio Profesional.</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 ¡Conoce nuestro nuevo horario de atención en la Tienda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93318788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7" fill="hold">
                            <p:stCondLst>
                              <p:cond delay="2000"/>
                            </p:stCondLst>
                            <p:childTnLst>
                              <p:par>
                                <p:cTn id="28" presetID="2" presetClass="entr" presetSubtype="4" fill="hold" grpId="0" nodeType="afterEffect">
                                  <p:stCondLst>
                                    <p:cond delay="0"/>
                                  </p:stCondLst>
                                  <p:childTnLst>
                                    <p:set>
                                      <p:cBhvr>
                                        <p:cTn id="29" dur="1" fill="hold">
                                          <p:stCondLst>
                                            <p:cond delay="0"/>
                                          </p:stCondLst>
                                        </p:cTn>
                                        <p:tgtEl>
                                          <p:spTgt spid="6">
                                            <p:bg/>
                                          </p:spTgt>
                                        </p:tgtEl>
                                        <p:attrNameLst>
                                          <p:attrName>style.visibility</p:attrName>
                                        </p:attrNameLst>
                                      </p:cBhvr>
                                      <p:to>
                                        <p:strVal val="visible"/>
                                      </p:to>
                                    </p:set>
                                    <p:anim calcmode="lin" valueType="num">
                                      <p:cBhvr additive="base">
                                        <p:cTn id="30"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1"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2" fill="hold">
                            <p:stCondLst>
                              <p:cond delay="4000"/>
                            </p:stCondLst>
                            <p:childTnLst>
                              <p:par>
                                <p:cTn id="33" presetID="2" presetClass="entr" presetSubtype="4" fill="hold" grpId="0" nodeType="after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6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6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25 de marzo pasado se realizó un Consejo Ampliado de Facultad, el cual fue presidido por el Padre Rector, en el que participaron los Miembros del Consejo y los profesores de Planta de la Facultad en el cual se consultó sobre candidatos a Decano de Facultad.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Centro Pastoral San Francisco Javier de la Vicerrectoría del Medio Universitario, los invita a continuar con esta reflexión en la quinta semana de Cuaresma, dando espacio a la aproximación de la Palabra de Dios, en este tiempo para renovar la fe, la esperanza y la caridad. Escucha la reflexión del texto bíblico del Evangelio de Juan 12, 20 – 33 “Ha llegado la hora de que el Hijo del Hombre sea glorificado”.</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69662127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Semana Santa no habrán actividades académicas.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Cordial invitación -  Curso taller - Los Tres filtros… nuestro camino, nuestra vida, nuestro Ser docente.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9914712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Atendiendo a todas las medidas señaladas en la implementación de la estrategia del retorno gradual, progresivo y seguro al Campus de la Universidad, la Vicerrectoría Académica y la Oficina de Admisiones y Registro Académico han generado las “Orientaciones para la planeación y programación de clases para el periodo intersemestral de 2021 (2021-2) y tercer periodo académico (2021-3)”. Estas Orientaciones establecen las pautas y pasos para que los Directores de Departamento, de Instituto adscrito a la Vicerrectoría de Investigación, el Centro de Formación Teológica y la Facultad de Derecho Canónico realicen la programación de clases para los periodos académicos 2021-20 (2120) y 2021-30 (2130) de acuerdo con la modalidad en que se desarrollarán las actividades y respetando un aforo simultaneo de máximo el 35% del número total de estudiantes de la Universidad.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t>Te invitamos a celebrar el teatro con </a:t>
            </a:r>
          </a:p>
          <a:p>
            <a:r>
              <a:rPr lang="es-CO" sz="1800" dirty="0"/>
              <a:t>"El Ensayo" una obra de teatro donde muchas historias reales vividas por tres mujeres mayores son el reflejo de nuestro país. ¡No te la pierdas!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96621617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 presetClass="entr" presetSubtype="4" fill="hold" grpId="0" nodeType="afterEffect">
                                  <p:stCondLst>
                                    <p:cond delay="0"/>
                                  </p:stCondLst>
                                  <p:childTnLst>
                                    <p:set>
                                      <p:cBhvr>
                                        <p:cTn id="38" dur="1" fill="hold">
                                          <p:stCondLst>
                                            <p:cond delay="0"/>
                                          </p:stCondLst>
                                        </p:cTn>
                                        <p:tgtEl>
                                          <p:spTgt spid="6">
                                            <p:txEl>
                                              <p:pRg st="1" end="1"/>
                                            </p:txEl>
                                          </p:spTgt>
                                        </p:tgtEl>
                                        <p:attrNameLst>
                                          <p:attrName>style.visibility</p:attrName>
                                        </p:attrNameLst>
                                      </p:cBhvr>
                                      <p:to>
                                        <p:strVal val="visible"/>
                                      </p:to>
                                    </p:set>
                                    <p:anim calcmode="lin" valueType="num">
                                      <p:cBhvr additive="base">
                                        <p:cTn id="39"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0"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1" fill="hold">
                            <p:stCondLst>
                              <p:cond delay="11500"/>
                            </p:stCondLst>
                            <p:childTnLst>
                              <p:par>
                                <p:cTn id="42" presetID="22" presetClass="entr" presetSubtype="4" fill="hold" grpId="0" nodeType="after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wipe(down)">
                                      <p:cBhvr>
                                        <p:cTn id="44" dur="500"/>
                                        <p:tgtEl>
                                          <p:spTgt spid="13"/>
                                        </p:tgtEl>
                                      </p:cBhvr>
                                    </p:animEffect>
                                  </p:childTnLst>
                                </p:cTn>
                              </p:par>
                            </p:childTnLst>
                          </p:cTn>
                        </p:par>
                        <p:par>
                          <p:cTn id="45" fill="hold">
                            <p:stCondLst>
                              <p:cond delay="12000"/>
                            </p:stCondLst>
                            <p:childTnLst>
                              <p:par>
                                <p:cTn id="46" presetID="22" presetClass="entr" presetSubtype="4" fill="hold" grpId="0" nodeType="afterEffect">
                                  <p:stCondLst>
                                    <p:cond delay="0"/>
                                  </p:stCondLst>
                                  <p:childTnLst>
                                    <p:set>
                                      <p:cBhvr>
                                        <p:cTn id="47" dur="1" fill="hold">
                                          <p:stCondLst>
                                            <p:cond delay="0"/>
                                          </p:stCondLst>
                                        </p:cTn>
                                        <p:tgtEl>
                                          <p:spTgt spid="14"/>
                                        </p:tgtEl>
                                        <p:attrNameLst>
                                          <p:attrName>style.visibility</p:attrName>
                                        </p:attrNameLst>
                                      </p:cBhvr>
                                      <p:to>
                                        <p:strVal val="visible"/>
                                      </p:to>
                                    </p:set>
                                    <p:animEffect transition="in" filter="wipe(down)">
                                      <p:cBhvr>
                                        <p:cTn id="4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Reciban un cordial saludo. La Dirección de Innovación de la Vicerrectoría de Investigación quiere extenderles la invitación a participar en el Workshop de diseño y formulación de propuestas de valor en el marco de la Convocatoria Validación de Pruebas de Concepto 2021. Este Workshop tiene como objetivo divulgar diferentes herramientas que permitan generar una propuesta de valor de acuerdo a las necesidades de los potenciales beneficiarios de su proyecto.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DTI notificó las actividades de Mantenimiento y Actualización programadas en la Infraestructura de TI de la Universidad - Semana Santa 2021.</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71858804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reunieron los investigadores de la Red para la formación en revisoría fiscal para ponerse al día sobre los avances de cada una de las tres líneas.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Decano: Apreciada Comunidad FCEA, Quiero invitarlos a la X Cátedra de Negocios Internacionales: “Inversión internacional en la industria hotelera: los desafíos de la pandemia” que se realizará el próximo jueves 15 de Abril de 6:00 a 8:00 pm. </a:t>
            </a:r>
          </a:p>
          <a:p>
            <a:r>
              <a:rPr lang="es-CO" sz="1800" dirty="0"/>
              <a:t>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82156240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 presetClass="entr" presetSubtype="4" fill="hold" grpId="0" nodeType="afterEffect">
                                  <p:stCondLst>
                                    <p:cond delay="0"/>
                                  </p:stCondLst>
                                  <p:childTnLst>
                                    <p:set>
                                      <p:cBhvr>
                                        <p:cTn id="38" dur="1" fill="hold">
                                          <p:stCondLst>
                                            <p:cond delay="0"/>
                                          </p:stCondLst>
                                        </p:cTn>
                                        <p:tgtEl>
                                          <p:spTgt spid="6">
                                            <p:txEl>
                                              <p:pRg st="1" end="1"/>
                                            </p:txEl>
                                          </p:spTgt>
                                        </p:tgtEl>
                                        <p:attrNameLst>
                                          <p:attrName>style.visibility</p:attrName>
                                        </p:attrNameLst>
                                      </p:cBhvr>
                                      <p:to>
                                        <p:strVal val="visible"/>
                                      </p:to>
                                    </p:set>
                                    <p:anim calcmode="lin" valueType="num">
                                      <p:cBhvr additive="base">
                                        <p:cTn id="39"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0"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1" fill="hold">
                            <p:stCondLst>
                              <p:cond delay="11500"/>
                            </p:stCondLst>
                            <p:childTnLst>
                              <p:par>
                                <p:cTn id="42" presetID="22" presetClass="entr" presetSubtype="4" fill="hold" grpId="0" nodeType="after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wipe(down)">
                                      <p:cBhvr>
                                        <p:cTn id="44" dur="500"/>
                                        <p:tgtEl>
                                          <p:spTgt spid="13"/>
                                        </p:tgtEl>
                                      </p:cBhvr>
                                    </p:animEffect>
                                  </p:childTnLst>
                                </p:cTn>
                              </p:par>
                            </p:childTnLst>
                          </p:cTn>
                        </p:par>
                        <p:par>
                          <p:cTn id="45" fill="hold">
                            <p:stCondLst>
                              <p:cond delay="12000"/>
                            </p:stCondLst>
                            <p:childTnLst>
                              <p:par>
                                <p:cTn id="46" presetID="22" presetClass="entr" presetSubtype="4" fill="hold" grpId="0" nodeType="afterEffect">
                                  <p:stCondLst>
                                    <p:cond delay="0"/>
                                  </p:stCondLst>
                                  <p:childTnLst>
                                    <p:set>
                                      <p:cBhvr>
                                        <p:cTn id="47" dur="1" fill="hold">
                                          <p:stCondLst>
                                            <p:cond delay="0"/>
                                          </p:stCondLst>
                                        </p:cTn>
                                        <p:tgtEl>
                                          <p:spTgt spid="14"/>
                                        </p:tgtEl>
                                        <p:attrNameLst>
                                          <p:attrName>style.visibility</p:attrName>
                                        </p:attrNameLst>
                                      </p:cBhvr>
                                      <p:to>
                                        <p:strVal val="visible"/>
                                      </p:to>
                                    </p:set>
                                    <p:animEffect transition="in" filter="wipe(down)">
                                      <p:cBhvr>
                                        <p:cTn id="4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los Servicios de Alimentación: ¡Tenemos el menú ideal para Semana Santa! Pídelo a domicilio o visítanos.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Instituto de Estudios Sociales y Culturales Pensar hace extensiva la siguiente invitación: </a:t>
            </a:r>
            <a:r>
              <a:rPr lang="es-CO" sz="1800" dirty="0" err="1"/>
              <a:t>Expojaveriana</a:t>
            </a:r>
            <a:r>
              <a:rPr lang="es-CO" sz="1800" dirty="0"/>
              <a:t> Posgrados 2021 – Virtual Acompáñanos el 13, 14 y 15 de abril de 2:00 a 7:00 pm para conocer las especializaciones, maestrías, doctorados y opciones de financiación que tenemos en la Javeriana Bogotá para ti.</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83073479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9711</TotalTime>
  <Words>1330</Words>
  <Application>Microsoft Office PowerPoint</Application>
  <PresentationFormat>On-screen Show (4:3)</PresentationFormat>
  <Paragraphs>59</Paragraphs>
  <Slides>14</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Bermudez Gomez</cp:lastModifiedBy>
  <cp:revision>813</cp:revision>
  <dcterms:modified xsi:type="dcterms:W3CDTF">2021-03-27T22:53:28Z</dcterms:modified>
</cp:coreProperties>
</file>