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9" r:id="rId4"/>
    <p:sldId id="260" r:id="rId5"/>
    <p:sldId id="261" r:id="rId6"/>
    <p:sldId id="264" r:id="rId7"/>
    <p:sldId id="262" r:id="rId8"/>
    <p:sldId id="263" r:id="rId9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281" autoAdjust="0"/>
    <p:restoredTop sz="86323" autoAdjust="0"/>
  </p:normalViewPr>
  <p:slideViewPr>
    <p:cSldViewPr>
      <p:cViewPr>
        <p:scale>
          <a:sx n="77" d="100"/>
          <a:sy n="77" d="100"/>
        </p:scale>
        <p:origin x="-72" y="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22/05/2011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>
                <a:solidFill>
                  <a:prstClr val="black"/>
                </a:solidFill>
              </a:rPr>
              <a:pPr/>
              <a:t>6</a:t>
            </a:fld>
            <a:endParaRPr lang="es-CO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>
                <a:solidFill>
                  <a:prstClr val="black"/>
                </a:solidFill>
              </a:rPr>
              <a:pPr/>
              <a:t>7</a:t>
            </a:fld>
            <a:endParaRPr lang="es-CO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>
                <a:solidFill>
                  <a:prstClr val="black"/>
                </a:solidFill>
              </a:rPr>
              <a:pPr/>
              <a:t>8</a:t>
            </a:fld>
            <a:endParaRPr lang="es-CO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22/05/2011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22/05/2011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22/05/2011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22/05/2011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22/05/2011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22/05/2011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22/05/2011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22/05/2011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22/05/2011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22/05/2011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22/05/2011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22/05/2011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acebook.com/pages/FCEA-%C3%81rea-de-Contadur%C3%ADa-P%C3%BAblica/202309696471826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57, </a:t>
            </a:r>
            <a:r>
              <a:rPr lang="es-CO" dirty="0" smtClean="0"/>
              <a:t>mayo </a:t>
            </a:r>
            <a:r>
              <a:rPr lang="es-CO" dirty="0" smtClean="0"/>
              <a:t>23 </a:t>
            </a:r>
            <a:r>
              <a:rPr lang="es-CO" dirty="0" smtClean="0"/>
              <a:t>de 2011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lvl="0"/>
            <a:r>
              <a:rPr lang="es-CO" sz="1800" dirty="0"/>
              <a:t>En su reunión </a:t>
            </a:r>
            <a:r>
              <a:rPr lang="es-CO" sz="1800" dirty="0" smtClean="0"/>
              <a:t>semanal del 10 de mayo, </a:t>
            </a:r>
            <a:r>
              <a:rPr lang="es-CO" sz="1800" dirty="0"/>
              <a:t>los profesores de planta </a:t>
            </a:r>
            <a:r>
              <a:rPr lang="es-CO" sz="1800" dirty="0" smtClean="0"/>
              <a:t>analizaron </a:t>
            </a:r>
            <a:r>
              <a:rPr lang="es-CO" sz="1800" dirty="0"/>
              <a:t>la </a:t>
            </a:r>
            <a:r>
              <a:rPr lang="es-CO" sz="1800" dirty="0" smtClean="0"/>
              <a:t>propuesta de tabla </a:t>
            </a:r>
            <a:r>
              <a:rPr lang="es-CO" sz="1800" dirty="0"/>
              <a:t>de contenido </a:t>
            </a:r>
            <a:r>
              <a:rPr lang="es-CO" sz="1800" dirty="0" smtClean="0"/>
              <a:t>para el capítulo sobre la investigación en el Departamento, el documento sobre los indicadores de excelencia de la labor docente y  la </a:t>
            </a:r>
            <a:r>
              <a:rPr lang="es-CO" sz="1800" dirty="0"/>
              <a:t>organización </a:t>
            </a:r>
            <a:r>
              <a:rPr lang="es-CO" sz="1800" dirty="0" smtClean="0"/>
              <a:t>de los documentos en </a:t>
            </a:r>
            <a:r>
              <a:rPr lang="es-CO" sz="1800" dirty="0" err="1" smtClean="0"/>
              <a:t>Kraken</a:t>
            </a:r>
            <a:r>
              <a:rPr lang="es-CO" sz="1800" dirty="0" smtClean="0"/>
              <a:t>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lvl="0"/>
            <a:r>
              <a:rPr lang="es-CO" sz="1800" dirty="0"/>
              <a:t>El martes </a:t>
            </a:r>
            <a:r>
              <a:rPr lang="es-CO" sz="1800" dirty="0" smtClean="0"/>
              <a:t>10 </a:t>
            </a:r>
            <a:r>
              <a:rPr lang="es-CO" sz="1800" dirty="0" smtClean="0"/>
              <a:t>de mayo se </a:t>
            </a:r>
            <a:r>
              <a:rPr lang="es-CO" sz="1800" dirty="0"/>
              <a:t>reunió el Grupo de Estudios en Aseguramiento de Información (GEAI), integrado por profesores de la Red de Universidades con especialización en Revisoría </a:t>
            </a:r>
            <a:r>
              <a:rPr lang="es-CO" sz="1800" dirty="0" smtClean="0"/>
              <a:t>Fiscal y </a:t>
            </a:r>
            <a:r>
              <a:rPr lang="es-CO" sz="1800" dirty="0"/>
              <a:t>estudió el tema </a:t>
            </a:r>
            <a:r>
              <a:rPr lang="en-US" sz="1800" i="1" dirty="0"/>
              <a:t>Audit </a:t>
            </a:r>
            <a:r>
              <a:rPr lang="en-US" sz="1800" i="1" dirty="0" smtClean="0"/>
              <a:t>Documentation.</a:t>
            </a:r>
          </a:p>
          <a:p>
            <a:pPr lvl="0"/>
            <a:r>
              <a:rPr lang="es-CO" sz="1800" dirty="0"/>
              <a:t>Circularon  Novitas 301 - Contrapartida 307 a 312 - Registro contable </a:t>
            </a:r>
            <a:r>
              <a:rPr lang="es-CO" sz="1800" dirty="0" smtClean="0"/>
              <a:t>56.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500"/>
                            </p:stCondLst>
                            <p:childTnLst>
                              <p:par>
                                <p:cTn id="4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/>
              <a:t>Los profesores del Departamento de Ciencias </a:t>
            </a:r>
            <a:r>
              <a:rPr lang="es-CO" sz="1800" dirty="0" smtClean="0"/>
              <a:t>Contables </a:t>
            </a:r>
            <a:r>
              <a:rPr lang="es-CO" sz="1800" dirty="0"/>
              <a:t>atendieron la convocatoria  de la Vicerrectoría Académica </a:t>
            </a:r>
            <a:r>
              <a:rPr lang="es-CO" sz="1800" dirty="0" smtClean="0"/>
              <a:t>para el </a:t>
            </a:r>
            <a:r>
              <a:rPr lang="es-CO" sz="1800" dirty="0"/>
              <a:t>pasado lunes 9 de mayo, reunión en la cual  se presentó el Sistema de Evaluación de la Gestión y </a:t>
            </a:r>
            <a:r>
              <a:rPr lang="es-CO" sz="1800" dirty="0" smtClean="0"/>
              <a:t>Mejoramiento.</a:t>
            </a:r>
          </a:p>
          <a:p>
            <a:pPr>
              <a:buClr>
                <a:srgbClr val="F0A22E"/>
              </a:buClr>
            </a:pPr>
            <a:r>
              <a:rPr lang="es-CO" sz="1800" dirty="0" smtClean="0"/>
              <a:t>En una nueva sesión </a:t>
            </a:r>
            <a:r>
              <a:rPr lang="es-CO" sz="1800" dirty="0"/>
              <a:t>del grupo de estudio GECFI </a:t>
            </a:r>
            <a:r>
              <a:rPr lang="es-CO" sz="1800" dirty="0" smtClean="0"/>
              <a:t>se </a:t>
            </a:r>
            <a:r>
              <a:rPr lang="es-CO" sz="1800" dirty="0"/>
              <a:t>analizó la NIIF 5, sobre activos mantenidos para la venta y operaciones discontinuadas</a:t>
            </a:r>
            <a:r>
              <a:rPr lang="es-CO" sz="1800" dirty="0" smtClean="0"/>
              <a:t>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/>
              <a:t>El profesor </a:t>
            </a:r>
            <a:r>
              <a:rPr lang="es-CO" sz="1800" dirty="0" err="1"/>
              <a:t>Kadyd</a:t>
            </a:r>
            <a:r>
              <a:rPr lang="es-CO" sz="1800" dirty="0"/>
              <a:t> </a:t>
            </a:r>
            <a:r>
              <a:rPr lang="es-CO" sz="1800" dirty="0" err="1"/>
              <a:t>Arciria</a:t>
            </a:r>
            <a:r>
              <a:rPr lang="es-CO" sz="1800" dirty="0"/>
              <a:t> </a:t>
            </a:r>
            <a:r>
              <a:rPr lang="es-CO" sz="1800" dirty="0" smtClean="0"/>
              <a:t>informó </a:t>
            </a:r>
            <a:r>
              <a:rPr lang="es-CO" sz="1800" dirty="0"/>
              <a:t>acerca de la gestión que ha realizado con los directivos de SIIGO y  SAP para acceder a las respectivas Licencia Académicas </a:t>
            </a:r>
            <a:r>
              <a:rPr lang="es-CO" sz="1800" dirty="0" smtClean="0"/>
              <a:t>.</a:t>
            </a:r>
          </a:p>
          <a:p>
            <a:pPr>
              <a:buClr>
                <a:srgbClr val="F0A22E"/>
              </a:buClr>
            </a:pPr>
            <a:r>
              <a:rPr lang="es-CO" sz="1800" dirty="0"/>
              <a:t>Se </a:t>
            </a:r>
            <a:r>
              <a:rPr lang="es-CO" sz="1800" dirty="0" smtClean="0"/>
              <a:t>convocó a los </a:t>
            </a:r>
            <a:r>
              <a:rPr lang="es-CO" sz="1800" dirty="0"/>
              <a:t>estudiantes </a:t>
            </a:r>
            <a:r>
              <a:rPr lang="es-CO" sz="1800" dirty="0" smtClean="0"/>
              <a:t>para que presenten </a:t>
            </a:r>
            <a:r>
              <a:rPr lang="es-CO" sz="1800" dirty="0"/>
              <a:t>sus </a:t>
            </a:r>
            <a:r>
              <a:rPr lang="es-CO" sz="1800" dirty="0" smtClean="0"/>
              <a:t>artículos </a:t>
            </a:r>
            <a:r>
              <a:rPr lang="es-CO" sz="1800" dirty="0"/>
              <a:t>para </a:t>
            </a:r>
            <a:r>
              <a:rPr lang="es-CO" sz="1800" dirty="0" smtClean="0"/>
              <a:t>el número </a:t>
            </a:r>
            <a:r>
              <a:rPr lang="es-CO" sz="1800" dirty="0"/>
              <a:t>2 de la Revista Identidad Contable.  </a:t>
            </a:r>
            <a:r>
              <a:rPr lang="es-CO" sz="1800" dirty="0" smtClean="0"/>
              <a:t>Por su parte se convocó </a:t>
            </a:r>
            <a:r>
              <a:rPr lang="es-CO" sz="1800" dirty="0"/>
              <a:t>a los profesores para que envíen sus artículos para la edición </a:t>
            </a:r>
            <a:r>
              <a:rPr lang="es-CO" sz="1800" dirty="0" smtClean="0"/>
              <a:t>número 29 </a:t>
            </a:r>
            <a:r>
              <a:rPr lang="es-CO" sz="1800" dirty="0"/>
              <a:t>de la revista Cuadernos de Contabilidad</a:t>
            </a:r>
            <a:r>
              <a:rPr lang="es-CO" sz="1800" dirty="0" smtClean="0"/>
              <a:t>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500"/>
                            </p:stCondLst>
                            <p:childTnLst>
                              <p:par>
                                <p:cTn id="5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sábado 14 de mayo se realizó la sesión de rendición de cuentas por parte de los profesores del Departamento de Ciencias Contables a la comunidad de estudiantes</a:t>
            </a:r>
            <a:r>
              <a:rPr lang="es-CO" sz="1800" dirty="0" smtClean="0"/>
              <a:t>.</a:t>
            </a:r>
          </a:p>
          <a:p>
            <a:r>
              <a:rPr lang="es-CO" sz="1800" dirty="0"/>
              <a:t>El grupo de Teoría de Contabilidad </a:t>
            </a:r>
            <a:r>
              <a:rPr lang="es-CO" sz="1800" dirty="0" smtClean="0"/>
              <a:t>Gerencial visitó la casa </a:t>
            </a:r>
            <a:r>
              <a:rPr lang="es-CO" sz="1800" dirty="0"/>
              <a:t>de la moneda en la ciudad de Ibagué</a:t>
            </a:r>
            <a:r>
              <a:rPr lang="es-CO" sz="1800" dirty="0" smtClean="0"/>
              <a:t>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Falleció Angélica </a:t>
            </a:r>
            <a:r>
              <a:rPr lang="es-CO" sz="1800" dirty="0"/>
              <a:t>María Céspedes,  quien estudió contaduría pública y se graduó en el 2002</a:t>
            </a:r>
            <a:r>
              <a:rPr lang="es-CO" sz="1800" dirty="0" smtClean="0"/>
              <a:t>.</a:t>
            </a:r>
          </a:p>
          <a:p>
            <a:r>
              <a:rPr lang="es-CO" sz="1800" dirty="0"/>
              <a:t>El 13 de Mayo </a:t>
            </a:r>
            <a:r>
              <a:rPr lang="es-CO" sz="1800" dirty="0" smtClean="0"/>
              <a:t>los </a:t>
            </a:r>
            <a:r>
              <a:rPr lang="es-CO" sz="1800" dirty="0"/>
              <a:t>estudiantes </a:t>
            </a:r>
            <a:r>
              <a:rPr lang="es-CO" sz="1800" dirty="0" smtClean="0"/>
              <a:t>de </a:t>
            </a:r>
            <a:r>
              <a:rPr lang="es-CO" sz="1800" dirty="0"/>
              <a:t>sistemas de </a:t>
            </a:r>
            <a:r>
              <a:rPr lang="es-CO" sz="1800" dirty="0" smtClean="0"/>
              <a:t>información visitaron  las </a:t>
            </a:r>
            <a:r>
              <a:rPr lang="es-CO" sz="1800" dirty="0"/>
              <a:t>instalaciones de </a:t>
            </a:r>
            <a:r>
              <a:rPr lang="es-CO" sz="1800" dirty="0" err="1" smtClean="0"/>
              <a:t>Protabaco</a:t>
            </a:r>
            <a:r>
              <a:rPr lang="es-CO" sz="1800" dirty="0" smtClean="0"/>
              <a:t>.</a:t>
            </a:r>
          </a:p>
          <a:p>
            <a:r>
              <a:rPr lang="es-CO" sz="1800" dirty="0" smtClean="0"/>
              <a:t>El </a:t>
            </a:r>
            <a:r>
              <a:rPr lang="es-CO" sz="1800" dirty="0"/>
              <a:t>martes 10 de mayo y el jueves 12 de </a:t>
            </a:r>
            <a:r>
              <a:rPr lang="es-CO" sz="1800" dirty="0" smtClean="0"/>
              <a:t>mayo, se llevaron </a:t>
            </a:r>
            <a:r>
              <a:rPr lang="es-CO" sz="1800" dirty="0"/>
              <a:t>a </a:t>
            </a:r>
            <a:r>
              <a:rPr lang="es-CO" sz="1800" dirty="0" smtClean="0"/>
              <a:t>cabo, </a:t>
            </a:r>
            <a:r>
              <a:rPr lang="es-CO" sz="1800" dirty="0"/>
              <a:t>en su primera </a:t>
            </a:r>
            <a:r>
              <a:rPr lang="es-CO" sz="1800" dirty="0" smtClean="0"/>
              <a:t>versión, las </a:t>
            </a:r>
            <a:r>
              <a:rPr lang="es-CO" sz="1800" dirty="0"/>
              <a:t>Jornadas de </a:t>
            </a:r>
            <a:r>
              <a:rPr lang="es-CO" sz="1800" dirty="0" smtClean="0"/>
              <a:t>Investigación. Se </a:t>
            </a:r>
            <a:r>
              <a:rPr lang="es-CO" sz="1800" dirty="0"/>
              <a:t>contó con la participación de los profesores: Braulio Rodríguez,  Gabriel Rueda, Aracely Sánchez, Edgar Salazar. María Victoria Uribe y Jenny Sosa</a:t>
            </a:r>
            <a:r>
              <a:rPr lang="es-CO" sz="1800" dirty="0" smtClean="0"/>
              <a:t>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00"/>
                            </p:stCondLst>
                            <p:childTnLst>
                              <p:par>
                                <p:cTn id="5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500"/>
                            </p:stCondLst>
                            <p:childTnLst>
                              <p:par>
                                <p:cTn id="6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Carrera del Contaduría </a:t>
            </a:r>
            <a:r>
              <a:rPr lang="es-CO" sz="1800" dirty="0" smtClean="0"/>
              <a:t>inició el </a:t>
            </a:r>
            <a:r>
              <a:rPr lang="es-CO" sz="1800" dirty="0"/>
              <a:t>proceso de entrevistas para la admisión de estudiantes para el próximo </a:t>
            </a:r>
            <a:r>
              <a:rPr lang="es-CO" sz="1800" dirty="0" smtClean="0"/>
              <a:t>periodo académico.</a:t>
            </a:r>
          </a:p>
          <a:p>
            <a:r>
              <a:rPr lang="es-CO" sz="1800" dirty="0"/>
              <a:t>El martes 17 de abril el </a:t>
            </a:r>
            <a:r>
              <a:rPr lang="es-CO" sz="1800" dirty="0" smtClean="0"/>
              <a:t>Comité </a:t>
            </a:r>
            <a:r>
              <a:rPr lang="es-CO" sz="1800" dirty="0"/>
              <a:t>de Seguimiento </a:t>
            </a:r>
            <a:r>
              <a:rPr lang="es-CO" sz="1800" dirty="0" smtClean="0"/>
              <a:t>Legislativo recibió la visita </a:t>
            </a:r>
            <a:r>
              <a:rPr lang="es-CO" sz="1800" dirty="0"/>
              <a:t>del señor Viceministro de Educación Superior</a:t>
            </a:r>
            <a:r>
              <a:rPr lang="es-CO" sz="1800" dirty="0" smtClean="0"/>
              <a:t>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En su reunión semanal, el 17 de mayo, los </a:t>
            </a:r>
            <a:r>
              <a:rPr lang="es-CO" sz="1800" dirty="0"/>
              <a:t>profesores de planta </a:t>
            </a:r>
            <a:r>
              <a:rPr lang="es-CO" sz="1800" dirty="0" smtClean="0"/>
              <a:t>discutieron </a:t>
            </a:r>
            <a:r>
              <a:rPr lang="es-CO" sz="1800" dirty="0"/>
              <a:t>los avances del documento de investigación y </a:t>
            </a:r>
            <a:r>
              <a:rPr lang="es-CO" sz="1800" dirty="0" smtClean="0"/>
              <a:t>realizaron un </a:t>
            </a:r>
            <a:r>
              <a:rPr lang="es-CO" sz="1800" dirty="0"/>
              <a:t>balance </a:t>
            </a:r>
            <a:r>
              <a:rPr lang="es-CO" sz="1800" dirty="0" smtClean="0"/>
              <a:t>de </a:t>
            </a:r>
            <a:r>
              <a:rPr lang="es-CO" sz="1800" dirty="0"/>
              <a:t>la rendición de cuentas llevada a cabo el 14 de mayo</a:t>
            </a:r>
            <a:r>
              <a:rPr lang="es-CO" sz="1800" dirty="0" smtClean="0"/>
              <a:t>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000"/>
                            </p:stCondLst>
                            <p:childTnLst>
                              <p:par>
                                <p:cTn id="4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6500"/>
                            </p:stCondLst>
                            <p:childTnLst>
                              <p:par>
                                <p:cTn id="4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martes </a:t>
            </a:r>
            <a:r>
              <a:rPr lang="es-CO" sz="1800" dirty="0" smtClean="0"/>
              <a:t>17 </a:t>
            </a:r>
            <a:r>
              <a:rPr lang="es-CO" sz="1800" dirty="0"/>
              <a:t>de mayo se reunió el Grupo de Estudios en Aseguramiento de Información (GEAI), integrado por profesores de la Red de Universidades con especialización en Revisoría Fiscal y estudió el </a:t>
            </a:r>
            <a:r>
              <a:rPr lang="es-CO" sz="1800" dirty="0" smtClean="0"/>
              <a:t>tema </a:t>
            </a:r>
            <a:r>
              <a:rPr lang="en-US" sz="1800" i="1" dirty="0"/>
              <a:t>Forming an Opinion on Financial </a:t>
            </a:r>
            <a:r>
              <a:rPr lang="en-US" sz="1800" i="1" dirty="0" smtClean="0"/>
              <a:t>Statements.</a:t>
            </a:r>
            <a:endParaRPr lang="es-CO" sz="1800" i="1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El miércoles 11 de mayo se reunieron los coordinadores de la red de universidades con programas de revisoría fiscal.</a:t>
            </a:r>
          </a:p>
          <a:p>
            <a:pPr>
              <a:buClr>
                <a:srgbClr val="F0A22E"/>
              </a:buClr>
            </a:pPr>
            <a:r>
              <a:rPr lang="es-CO" sz="1800" dirty="0" smtClean="0"/>
              <a:t>El </a:t>
            </a:r>
            <a:r>
              <a:rPr lang="es-CO" sz="1800" dirty="0"/>
              <a:t>jueves 19 se llevó a cabo el V encuentro de profesores de Revisoría </a:t>
            </a:r>
            <a:r>
              <a:rPr lang="es-CO" sz="1800" dirty="0" smtClean="0"/>
              <a:t>Fiscal. En </a:t>
            </a:r>
            <a:r>
              <a:rPr lang="es-CO" sz="1800" dirty="0"/>
              <a:t>representación de la </a:t>
            </a:r>
            <a:r>
              <a:rPr lang="es-CO" sz="1800" dirty="0" smtClean="0"/>
              <a:t>Universidad </a:t>
            </a:r>
            <a:r>
              <a:rPr lang="es-CO" sz="1800" dirty="0"/>
              <a:t>la profesora Jenny  </a:t>
            </a:r>
            <a:r>
              <a:rPr lang="es-CO" sz="1800" dirty="0" smtClean="0"/>
              <a:t>Sosa </a:t>
            </a:r>
            <a:r>
              <a:rPr lang="es-CO" sz="1800" dirty="0"/>
              <a:t>presentó su ponencia </a:t>
            </a:r>
            <a:r>
              <a:rPr lang="es-CO" sz="1800" dirty="0" smtClean="0"/>
              <a:t>“</a:t>
            </a:r>
            <a:r>
              <a:rPr lang="es-CO" sz="1800" dirty="0"/>
              <a:t>Exigencias al Revisor Fiscal en los últimos cuatro años y su relación con las normas internacionales de formación</a:t>
            </a:r>
            <a:r>
              <a:rPr lang="es-CO" sz="1800" dirty="0" smtClean="0"/>
              <a:t>”.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5514108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500"/>
                            </p:stCondLst>
                            <p:childTnLst>
                              <p:par>
                                <p:cTn id="4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Consejo </a:t>
            </a:r>
            <a:r>
              <a:rPr lang="es-CO" sz="1800" dirty="0"/>
              <a:t>de </a:t>
            </a:r>
            <a:r>
              <a:rPr lang="es-CO" sz="1800" dirty="0" smtClean="0"/>
              <a:t>Facultad aprobó una </a:t>
            </a:r>
            <a:r>
              <a:rPr lang="es-CO" sz="1800" dirty="0"/>
              <a:t>mención de honor al trabajo de grado de la estudiante Sabina </a:t>
            </a:r>
            <a:r>
              <a:rPr lang="es-CO" sz="1800" dirty="0" smtClean="0"/>
              <a:t>Talero. Además aprobó </a:t>
            </a:r>
            <a:r>
              <a:rPr lang="es-CO" sz="1800" dirty="0"/>
              <a:t>el reglamento de los comités de carrera de la </a:t>
            </a:r>
            <a:r>
              <a:rPr lang="es-CO" sz="1800" dirty="0" smtClean="0"/>
              <a:t>Facultad.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/>
              <a:t>El egresado Carlos Arturo Rodríguez </a:t>
            </a:r>
            <a:r>
              <a:rPr lang="es-CO" sz="1800" dirty="0" smtClean="0"/>
              <a:t>Vera </a:t>
            </a:r>
            <a:r>
              <a:rPr lang="es-CO" sz="1800" dirty="0"/>
              <a:t>formará parte del Comité Técnico ad honorem del Sector </a:t>
            </a:r>
            <a:r>
              <a:rPr lang="es-CO" sz="1800" dirty="0" smtClean="0"/>
              <a:t>Real organizado en el marco de la Ley 1314 de 2009.</a:t>
            </a:r>
          </a:p>
          <a:p>
            <a:pPr>
              <a:buClr>
                <a:srgbClr val="F0A22E"/>
              </a:buClr>
            </a:pPr>
            <a:r>
              <a:rPr lang="es-CO" sz="1800" dirty="0" smtClean="0"/>
              <a:t>El Departamento dio a conocer los diplomados que están disponibles para los profesores con el apoyo de la Universidad.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6594190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500"/>
                            </p:stCondLst>
                            <p:childTnLst>
                              <p:par>
                                <p:cTn id="4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confirmó </a:t>
            </a:r>
            <a:r>
              <a:rPr lang="es-CO" sz="1800" dirty="0"/>
              <a:t>la fecha de la visita de los pares académicos de Contaduría </a:t>
            </a:r>
            <a:r>
              <a:rPr lang="es-CO" sz="1800" dirty="0" smtClean="0"/>
              <a:t>para los </a:t>
            </a:r>
            <a:r>
              <a:rPr lang="es-CO" sz="1800" dirty="0"/>
              <a:t>días 13, 14 y 15 de junio del año en </a:t>
            </a:r>
            <a:r>
              <a:rPr lang="es-CO" sz="1800" dirty="0" smtClean="0"/>
              <a:t>curso.</a:t>
            </a:r>
          </a:p>
          <a:p>
            <a:r>
              <a:rPr lang="es-CO" sz="1800" dirty="0" smtClean="0"/>
              <a:t>El 10 de mayo pasado los profesores de la unidad de tributaria dictaron </a:t>
            </a:r>
            <a:r>
              <a:rPr lang="es-CO" sz="1800" dirty="0"/>
              <a:t>la conferencia </a:t>
            </a:r>
            <a:r>
              <a:rPr lang="es-CO" sz="1800" i="1" dirty="0"/>
              <a:t>Impuesto de Renta Personas Naturales Año Gravable </a:t>
            </a:r>
            <a:r>
              <a:rPr lang="es-CO" sz="1800" i="1" dirty="0" smtClean="0"/>
              <a:t>2010</a:t>
            </a:r>
            <a:r>
              <a:rPr lang="es-CO" sz="1800" dirty="0" smtClean="0"/>
              <a:t>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El próximo 26 </a:t>
            </a:r>
            <a:r>
              <a:rPr lang="es-CO" sz="1800" dirty="0"/>
              <a:t>de mayo se dará </a:t>
            </a:r>
            <a:r>
              <a:rPr lang="es-CO" sz="1800" dirty="0" smtClean="0"/>
              <a:t>la </a:t>
            </a:r>
            <a:r>
              <a:rPr lang="es-CO" sz="1800" i="1" dirty="0" smtClean="0"/>
              <a:t>Bienvenida </a:t>
            </a:r>
            <a:r>
              <a:rPr lang="es-CO" sz="1800" i="1" dirty="0"/>
              <a:t>a los nuevos Profesionales Javerianos de la Contaduria </a:t>
            </a:r>
            <a:r>
              <a:rPr lang="es-CO" sz="1800" i="1" dirty="0" smtClean="0"/>
              <a:t>Publica.</a:t>
            </a:r>
          </a:p>
          <a:p>
            <a:pPr>
              <a:buClr>
                <a:srgbClr val="F0A22E"/>
              </a:buClr>
            </a:pPr>
            <a:r>
              <a:rPr lang="es-CO" sz="1800" dirty="0" smtClean="0"/>
              <a:t>Ahora la Carrera de Contaduría tiene página en </a:t>
            </a:r>
            <a:r>
              <a:rPr lang="es-CO" sz="1800" dirty="0" smtClean="0">
                <a:hlinkClick r:id="rId3"/>
              </a:rPr>
              <a:t>Facebook</a:t>
            </a:r>
            <a:r>
              <a:rPr lang="es-CO" sz="1800" dirty="0" smtClean="0"/>
              <a:t>.</a:t>
            </a:r>
          </a:p>
          <a:p>
            <a:pPr>
              <a:buClr>
                <a:srgbClr val="F0A22E"/>
              </a:buClr>
            </a:pPr>
            <a:r>
              <a:rPr lang="es-CO" sz="1800" dirty="0" smtClean="0"/>
              <a:t>El </a:t>
            </a:r>
            <a:r>
              <a:rPr lang="es-CO" sz="1800" dirty="0"/>
              <a:t>sábado 7 de mayo se reunieron los profesores de la unidad contabilidad financiera y finanzas para proponer mejoras sobre la pertinencia y coherencia temática de las materias de contabilidad financiera y finanzas que se ofrecen en el programa de Contaduría </a:t>
            </a:r>
            <a:r>
              <a:rPr lang="es-CO" sz="1800" dirty="0" smtClean="0"/>
              <a:t>Pública.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5514108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000"/>
                            </p:stCondLst>
                            <p:childTnLst>
                              <p:par>
                                <p:cTn id="5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500"/>
                            </p:stCondLst>
                            <p:childTnLst>
                              <p:par>
                                <p:cTn id="6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1664</TotalTime>
  <Words>702</Words>
  <Application>Microsoft Office PowerPoint</Application>
  <PresentationFormat>On-screen Show (4:3)</PresentationFormat>
  <Paragraphs>43</Paragraphs>
  <Slides>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Jezreel</cp:lastModifiedBy>
  <cp:revision>414</cp:revision>
  <dcterms:created xsi:type="dcterms:W3CDTF">2010-02-05T13:43:46Z</dcterms:created>
  <dcterms:modified xsi:type="dcterms:W3CDTF">2011-05-22T15:13:08Z</dcterms:modified>
</cp:coreProperties>
</file>